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6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834FCF8-20A1-41B1-8A07-C318560A0138}"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34FCF8-20A1-41B1-8A07-C318560A013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34FCF8-20A1-41B1-8A07-C318560A0138}"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834FCF8-20A1-41B1-8A07-C318560A0138}"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5" name="Footer Placeholder 4"/>
          <p:cNvSpPr>
            <a:spLocks noGrp="1"/>
          </p:cNvSpPr>
          <p:nvPr>
            <p:ph type="ftr" sz="quarter" idx="11"/>
          </p:nvPr>
        </p:nvSpPr>
        <p:spPr>
          <a:xfrm>
            <a:off x="800100" y="6172200"/>
            <a:ext cx="4000500" cy="457200"/>
          </a:xfrm>
        </p:spPr>
        <p:txBody>
          <a:bodyPr/>
          <a:lstStyle/>
          <a:p>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834FCF8-20A1-41B1-8A07-C318560A0138}"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34FCF8-20A1-41B1-8A07-C318560A0138}"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834FCF8-20A1-41B1-8A07-C318560A0138}"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834FCF8-20A1-41B1-8A07-C318560A013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834FCF8-20A1-41B1-8A07-C318560A0138}"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834FCF8-20A1-41B1-8A07-C318560A0138}"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EE819F-6DDB-4351-9776-FD86B033F500}" type="datetimeFigureOut">
              <a:rPr lang="id-ID" smtClean="0"/>
              <a:pPr/>
              <a:t>19/08/2016</a:t>
            </a:fld>
            <a:endParaRPr lang="id-ID"/>
          </a:p>
        </p:txBody>
      </p:sp>
      <p:sp>
        <p:nvSpPr>
          <p:cNvPr id="6" name="Footer Placeholder 5"/>
          <p:cNvSpPr>
            <a:spLocks noGrp="1"/>
          </p:cNvSpPr>
          <p:nvPr>
            <p:ph type="ftr" sz="quarter" idx="11"/>
          </p:nvPr>
        </p:nvSpPr>
        <p:spPr>
          <a:xfrm>
            <a:off x="914400" y="6172200"/>
            <a:ext cx="3886200" cy="457200"/>
          </a:xfrm>
        </p:spPr>
        <p:txBody>
          <a:bodyPr/>
          <a:lstStyle/>
          <a:p>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A834FCF8-20A1-41B1-8A07-C318560A0138}"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EEE819F-6DDB-4351-9776-FD86B033F500}" type="datetimeFigureOut">
              <a:rPr lang="id-ID" smtClean="0"/>
              <a:pPr/>
              <a:t>19/08/2016</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34FCF8-20A1-41B1-8A07-C318560A0138}"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520" y="1460376"/>
            <a:ext cx="7200128" cy="2112640"/>
          </a:xfrm>
          <a:effectLst>
            <a:outerShdw blurRad="50800" dist="38100" dir="8100000" algn="tr" rotWithShape="0">
              <a:prstClr val="black">
                <a:alpha val="40000"/>
              </a:prstClr>
            </a:outerShdw>
          </a:effectLst>
        </p:spPr>
        <p:txBody>
          <a:bodyPr>
            <a:noAutofit/>
          </a:bodyPr>
          <a:lstStyle/>
          <a:p>
            <a:r>
              <a:rPr lang="id-ID" sz="4800" b="1" dirty="0" smtClean="0">
                <a:solidFill>
                  <a:srgbClr val="FFFF00"/>
                </a:solidFill>
                <a:latin typeface="Alien League" pitchFamily="34" charset="0"/>
              </a:rPr>
              <a:t>Portal Akademik</a:t>
            </a:r>
          </a:p>
          <a:p>
            <a:r>
              <a:rPr lang="id-ID" sz="4800" b="1" dirty="0" smtClean="0">
                <a:solidFill>
                  <a:srgbClr val="FFFF00"/>
                </a:solidFill>
                <a:latin typeface="Alien League" pitchFamily="34" charset="0"/>
              </a:rPr>
              <a:t>Panduan Bagi Mahasiswa</a:t>
            </a:r>
            <a:endParaRPr lang="id-ID" sz="4800" dirty="0">
              <a:solidFill>
                <a:srgbClr val="FFFF00"/>
              </a:solidFill>
              <a:latin typeface="Alien League" pitchFamily="34" charset="0"/>
            </a:endParaRPr>
          </a:p>
        </p:txBody>
      </p:sp>
      <p:sp>
        <p:nvSpPr>
          <p:cNvPr id="2" name="Title 1"/>
          <p:cNvSpPr>
            <a:spLocks noGrp="1"/>
          </p:cNvSpPr>
          <p:nvPr>
            <p:ph type="ctrTitle"/>
          </p:nvPr>
        </p:nvSpPr>
        <p:spPr>
          <a:xfrm>
            <a:off x="446856" y="3717032"/>
            <a:ext cx="8229600" cy="2664296"/>
          </a:xfrm>
          <a:effectLst>
            <a:outerShdw blurRad="50800" dist="38100" dir="8100000" algn="tr" rotWithShape="0">
              <a:prstClr val="black">
                <a:alpha val="40000"/>
              </a:prstClr>
            </a:outerShdw>
          </a:effectLst>
        </p:spPr>
        <p:txBody>
          <a:bodyPr>
            <a:normAutofit fontScale="90000"/>
          </a:bodyPr>
          <a:lstStyle/>
          <a:p>
            <a:r>
              <a:rPr lang="id-ID" sz="3100" dirty="0" smtClean="0">
                <a:solidFill>
                  <a:schemeClr val="accent1">
                    <a:lumMod val="50000"/>
                  </a:schemeClr>
                </a:solidFill>
              </a:rPr>
              <a:t>Institut Seni Indonesia Denpasar</a:t>
            </a:r>
            <a:br>
              <a:rPr lang="id-ID" sz="3100" dirty="0" smtClean="0">
                <a:solidFill>
                  <a:schemeClr val="accent1">
                    <a:lumMod val="50000"/>
                  </a:schemeClr>
                </a:solidFill>
              </a:rPr>
            </a:br>
            <a:r>
              <a:rPr lang="id-ID" sz="3100" dirty="0" smtClean="0">
                <a:solidFill>
                  <a:schemeClr val="accent1">
                    <a:lumMod val="50000"/>
                  </a:schemeClr>
                </a:solidFill>
              </a:rPr>
              <a:t>Tahun Akademik </a:t>
            </a:r>
            <a:r>
              <a:rPr lang="id-ID" sz="3100" dirty="0" smtClean="0">
                <a:solidFill>
                  <a:schemeClr val="accent1">
                    <a:lumMod val="50000"/>
                  </a:schemeClr>
                </a:solidFill>
              </a:rPr>
              <a:t>2016/2017</a:t>
            </a:r>
            <a:r>
              <a:rPr lang="id-ID" sz="3100" dirty="0" smtClean="0">
                <a:solidFill>
                  <a:schemeClr val="accent1">
                    <a:lumMod val="50000"/>
                  </a:schemeClr>
                </a:solidFill>
              </a:rPr>
              <a:t/>
            </a:r>
            <a:br>
              <a:rPr lang="id-ID" sz="3100" dirty="0" smtClean="0">
                <a:solidFill>
                  <a:schemeClr val="accent1">
                    <a:lumMod val="50000"/>
                  </a:schemeClr>
                </a:solidFill>
              </a:rPr>
            </a:br>
            <a:r>
              <a:rPr lang="id-ID" sz="2800" dirty="0" smtClean="0">
                <a:solidFill>
                  <a:schemeClr val="accent1">
                    <a:lumMod val="50000"/>
                  </a:schemeClr>
                </a:solidFill>
              </a:rPr>
              <a:t/>
            </a:r>
            <a:br>
              <a:rPr lang="id-ID" sz="2800" dirty="0" smtClean="0">
                <a:solidFill>
                  <a:schemeClr val="accent1">
                    <a:lumMod val="50000"/>
                  </a:schemeClr>
                </a:solidFill>
              </a:rPr>
            </a:br>
            <a:r>
              <a:rPr lang="id-ID" sz="2000" dirty="0" smtClean="0">
                <a:solidFill>
                  <a:schemeClr val="accent1">
                    <a:lumMod val="50000"/>
                  </a:schemeClr>
                </a:solidFill>
              </a:rPr>
              <a:t>Oleh :</a:t>
            </a:r>
            <a:br>
              <a:rPr lang="id-ID" sz="2000" dirty="0" smtClean="0">
                <a:solidFill>
                  <a:schemeClr val="accent1">
                    <a:lumMod val="50000"/>
                  </a:schemeClr>
                </a:solidFill>
              </a:rPr>
            </a:br>
            <a:r>
              <a:rPr lang="id-ID" sz="2000" dirty="0" smtClean="0">
                <a:solidFill>
                  <a:schemeClr val="accent1">
                    <a:lumMod val="50000"/>
                  </a:schemeClr>
                </a:solidFill>
              </a:rPr>
              <a:t>I Ketut Adi Sugita, S.Sos., MM</a:t>
            </a:r>
            <a:br>
              <a:rPr lang="id-ID" sz="2000" dirty="0" smtClean="0">
                <a:solidFill>
                  <a:schemeClr val="accent1">
                    <a:lumMod val="50000"/>
                  </a:schemeClr>
                </a:solidFill>
              </a:rPr>
            </a:br>
            <a:r>
              <a:rPr lang="id-ID" sz="2000" dirty="0" smtClean="0">
                <a:solidFill>
                  <a:schemeClr val="accent1">
                    <a:lumMod val="50000"/>
                  </a:schemeClr>
                </a:solidFill>
              </a:rPr>
              <a:t>NIP. 198008291999031001</a:t>
            </a:r>
            <a:r>
              <a:rPr lang="id-ID" sz="2800" dirty="0" smtClean="0">
                <a:solidFill>
                  <a:schemeClr val="accent1">
                    <a:lumMod val="50000"/>
                  </a:schemeClr>
                </a:solidFill>
              </a:rPr>
              <a:t/>
            </a:r>
            <a:br>
              <a:rPr lang="id-ID" sz="2800" dirty="0" smtClean="0">
                <a:solidFill>
                  <a:schemeClr val="accent1">
                    <a:lumMod val="50000"/>
                  </a:schemeClr>
                </a:solidFill>
              </a:rPr>
            </a:br>
            <a:r>
              <a:rPr lang="id-ID" sz="2800" dirty="0" smtClean="0">
                <a:solidFill>
                  <a:schemeClr val="accent1">
                    <a:lumMod val="50000"/>
                  </a:schemeClr>
                </a:solidFill>
              </a:rPr>
              <a:t/>
            </a:r>
            <a:br>
              <a:rPr lang="id-ID" sz="2800" dirty="0" smtClean="0">
                <a:solidFill>
                  <a:schemeClr val="accent1">
                    <a:lumMod val="50000"/>
                  </a:schemeClr>
                </a:solidFill>
              </a:rPr>
            </a:br>
            <a:endParaRPr lang="id-ID" sz="2800" dirty="0">
              <a:solidFill>
                <a:schemeClr val="accent1">
                  <a:lumMod val="50000"/>
                </a:schemeClr>
              </a:solidFill>
            </a:endParaRPr>
          </a:p>
        </p:txBody>
      </p:sp>
      <p:pic>
        <p:nvPicPr>
          <p:cNvPr id="4" name="Picture 3" descr="LOGO ISI.jpg"/>
          <p:cNvPicPr>
            <a:picLocks noChangeAspect="1"/>
          </p:cNvPicPr>
          <p:nvPr/>
        </p:nvPicPr>
        <p:blipFill>
          <a:blip r:embed="rId2" cstate="print"/>
          <a:stretch>
            <a:fillRect/>
          </a:stretch>
        </p:blipFill>
        <p:spPr>
          <a:xfrm>
            <a:off x="6804248" y="1229670"/>
            <a:ext cx="1872208" cy="19833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pic>
        <p:nvPicPr>
          <p:cNvPr id="6146" name="Picture 2"/>
          <p:cNvPicPr>
            <a:picLocks noGrp="1" noChangeAspect="1" noChangeArrowheads="1"/>
          </p:cNvPicPr>
          <p:nvPr>
            <p:ph sz="quarter" idx="1"/>
          </p:nvPr>
        </p:nvPicPr>
        <p:blipFill>
          <a:blip r:embed="rId2" cstate="print"/>
          <a:stretch>
            <a:fillRect/>
          </a:stretch>
        </p:blipFill>
        <p:spPr bwMode="auto">
          <a:xfrm>
            <a:off x="1882471" y="1447800"/>
            <a:ext cx="5836257" cy="45720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83569" y="5013176"/>
            <a:ext cx="6912767"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Halaman Depan</a:t>
            </a:r>
            <a:endParaRPr lang="id-ID" dirty="0"/>
          </a:p>
        </p:txBody>
      </p:sp>
      <p:pic>
        <p:nvPicPr>
          <p:cNvPr id="7170" name="Picture 2"/>
          <p:cNvPicPr>
            <a:picLocks noGrp="1" noChangeAspect="1" noChangeArrowheads="1"/>
          </p:cNvPicPr>
          <p:nvPr>
            <p:ph sz="quarter" idx="1"/>
          </p:nvPr>
        </p:nvPicPr>
        <p:blipFill>
          <a:blip r:embed="rId2" cstate="print"/>
          <a:srcRect l="5725" t="10502" r="4450" b="5458"/>
          <a:stretch>
            <a:fillRect/>
          </a:stretch>
        </p:blipFill>
        <p:spPr bwMode="auto">
          <a:xfrm>
            <a:off x="745492" y="1476056"/>
            <a:ext cx="6922852" cy="267302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l="5726" t="10626" r="4234" b="17516"/>
          <a:stretch>
            <a:fillRect/>
          </a:stretch>
        </p:blipFill>
        <p:spPr bwMode="auto">
          <a:xfrm>
            <a:off x="745491" y="3933056"/>
            <a:ext cx="6943273" cy="2244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Profil</a:t>
            </a:r>
            <a:endParaRPr lang="id-ID" b="1" dirty="0"/>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683568" y="1639094"/>
            <a:ext cx="6984776"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b="1" dirty="0" smtClean="0"/>
              <a:t>Informasi Matakuliah Ditawarkan</a:t>
            </a:r>
            <a:endParaRPr lang="id-ID" dirty="0"/>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683568" y="1620044"/>
            <a:ext cx="6984776"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Kartu Rencana Studi</a:t>
            </a:r>
            <a:endParaRPr lang="id-ID" dirty="0"/>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683568" y="1628800"/>
            <a:ext cx="691276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b="1" dirty="0" smtClean="0"/>
              <a:t>Menambah Data Rencana Studi</a:t>
            </a:r>
            <a:endParaRPr lang="id-ID" dirty="0"/>
          </a:p>
        </p:txBody>
      </p:sp>
      <p:sp>
        <p:nvSpPr>
          <p:cNvPr id="3" name="Content Placeholder 2"/>
          <p:cNvSpPr>
            <a:spLocks noGrp="1"/>
          </p:cNvSpPr>
          <p:nvPr>
            <p:ph sz="quarter" idx="1"/>
          </p:nvPr>
        </p:nvSpPr>
        <p:spPr/>
        <p:txBody>
          <a:bodyPr>
            <a:normAutofit/>
          </a:bodyPr>
          <a:lstStyle/>
          <a:p>
            <a:pPr algn="just"/>
            <a:r>
              <a:rPr lang="id-ID" dirty="0" smtClean="0"/>
              <a:t>Langkah-langkah untuk menambah data rencana studi adalah sebagai berikut :</a:t>
            </a:r>
          </a:p>
          <a:p>
            <a:pPr marL="852678" lvl="1" indent="-514350" algn="just">
              <a:buFont typeface="+mj-lt"/>
              <a:buAutoNum type="arabicPeriod"/>
            </a:pPr>
            <a:r>
              <a:rPr lang="id-ID" dirty="0" smtClean="0"/>
              <a:t>Pilih menu </a:t>
            </a:r>
            <a:r>
              <a:rPr lang="id-ID" b="1" dirty="0" smtClean="0"/>
              <a:t>Kartu Rencana Studi.</a:t>
            </a:r>
          </a:p>
          <a:p>
            <a:pPr marL="852678" lvl="1" indent="-514350" algn="just">
              <a:buFont typeface="+mj-lt"/>
              <a:buAutoNum type="arabicPeriod"/>
            </a:pPr>
            <a:r>
              <a:rPr lang="id-ID" dirty="0" smtClean="0"/>
              <a:t>Tekan tombol </a:t>
            </a:r>
            <a:r>
              <a:rPr lang="id-ID" b="1" dirty="0" smtClean="0"/>
              <a:t>Tambah.</a:t>
            </a:r>
          </a:p>
          <a:p>
            <a:pPr marL="852678" lvl="1" indent="-514350" algn="just">
              <a:buFont typeface="+mj-lt"/>
              <a:buAutoNum type="arabicPeriod"/>
            </a:pPr>
            <a:r>
              <a:rPr lang="id-ID" dirty="0" smtClean="0"/>
              <a:t>Pilih matakuliah yang akan diambil pada semester bersangkutan dengan cara memberikan tanda centang pada checkbox yang tersedia pada kolom </a:t>
            </a:r>
            <a:r>
              <a:rPr lang="fi-FI" b="1" dirty="0" smtClean="0"/>
              <a:t>Kelas/Matakuliah </a:t>
            </a:r>
            <a:r>
              <a:rPr lang="fi-FI" dirty="0" smtClean="0"/>
              <a:t>dan tekan tombol </a:t>
            </a:r>
            <a:r>
              <a:rPr lang="fi-FI" b="1" dirty="0" smtClean="0"/>
              <a:t>Tambah.</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Mencetak Kartu Rencana Studi</a:t>
            </a:r>
            <a:br>
              <a:rPr lang="id-ID" b="1" dirty="0" smtClean="0"/>
            </a:br>
            <a:r>
              <a:rPr lang="id-ID" sz="1800" dirty="0" smtClean="0"/>
              <a:t>1. Pilih menu </a:t>
            </a:r>
            <a:r>
              <a:rPr lang="id-ID" sz="1800" b="1" dirty="0" smtClean="0"/>
              <a:t>Kartu Rencana Studi.</a:t>
            </a:r>
            <a:br>
              <a:rPr lang="id-ID" sz="1800" b="1" dirty="0" smtClean="0"/>
            </a:br>
            <a:r>
              <a:rPr lang="id-ID" sz="1800" dirty="0" smtClean="0"/>
              <a:t>2. Pada halaman Kartu Rencana Studi, tekan tombol </a:t>
            </a:r>
            <a:r>
              <a:rPr lang="id-ID" sz="1800" b="1" dirty="0" smtClean="0"/>
              <a:t>Cetak.</a:t>
            </a:r>
            <a:br>
              <a:rPr lang="id-ID" sz="1800" b="1" dirty="0" smtClean="0"/>
            </a:br>
            <a:r>
              <a:rPr lang="id-ID" sz="1800" dirty="0" smtClean="0"/>
              <a:t>3. Tekan tombol </a:t>
            </a:r>
            <a:r>
              <a:rPr lang="id-ID" sz="1800" b="1" dirty="0" smtClean="0"/>
              <a:t>OK/Print.</a:t>
            </a:r>
            <a:endParaRPr lang="id-ID" sz="1800" dirty="0"/>
          </a:p>
        </p:txBody>
      </p:sp>
      <p:pic>
        <p:nvPicPr>
          <p:cNvPr id="11267" name="Picture 3"/>
          <p:cNvPicPr>
            <a:picLocks noGrp="1" noChangeAspect="1" noChangeArrowheads="1"/>
          </p:cNvPicPr>
          <p:nvPr>
            <p:ph sz="quarter" idx="1"/>
          </p:nvPr>
        </p:nvPicPr>
        <p:blipFill>
          <a:blip r:embed="rId2" cstate="print"/>
          <a:srcRect/>
          <a:stretch>
            <a:fillRect/>
          </a:stretch>
        </p:blipFill>
        <p:spPr bwMode="auto">
          <a:xfrm>
            <a:off x="611560" y="1600200"/>
            <a:ext cx="705678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Kartu Hasil Studi</a:t>
            </a:r>
            <a:endParaRPr lang="id-ID" dirty="0"/>
          </a:p>
        </p:txBody>
      </p:sp>
      <p:pic>
        <p:nvPicPr>
          <p:cNvPr id="13314" name="Picture 2"/>
          <p:cNvPicPr>
            <a:picLocks noGrp="1" noChangeAspect="1" noChangeArrowheads="1"/>
          </p:cNvPicPr>
          <p:nvPr>
            <p:ph sz="quarter" idx="1"/>
          </p:nvPr>
        </p:nvPicPr>
        <p:blipFill>
          <a:blip r:embed="rId2" cstate="print"/>
          <a:srcRect/>
          <a:stretch>
            <a:fillRect/>
          </a:stretch>
        </p:blipFill>
        <p:spPr bwMode="auto">
          <a:xfrm>
            <a:off x="683568" y="1600200"/>
            <a:ext cx="691276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Cetak Kartu Hasil Studi</a:t>
            </a:r>
            <a:endParaRPr lang="id-ID" b="1" dirty="0"/>
          </a:p>
        </p:txBody>
      </p:sp>
      <p:pic>
        <p:nvPicPr>
          <p:cNvPr id="14338" name="Picture 2"/>
          <p:cNvPicPr>
            <a:picLocks noGrp="1" noChangeAspect="1" noChangeArrowheads="1"/>
          </p:cNvPicPr>
          <p:nvPr>
            <p:ph sz="quarter" idx="1"/>
          </p:nvPr>
        </p:nvPicPr>
        <p:blipFill>
          <a:blip r:embed="rId2" cstate="print"/>
          <a:stretch>
            <a:fillRect/>
          </a:stretch>
        </p:blipFill>
        <p:spPr bwMode="auto">
          <a:xfrm>
            <a:off x="914400" y="1480992"/>
            <a:ext cx="7772400" cy="4505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Transkrip Nilai</a:t>
            </a:r>
            <a:endParaRPr lang="id-ID" dirty="0"/>
          </a:p>
        </p:txBody>
      </p:sp>
      <p:pic>
        <p:nvPicPr>
          <p:cNvPr id="15362" name="Picture 2"/>
          <p:cNvPicPr>
            <a:picLocks noGrp="1" noChangeAspect="1" noChangeArrowheads="1"/>
          </p:cNvPicPr>
          <p:nvPr>
            <p:ph sz="quarter" idx="1"/>
          </p:nvPr>
        </p:nvPicPr>
        <p:blipFill>
          <a:blip r:embed="rId2" cstate="print"/>
          <a:srcRect/>
          <a:stretch>
            <a:fillRect/>
          </a:stretch>
        </p:blipFill>
        <p:spPr bwMode="auto">
          <a:xfrm>
            <a:off x="429443" y="1700808"/>
            <a:ext cx="7382917" cy="3888432"/>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467544" y="5805264"/>
            <a:ext cx="7342331"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b="1" dirty="0" smtClean="0"/>
              <a:t>Tentang Portal Akademik</a:t>
            </a:r>
            <a:endParaRPr lang="id-ID" dirty="0"/>
          </a:p>
        </p:txBody>
      </p:sp>
      <p:sp>
        <p:nvSpPr>
          <p:cNvPr id="3" name="Content Placeholder 2"/>
          <p:cNvSpPr>
            <a:spLocks noGrp="1"/>
          </p:cNvSpPr>
          <p:nvPr>
            <p:ph sz="quarter" idx="1"/>
          </p:nvPr>
        </p:nvSpPr>
        <p:spPr/>
        <p:txBody>
          <a:bodyPr>
            <a:normAutofit fontScale="92500" lnSpcReduction="20000"/>
          </a:bodyPr>
          <a:lstStyle/>
          <a:p>
            <a:pPr algn="just"/>
            <a:r>
              <a:rPr lang="id-ID" dirty="0" smtClean="0"/>
              <a:t>Portal Akademik ISI Denpasar, merupakan sebuah sistem informasi yang berfungsi sebagai integrator informasi akademik yang ada di berbagai unit akademik (program studi/fakultas) sekaligus sebagai sarana komunikasi antar civitas akademika kampus. Sistem ini dibangun dari kondisi eksistensi informasi akademik di kampus yang sangat beragam dan bervariasi bentuknya, sehingga membutuhkan sebuah “portal” yang akan mengintegrasikan informasi - informasi tersebut sehingga mempermudah akses publik.</a:t>
            </a:r>
          </a:p>
          <a:p>
            <a:pPr algn="just">
              <a:buNone/>
            </a:pPr>
            <a:endParaRPr lang="id-ID" dirty="0" smtClean="0"/>
          </a:p>
          <a:p>
            <a:r>
              <a:rPr lang="id-ID" dirty="0" smtClean="0"/>
              <a:t>Pengguna Portal Akademika ini terdiri dari 3 jenis yaitu :</a:t>
            </a:r>
          </a:p>
          <a:p>
            <a:pPr marL="660273" indent="-242888">
              <a:buFont typeface="+mj-lt"/>
              <a:buAutoNum type="arabicPeriod"/>
            </a:pPr>
            <a:r>
              <a:rPr lang="id-ID" dirty="0" smtClean="0"/>
              <a:t>Administrator.</a:t>
            </a:r>
          </a:p>
          <a:p>
            <a:pPr marL="660273" indent="-242888">
              <a:buFont typeface="+mj-lt"/>
              <a:buAutoNum type="arabicPeriod"/>
            </a:pPr>
            <a:r>
              <a:rPr lang="id-ID" dirty="0" smtClean="0"/>
              <a:t>Mahasiswa.</a:t>
            </a:r>
          </a:p>
          <a:p>
            <a:pPr marL="660273" indent="-242888">
              <a:buFont typeface="+mj-lt"/>
              <a:buAutoNum type="arabicPeriod"/>
            </a:pPr>
            <a:r>
              <a:rPr lang="id-ID" dirty="0" smtClean="0"/>
              <a:t>Dosen.</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Cetak Transkrip Nilai</a:t>
            </a:r>
            <a:endParaRPr lang="id-ID" b="1" dirty="0"/>
          </a:p>
        </p:txBody>
      </p:sp>
      <p:pic>
        <p:nvPicPr>
          <p:cNvPr id="16386" name="Picture 2"/>
          <p:cNvPicPr>
            <a:picLocks noGrp="1" noChangeAspect="1" noChangeArrowheads="1"/>
          </p:cNvPicPr>
          <p:nvPr>
            <p:ph sz="quarter" idx="1"/>
          </p:nvPr>
        </p:nvPicPr>
        <p:blipFill>
          <a:blip r:embed="rId2" cstate="print"/>
          <a:srcRect/>
          <a:stretch>
            <a:fillRect/>
          </a:stretch>
        </p:blipFill>
        <p:spPr bwMode="auto">
          <a:xfrm>
            <a:off x="467544" y="1600200"/>
            <a:ext cx="734481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Logout</a:t>
            </a:r>
            <a:endParaRPr lang="id-ID" dirty="0"/>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2123728" y="1700808"/>
            <a:ext cx="4134370" cy="3176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38960"/>
            <a:ext cx="7315200" cy="522288"/>
          </a:xfrm>
          <a:effectLst>
            <a:outerShdw blurRad="50800" dist="38100" dir="8100000" algn="tr" rotWithShape="0">
              <a:prstClr val="black">
                <a:alpha val="40000"/>
              </a:prstClr>
            </a:outerShdw>
          </a:effectLst>
        </p:spPr>
        <p:txBody>
          <a:bodyPr>
            <a:normAutofit fontScale="90000"/>
          </a:bodyPr>
          <a:lstStyle/>
          <a:p>
            <a:pPr algn="ctr"/>
            <a:r>
              <a:rPr lang="id-ID" sz="6000" dirty="0" smtClean="0">
                <a:solidFill>
                  <a:srgbClr val="002060"/>
                </a:solidFill>
              </a:rPr>
              <a:t>SEKIAN</a:t>
            </a:r>
            <a:endParaRPr lang="id-ID" sz="6000" dirty="0">
              <a:solidFill>
                <a:srgbClr val="002060"/>
              </a:solidFill>
            </a:endParaRPr>
          </a:p>
        </p:txBody>
      </p:sp>
      <p:sp>
        <p:nvSpPr>
          <p:cNvPr id="4" name="Text Placeholder 3"/>
          <p:cNvSpPr>
            <a:spLocks noGrp="1"/>
          </p:cNvSpPr>
          <p:nvPr>
            <p:ph type="body" sz="half" idx="2"/>
          </p:nvPr>
        </p:nvSpPr>
        <p:spPr>
          <a:xfrm>
            <a:off x="914400" y="5839544"/>
            <a:ext cx="7315200" cy="685800"/>
          </a:xfrm>
        </p:spPr>
        <p:txBody>
          <a:bodyPr>
            <a:normAutofit/>
          </a:bodyPr>
          <a:lstStyle/>
          <a:p>
            <a:pPr algn="ctr"/>
            <a:r>
              <a:rPr lang="id-ID" dirty="0" smtClean="0"/>
              <a:t>Email </a:t>
            </a:r>
            <a:r>
              <a:rPr lang="id-ID" dirty="0" smtClean="0"/>
              <a:t>:adisugita@isi-dps.ac.id </a:t>
            </a:r>
          </a:p>
        </p:txBody>
      </p:sp>
      <p:pic>
        <p:nvPicPr>
          <p:cNvPr id="6" name="Picture Placeholder 5" descr="DSC_2112_2.jpg"/>
          <p:cNvPicPr>
            <a:picLocks noGrp="1" noChangeAspect="1"/>
          </p:cNvPicPr>
          <p:nvPr>
            <p:ph type="pic" idx="1"/>
          </p:nvPr>
        </p:nvPicPr>
        <p:blipFill>
          <a:blip r:embed="rId2" cstate="print"/>
          <a:srcRect t="11671" b="11671"/>
          <a:stretch>
            <a:fillRect/>
          </a:stretch>
        </p:blipFill>
        <p:spPr>
          <a:ln>
            <a:solidFill>
              <a:schemeClr val="tx2">
                <a:lumMod val="10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Persiapan Awal</a:t>
            </a:r>
            <a:endParaRPr lang="id-ID" dirty="0"/>
          </a:p>
        </p:txBody>
      </p:sp>
      <p:sp>
        <p:nvSpPr>
          <p:cNvPr id="3" name="Content Placeholder 2"/>
          <p:cNvSpPr>
            <a:spLocks noGrp="1"/>
          </p:cNvSpPr>
          <p:nvPr>
            <p:ph sz="quarter" idx="1"/>
          </p:nvPr>
        </p:nvSpPr>
        <p:spPr/>
        <p:txBody>
          <a:bodyPr>
            <a:normAutofit/>
          </a:bodyPr>
          <a:lstStyle/>
          <a:p>
            <a:pPr lvl="0" algn="just"/>
            <a:r>
              <a:rPr lang="id-ID" dirty="0" smtClean="0"/>
              <a:t>Komputer yang terhubung jaringan internet</a:t>
            </a:r>
          </a:p>
          <a:p>
            <a:pPr lvl="0" algn="just"/>
            <a:r>
              <a:rPr lang="id-ID" dirty="0" smtClean="0"/>
              <a:t>Terdaftar dan sudah mempunyai username dan password untuk login ke internet (bagi yang mempergunakan hotspot ISI Denpasar)</a:t>
            </a:r>
          </a:p>
          <a:p>
            <a:pPr algn="just"/>
            <a:r>
              <a:rPr lang="id-ID" dirty="0" smtClean="0"/>
              <a:t>Terdaftar dan sudah mempunyai username dan password untuk login ke portal mahasiswa.</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t>Login Free Wifi</a:t>
            </a:r>
            <a:r>
              <a:rPr lang="id-ID" dirty="0" smtClean="0"/>
              <a:t/>
            </a:r>
            <a:br>
              <a:rPr lang="id-ID" dirty="0" smtClean="0"/>
            </a:br>
            <a:r>
              <a:rPr lang="id-ID" b="1" dirty="0" smtClean="0">
                <a:solidFill>
                  <a:srgbClr val="FF0000"/>
                </a:solidFill>
              </a:rPr>
              <a:t>hotspot.isi-dps.ac.id</a:t>
            </a:r>
            <a:endParaRPr lang="id-ID" dirty="0"/>
          </a:p>
        </p:txBody>
      </p:sp>
      <p:pic>
        <p:nvPicPr>
          <p:cNvPr id="4" name="Content Placeholder 3"/>
          <p:cNvPicPr>
            <a:picLocks noGrp="1"/>
          </p:cNvPicPr>
          <p:nvPr>
            <p:ph sz="quarter" idx="1"/>
          </p:nvPr>
        </p:nvPicPr>
        <p:blipFill>
          <a:blip r:embed="rId2" cstate="print"/>
          <a:srcRect/>
          <a:stretch>
            <a:fillRect/>
          </a:stretch>
        </p:blipFill>
        <p:spPr bwMode="auto">
          <a:xfrm>
            <a:off x="683568" y="1548879"/>
            <a:ext cx="7772400" cy="4369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t>Login ke Portal Akademik</a:t>
            </a:r>
            <a:r>
              <a:rPr lang="id-ID" dirty="0" smtClean="0"/>
              <a:t/>
            </a:r>
            <a:br>
              <a:rPr lang="id-ID" dirty="0" smtClean="0"/>
            </a:br>
            <a:r>
              <a:rPr lang="id-ID" sz="4400" b="1" dirty="0" smtClean="0">
                <a:solidFill>
                  <a:srgbClr val="FF0000"/>
                </a:solidFill>
              </a:rPr>
              <a:t>jista.isi-dps.ac.id</a:t>
            </a:r>
            <a:endParaRPr lang="id-ID" b="1" dirty="0" smtClean="0">
              <a:solidFill>
                <a:srgbClr val="FF0000"/>
              </a:solidFill>
            </a:endParaRPr>
          </a:p>
        </p:txBody>
      </p:sp>
      <p:pic>
        <p:nvPicPr>
          <p:cNvPr id="1027" name="Picture 3"/>
          <p:cNvPicPr>
            <a:picLocks noGrp="1" noChangeAspect="1" noChangeArrowheads="1"/>
          </p:cNvPicPr>
          <p:nvPr>
            <p:ph sz="quarter" idx="1"/>
          </p:nvPr>
        </p:nvPicPr>
        <p:blipFill>
          <a:blip r:embed="rId2" cstate="print"/>
          <a:stretch>
            <a:fillRect/>
          </a:stretch>
        </p:blipFill>
        <p:spPr bwMode="auto">
          <a:xfrm>
            <a:off x="755576" y="1548879"/>
            <a:ext cx="7772400" cy="4369841"/>
          </a:xfrm>
          <a:prstGeom prst="rect">
            <a:avLst/>
          </a:prstGeom>
          <a:noFill/>
          <a:ln w="9525">
            <a:noFill/>
            <a:miter lim="800000"/>
            <a:headEnd/>
            <a:tailEnd/>
          </a:ln>
        </p:spPr>
      </p:pic>
      <p:sp>
        <p:nvSpPr>
          <p:cNvPr id="4" name="Oval 3"/>
          <p:cNvSpPr/>
          <p:nvPr/>
        </p:nvSpPr>
        <p:spPr>
          <a:xfrm>
            <a:off x="1043608" y="1556792"/>
            <a:ext cx="86409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5076056" y="4509120"/>
            <a:ext cx="1944216" cy="64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Arrow Connector 6"/>
          <p:cNvCxnSpPr>
            <a:stCxn id="4" idx="7"/>
          </p:cNvCxnSpPr>
          <p:nvPr/>
        </p:nvCxnSpPr>
        <p:spPr>
          <a:xfrm flipV="1">
            <a:off x="1781160" y="1340768"/>
            <a:ext cx="702608" cy="2898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2400" cy="1143000"/>
          </a:xfrm>
        </p:spPr>
        <p:txBody>
          <a:bodyPr>
            <a:normAutofit/>
          </a:bodyPr>
          <a:lstStyle/>
          <a:p>
            <a:pPr algn="ctr"/>
            <a:r>
              <a:rPr lang="id-ID" b="1" dirty="0" smtClean="0"/>
              <a:t>Halaman Utama Portal Akademik</a:t>
            </a:r>
            <a:endParaRPr lang="id-ID" dirty="0"/>
          </a:p>
        </p:txBody>
      </p:sp>
      <p:pic>
        <p:nvPicPr>
          <p:cNvPr id="2050" name="Picture 2"/>
          <p:cNvPicPr>
            <a:picLocks noGrp="1" noChangeAspect="1" noChangeArrowheads="1"/>
          </p:cNvPicPr>
          <p:nvPr>
            <p:ph sz="quarter" idx="1"/>
          </p:nvPr>
        </p:nvPicPr>
        <p:blipFill>
          <a:blip r:embed="rId2" cstate="print"/>
          <a:srcRect l="22051" t="8166" r="20372" b="32179"/>
          <a:stretch>
            <a:fillRect/>
          </a:stretch>
        </p:blipFill>
        <p:spPr bwMode="auto">
          <a:xfrm>
            <a:off x="827584" y="1556792"/>
            <a:ext cx="7416824"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b="1" dirty="0" smtClean="0"/>
              <a:t>Halaman Selamat Datang</a:t>
            </a:r>
            <a:br>
              <a:rPr lang="id-ID" b="1" dirty="0" smtClean="0"/>
            </a:br>
            <a:r>
              <a:rPr lang="id-ID" sz="2000" dirty="0" smtClean="0"/>
              <a:t>[Bagi yang pertama kali masuk ke Portal Akademik]</a:t>
            </a:r>
            <a:endParaRPr lang="id-ID" sz="2000" dirty="0"/>
          </a:p>
        </p:txBody>
      </p:sp>
      <p:pic>
        <p:nvPicPr>
          <p:cNvPr id="3074" name="Picture 2"/>
          <p:cNvPicPr>
            <a:picLocks noGrp="1" noChangeAspect="1" noChangeArrowheads="1"/>
          </p:cNvPicPr>
          <p:nvPr>
            <p:ph sz="quarter" idx="1"/>
          </p:nvPr>
        </p:nvPicPr>
        <p:blipFill>
          <a:blip r:embed="rId2" cstate="print"/>
          <a:stretch>
            <a:fillRect/>
          </a:stretch>
        </p:blipFill>
        <p:spPr bwMode="auto">
          <a:xfrm>
            <a:off x="1271587" y="1838325"/>
            <a:ext cx="7058025"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690562" y="1556792"/>
            <a:ext cx="7193806" cy="43624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83568" y="4653136"/>
            <a:ext cx="700087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Lanjutan...</a:t>
            </a:r>
            <a:endParaRPr lang="id-ID" dirty="0"/>
          </a:p>
        </p:txBody>
      </p:sp>
      <p:pic>
        <p:nvPicPr>
          <p:cNvPr id="5122" name="Picture 2"/>
          <p:cNvPicPr>
            <a:picLocks noGrp="1" noChangeAspect="1" noChangeArrowheads="1"/>
          </p:cNvPicPr>
          <p:nvPr>
            <p:ph sz="quarter" idx="1"/>
          </p:nvPr>
        </p:nvPicPr>
        <p:blipFill>
          <a:blip r:embed="rId2" cstate="print"/>
          <a:stretch>
            <a:fillRect/>
          </a:stretch>
        </p:blipFill>
        <p:spPr bwMode="auto">
          <a:xfrm>
            <a:off x="1290637" y="1504950"/>
            <a:ext cx="7019925"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127</TotalTime>
  <Words>235</Words>
  <Application>Microsoft Office PowerPoint</Application>
  <PresentationFormat>On-screen Show (4:3)</PresentationFormat>
  <Paragraphs>38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Institut Seni Indonesia Denpasar Tahun Akademik 2016/2017  Oleh : I Ketut Adi Sugita, S.Sos., MM NIP. 198008291999031001  </vt:lpstr>
      <vt:lpstr>Tentang Portal Akademik</vt:lpstr>
      <vt:lpstr>Persiapan Awal</vt:lpstr>
      <vt:lpstr>Login Free Wifi hotspot.isi-dps.ac.id</vt:lpstr>
      <vt:lpstr>Login ke Portal Akademik jista.isi-dps.ac.id</vt:lpstr>
      <vt:lpstr>Halaman Utama Portal Akademik</vt:lpstr>
      <vt:lpstr>Halaman Selamat Datang [Bagi yang pertama kali masuk ke Portal Akademik]</vt:lpstr>
      <vt:lpstr>Lanjutan...</vt:lpstr>
      <vt:lpstr>Lanjutan...</vt:lpstr>
      <vt:lpstr>Lanjutan...</vt:lpstr>
      <vt:lpstr>Halaman Depan</vt:lpstr>
      <vt:lpstr>Profil</vt:lpstr>
      <vt:lpstr>Informasi Matakuliah Ditawarkan</vt:lpstr>
      <vt:lpstr>Kartu Rencana Studi</vt:lpstr>
      <vt:lpstr>Menambah Data Rencana Studi</vt:lpstr>
      <vt:lpstr>Mencetak Kartu Rencana Studi 1. Pilih menu Kartu Rencana Studi. 2. Pada halaman Kartu Rencana Studi, tekan tombol Cetak. 3. Tekan tombol OK/Print.</vt:lpstr>
      <vt:lpstr>Kartu Hasil Studi</vt:lpstr>
      <vt:lpstr>Cetak Kartu Hasil Studi</vt:lpstr>
      <vt:lpstr>Transkrip Nilai</vt:lpstr>
      <vt:lpstr>Cetak Transkrip Nilai</vt:lpstr>
      <vt:lpstr>Logout</vt:lpstr>
      <vt:lpstr>SEKIAN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ISI-Denpasar-19</cp:lastModifiedBy>
  <cp:revision>62</cp:revision>
  <dcterms:created xsi:type="dcterms:W3CDTF">2012-08-31T02:22:42Z</dcterms:created>
  <dcterms:modified xsi:type="dcterms:W3CDTF">2016-08-19T05:24:31Z</dcterms:modified>
</cp:coreProperties>
</file>