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9"/>
  </p:notesMasterIdLst>
  <p:handoutMasterIdLst>
    <p:handoutMasterId r:id="rId30"/>
  </p:handoutMasterIdLst>
  <p:sldIdLst>
    <p:sldId id="257" r:id="rId3"/>
    <p:sldId id="283" r:id="rId4"/>
    <p:sldId id="258" r:id="rId5"/>
    <p:sldId id="290" r:id="rId6"/>
    <p:sldId id="291" r:id="rId7"/>
    <p:sldId id="259" r:id="rId8"/>
    <p:sldId id="293" r:id="rId9"/>
    <p:sldId id="294" r:id="rId10"/>
    <p:sldId id="295" r:id="rId11"/>
    <p:sldId id="296" r:id="rId12"/>
    <p:sldId id="292" r:id="rId13"/>
    <p:sldId id="260" r:id="rId14"/>
    <p:sldId id="297" r:id="rId15"/>
    <p:sldId id="299" r:id="rId16"/>
    <p:sldId id="300" r:id="rId17"/>
    <p:sldId id="298" r:id="rId18"/>
    <p:sldId id="308" r:id="rId19"/>
    <p:sldId id="309" r:id="rId20"/>
    <p:sldId id="301" r:id="rId21"/>
    <p:sldId id="302" r:id="rId22"/>
    <p:sldId id="303" r:id="rId23"/>
    <p:sldId id="281" r:id="rId24"/>
    <p:sldId id="305" r:id="rId25"/>
    <p:sldId id="304" r:id="rId26"/>
    <p:sldId id="307" r:id="rId27"/>
    <p:sldId id="306" r:id="rId28"/>
  </p:sldIdLst>
  <p:sldSz cx="9906000" cy="6858000" type="A4"/>
  <p:notesSz cx="6815138" cy="9942513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000"/>
    <a:srgbClr val="460046"/>
    <a:srgbClr val="C80000"/>
    <a:srgbClr val="006600"/>
    <a:srgbClr val="003300"/>
    <a:srgbClr val="3A1D00"/>
    <a:srgbClr val="4C2600"/>
    <a:srgbClr val="8E4700"/>
    <a:srgbClr val="744D00"/>
    <a:srgbClr val="2200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1205" y="-398"/>
      </p:cViewPr>
      <p:guideLst>
        <p:guide orient="horz" pos="2205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75AC83-6922-4567-B9B8-D3F678E2BD14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E50B45E-7C15-4FFC-BAE7-B9E0F9F8FE1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7C6CEE6-3031-4E35-9F40-B956E4F6C47B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746125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53062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0800" y="9444038"/>
            <a:ext cx="29527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E470F9-EA97-4CB4-9CA3-F22F4CD9072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746125"/>
            <a:ext cx="538162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5D984E-ED00-4708-93A1-4007265EF25B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746125"/>
            <a:ext cx="538162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265510-DC16-4815-BF30-F3B9E9161D9D}" type="slidenum">
              <a:rPr lang="id-ID" smtClean="0">
                <a:solidFill>
                  <a:srgbClr val="000000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d-ID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746125"/>
            <a:ext cx="538162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4775C8-DF4A-4476-B5D9-AF03BA2B0B96}" type="slidenum">
              <a:rPr lang="id-ID" smtClean="0">
                <a:solidFill>
                  <a:srgbClr val="000000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d-ID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746125"/>
            <a:ext cx="538162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11C137-D919-4CC8-9F27-18723A5DC4F9}" type="slidenum">
              <a:rPr lang="id-ID" smtClean="0">
                <a:solidFill>
                  <a:srgbClr val="000000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d-ID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7550" y="746125"/>
            <a:ext cx="538162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52EE45-B0E0-49EE-A8D2-A73350DE9693}" type="slidenum">
              <a:rPr lang="id-ID" smtClean="0">
                <a:solidFill>
                  <a:srgbClr val="000000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d-ID" smtClean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5963" y="744538"/>
            <a:ext cx="5384800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4B79E47-FB97-4E46-B3EC-9433290524FB}" type="slidenum">
              <a:rPr lang="en-US" smtClean="0">
                <a:cs typeface="Arial" charset="0"/>
              </a:rPr>
              <a:pPr>
                <a:defRPr/>
              </a:pPr>
              <a:t>26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0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D3A52-60E1-4A0A-9EC5-A3EA509FB28B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106A8-A6EB-4EB6-A025-F872EBCA686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DE01-2CA5-4334-ABC9-6410162AAF2D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5825-D373-4B52-8217-466AA55B01C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3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3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9DE61-7DD8-4535-8539-90219074A64E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7D11-25B0-49E5-B976-A12861F6A9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36"/>
            <a:ext cx="89154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23"/>
            <a:ext cx="43751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23"/>
            <a:ext cx="437515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DE72-D359-46CC-AECF-38BA021C3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77850" y="1371600"/>
            <a:ext cx="8505952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77850" y="3228536"/>
            <a:ext cx="8509254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6D103-DA9D-4B70-A322-217FAA6D3812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F755D-5314-4CB4-89E3-B1B6299DB01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2F6C-5DA9-47CE-A132-ED0EFEDB94F6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F4211-4002-4037-B496-440A1412922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548" y="1316736"/>
            <a:ext cx="84201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4548" y="2704664"/>
            <a:ext cx="84201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296B4-3A6B-4E51-B44A-92357FD6FE4A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E080B-82B3-4980-8826-7D048CA3ADC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920085"/>
            <a:ext cx="437515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61D03-DB3F-40C1-813D-7EE7689EBC7F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2926C-4437-4AAB-8979-C2B9520567F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855248"/>
            <a:ext cx="4376870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2113" y="1859762"/>
            <a:ext cx="4378590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95300" y="2514600"/>
            <a:ext cx="437687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514600"/>
            <a:ext cx="4378590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BA266-50C0-4613-95D7-299879FC7727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4201A-72EC-47AC-8E1F-BB7DF435E55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704088"/>
            <a:ext cx="899795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66BBB-0F7D-47B8-A79A-6FEC0C40BCE9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ACDC8-782A-4105-974E-760ED5CE793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A7227-0826-4D1A-A1E0-3D9008A2944A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36BE4-1810-4030-B959-C842BBD52D3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FC7DE-EFEA-476F-9208-7FE59016B0C4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0F758-24AB-4216-BE53-E99BE0ABE06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514352"/>
            <a:ext cx="29718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42950" y="1676400"/>
            <a:ext cx="29718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872972" y="1676400"/>
            <a:ext cx="5537729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FB336-25B3-4774-9379-47A1DAF3677F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8BE49-6D9A-4C8E-8F64-A246396805A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429265" y="1108075"/>
            <a:ext cx="569595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671192" y="5359405"/>
            <a:ext cx="168540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0319" y="5816600"/>
            <a:ext cx="9926638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746625" y="6219830"/>
            <a:ext cx="515937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1176999"/>
            <a:ext cx="2397252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" y="2828785"/>
            <a:ext cx="239395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776276" y="1199517"/>
            <a:ext cx="500253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7A31D-4F03-469D-AE5A-ED82D7718CDF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50300" y="6356355"/>
            <a:ext cx="660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E2807-489D-4945-B771-62698630C50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864BE-5C3E-40FC-9C5C-F161166AABC4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584E-39BD-4FD5-ADA2-02CB008B5B4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914402"/>
            <a:ext cx="222885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914402"/>
            <a:ext cx="652145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9A06B-ED17-4171-BCFF-98A2385A24A1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6D9D0-530F-4883-AE41-DCC71DEDF9F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2F807-02DF-4343-9B4B-0BA726E691B3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D1778-73BB-4380-939B-7CF870BC58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5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C2A2-0829-4485-923C-26078252E412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4001-725D-4E4C-B72E-2E27DE1E809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45D6A-B341-4A12-8D3D-CAF93A0B4107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EDFD3-EA66-467B-BA98-17F94ABBC3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5FB73-3A58-45E5-8473-76239AC20CD3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D1FA0-16CB-4254-9DD0-2AC0CB9E850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4CE15-7701-4890-ADC5-C0A0ADB07E01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AE89C-6B54-4AA3-8267-67A9D4CF941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5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862F-00FD-41CE-918F-B5731A333242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651CC-6661-4B38-8669-3EA8C428586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F11AB-DFD6-419A-A283-E68A0119ED69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A5B00-569A-4E1F-ADA9-467219627DD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5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490518-6DBF-42C7-809E-D57680E6AE47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D34CDAB-D58F-47B7-A57B-91FE401DED6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46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319" y="-7938"/>
            <a:ext cx="9926638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746625" y="-7938"/>
            <a:ext cx="5159375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95300" y="704850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95300" y="1935166"/>
            <a:ext cx="89154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E5426F7-006B-4AA1-87F0-6AF56B3B98EA}" type="datetimeFigureOut">
              <a:rPr lang="id-ID"/>
              <a:pPr>
                <a:defRPr/>
              </a:pPr>
              <a:t>15/09/2010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889250" y="6356355"/>
            <a:ext cx="3632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585200" y="6356355"/>
            <a:ext cx="8255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8442D31-03BB-46B1-A814-CE120E91EF78}" type="slidenum">
              <a:rPr lang="id-ID"/>
              <a:pPr>
                <a:defRPr/>
              </a:pPr>
              <a:t>‹#›</a:t>
            </a:fld>
            <a:endParaRPr lang="id-ID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0636" y="203200"/>
            <a:ext cx="9945556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38" r:id="rId2"/>
    <p:sldLayoutId id="214748374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9" r:id="rId9"/>
    <p:sldLayoutId id="2147483744" r:id="rId10"/>
    <p:sldLayoutId id="2147483745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19050" y="2095502"/>
            <a:ext cx="9867900" cy="2952748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0" y="-24"/>
            <a:ext cx="9889958" cy="2214578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54" name="Rectangle 3"/>
          <p:cNvSpPr txBox="1">
            <a:spLocks noChangeArrowheads="1"/>
          </p:cNvSpPr>
          <p:nvPr/>
        </p:nvSpPr>
        <p:spPr bwMode="auto">
          <a:xfrm>
            <a:off x="480552" y="3726230"/>
            <a:ext cx="891540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marL="342900" indent="-342900" algn="ctr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6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chemeClr val="accent1">
                        <a:shade val="30000"/>
                        <a:satMod val="115000"/>
                      </a:schemeClr>
                    </a:gs>
                    <a:gs pos="50000">
                      <a:schemeClr val="accent1">
                        <a:shade val="67500"/>
                        <a:satMod val="115000"/>
                      </a:schemeClr>
                    </a:gs>
                    <a:gs pos="100000">
                      <a:schemeClr val="accent1">
                        <a:shade val="100000"/>
                        <a:satMod val="115000"/>
                      </a:schemeClr>
                    </a:gs>
                  </a:gsLst>
                  <a:lin ang="2700000" scaled="1"/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+mn-cs"/>
              </a:rPr>
              <a:t>ASESMEN LAPANGAN</a:t>
            </a:r>
            <a:endParaRPr lang="id-ID" sz="60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alibri" pitchFamily="34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9051" y="4929203"/>
            <a:ext cx="9906001" cy="1928827"/>
          </a:xfrm>
          <a:prstGeom prst="rect">
            <a:avLst/>
          </a:prstGeom>
          <a:gradFill flip="none" rotWithShape="1"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2505157" y="2511789"/>
            <a:ext cx="4515980" cy="120032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d-ID" sz="7200" b="1" dirty="0">
                <a:ln w="1905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0033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+mn-cs"/>
              </a:rPr>
              <a:t>PE</a:t>
            </a:r>
            <a:r>
              <a:rPr lang="en-US" sz="7200" b="1" dirty="0">
                <a:ln w="1905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0033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+mn-cs"/>
              </a:rPr>
              <a:t>DOM</a:t>
            </a:r>
            <a:r>
              <a:rPr lang="id-ID" sz="7200" b="1" dirty="0">
                <a:ln w="19050" cmpd="sng">
                  <a:solidFill>
                    <a:schemeClr val="accent5">
                      <a:lumMod val="20000"/>
                      <a:lumOff val="80000"/>
                    </a:schemeClr>
                  </a:solidFill>
                  <a:prstDash val="solid"/>
                  <a:miter lim="800000"/>
                </a:ln>
                <a:solidFill>
                  <a:srgbClr val="0033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cs typeface="+mn-cs"/>
              </a:rPr>
              <a:t>AN </a:t>
            </a:r>
            <a:endParaRPr lang="id-ID" sz="7200" b="1" dirty="0">
              <a:ln w="19050" cmpd="sng">
                <a:solidFill>
                  <a:schemeClr val="accent5">
                    <a:lumMod val="20000"/>
                    <a:lumOff val="80000"/>
                  </a:schemeClr>
                </a:solidFill>
                <a:prstDash val="solid"/>
                <a:miter lim="800000"/>
              </a:ln>
              <a:solidFill>
                <a:srgbClr val="0033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48073" y="5429269"/>
            <a:ext cx="8997950" cy="1076325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d-ID" sz="2400" b="1" kern="0" dirty="0">
                <a:latin typeface="Berlin Sans FB Demi" pitchFamily="34" charset="0"/>
              </a:rPr>
              <a:t>Badan Akreditasi Nasional Perguruan Tinggi (BAN-PT</a:t>
            </a:r>
            <a:r>
              <a:rPr lang="id-ID" sz="1600" b="1" kern="0" dirty="0">
                <a:latin typeface="Berlin Sans FB Demi" pitchFamily="34" charset="0"/>
              </a:rPr>
              <a:t>)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d-ID" b="1" kern="0" dirty="0">
                <a:latin typeface="Berlin Sans FB Demi" pitchFamily="34" charset="0"/>
              </a:rPr>
              <a:t>Gd D Lt 1 Kompleks </a:t>
            </a:r>
            <a:r>
              <a:rPr lang="en-US" b="1" kern="0" smtClean="0">
                <a:latin typeface="Berlin Sans FB Demi" pitchFamily="34" charset="0"/>
              </a:rPr>
              <a:t>Kemdiknas</a:t>
            </a:r>
            <a:r>
              <a:rPr lang="id-ID" b="1" kern="0" smtClean="0">
                <a:latin typeface="Berlin Sans FB Demi" pitchFamily="34" charset="0"/>
              </a:rPr>
              <a:t> </a:t>
            </a:r>
            <a:r>
              <a:rPr lang="id-ID" b="1" kern="0" dirty="0">
                <a:latin typeface="Berlin Sans FB Demi" pitchFamily="34" charset="0"/>
              </a:rPr>
              <a:t>RI. Jl. R.S. Fatmawati-Cipete, Jakarta Selatan</a:t>
            </a:r>
            <a:r>
              <a:rPr lang="id-ID" sz="1600" b="1" kern="0" dirty="0">
                <a:latin typeface="Berlin Sans FB Demi" pitchFamily="34" charset="0"/>
              </a:rPr>
              <a:t>.</a:t>
            </a:r>
            <a:endParaRPr lang="en-US" sz="1600" b="1" kern="0" dirty="0">
              <a:latin typeface="Berlin Sans FB Demi" pitchFamily="34" charset="0"/>
            </a:endParaRP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id-ID" sz="1600" b="1" dirty="0">
                <a:latin typeface="Berlin Sans FB Demi" pitchFamily="34" charset="0"/>
              </a:rPr>
              <a:t>Tilp.:  021-7668035;  Fax:  021-7668790</a:t>
            </a:r>
            <a:endParaRPr lang="id-ID" sz="1600" b="1" kern="0" dirty="0">
              <a:latin typeface="Berlin Sans FB Demi" pitchFamily="34" charset="0"/>
            </a:endParaRPr>
          </a:p>
        </p:txBody>
      </p:sp>
      <p:grpSp>
        <p:nvGrpSpPr>
          <p:cNvPr id="15" name="Group 4"/>
          <p:cNvGrpSpPr>
            <a:grpSpLocks/>
          </p:cNvGrpSpPr>
          <p:nvPr/>
        </p:nvGrpSpPr>
        <p:grpSpPr bwMode="auto">
          <a:xfrm>
            <a:off x="3632202" y="259036"/>
            <a:ext cx="2646781" cy="1885367"/>
            <a:chOff x="1837" y="1298"/>
            <a:chExt cx="2132" cy="1511"/>
          </a:xfrm>
        </p:grpSpPr>
        <p:sp>
          <p:nvSpPr>
            <p:cNvPr id="17" name="Text Box 5"/>
            <p:cNvSpPr txBox="1">
              <a:spLocks noChangeArrowheads="1"/>
            </p:cNvSpPr>
            <p:nvPr/>
          </p:nvSpPr>
          <p:spPr bwMode="auto">
            <a:xfrm>
              <a:off x="2214" y="2291"/>
              <a:ext cx="139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3600" dirty="0">
                  <a:latin typeface="Bauhaus 93" pitchFamily="82" charset="0"/>
                  <a:cs typeface="+mn-cs"/>
                </a:rPr>
                <a:t>BAN-PT</a:t>
              </a:r>
            </a:p>
          </p:txBody>
        </p:sp>
        <p:grpSp>
          <p:nvGrpSpPr>
            <p:cNvPr id="18" name="Group 6"/>
            <p:cNvGrpSpPr>
              <a:grpSpLocks/>
            </p:cNvGrpSpPr>
            <p:nvPr/>
          </p:nvGrpSpPr>
          <p:grpSpPr bwMode="auto">
            <a:xfrm>
              <a:off x="1837" y="1298"/>
              <a:ext cx="2132" cy="1028"/>
              <a:chOff x="1882" y="1570"/>
              <a:chExt cx="2132" cy="1028"/>
            </a:xfrm>
          </p:grpSpPr>
          <p:sp>
            <p:nvSpPr>
              <p:cNvPr id="19" name="Oval 7"/>
              <p:cNvSpPr>
                <a:spLocks noChangeArrowheads="1"/>
              </p:cNvSpPr>
              <p:nvPr/>
            </p:nvSpPr>
            <p:spPr bwMode="auto">
              <a:xfrm>
                <a:off x="1882" y="1643"/>
                <a:ext cx="2132" cy="910"/>
              </a:xfrm>
              <a:prstGeom prst="ellipse">
                <a:avLst/>
              </a:prstGeom>
              <a:solidFill>
                <a:srgbClr val="0000CC"/>
              </a:soli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id-ID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20" name="Freeform 8"/>
              <p:cNvSpPr>
                <a:spLocks/>
              </p:cNvSpPr>
              <p:nvPr/>
            </p:nvSpPr>
            <p:spPr bwMode="auto">
              <a:xfrm>
                <a:off x="1927" y="1679"/>
                <a:ext cx="2028" cy="829"/>
              </a:xfrm>
              <a:custGeom>
                <a:avLst/>
                <a:gdLst>
                  <a:gd name="T0" fmla="*/ 1119 w 2028"/>
                  <a:gd name="T1" fmla="*/ 36 h 2355"/>
                  <a:gd name="T2" fmla="*/ 1268 w 2028"/>
                  <a:gd name="T3" fmla="*/ 36 h 2355"/>
                  <a:gd name="T4" fmla="*/ 1409 w 2028"/>
                  <a:gd name="T5" fmla="*/ 35 h 2355"/>
                  <a:gd name="T6" fmla="*/ 1540 w 2028"/>
                  <a:gd name="T7" fmla="*/ 34 h 2355"/>
                  <a:gd name="T8" fmla="*/ 1659 w 2028"/>
                  <a:gd name="T9" fmla="*/ 32 h 2355"/>
                  <a:gd name="T10" fmla="*/ 1765 w 2028"/>
                  <a:gd name="T11" fmla="*/ 30 h 2355"/>
                  <a:gd name="T12" fmla="*/ 1854 w 2028"/>
                  <a:gd name="T13" fmla="*/ 28 h 2355"/>
                  <a:gd name="T14" fmla="*/ 1928 w 2028"/>
                  <a:gd name="T15" fmla="*/ 26 h 2355"/>
                  <a:gd name="T16" fmla="*/ 1982 w 2028"/>
                  <a:gd name="T17" fmla="*/ 24 h 2355"/>
                  <a:gd name="T18" fmla="*/ 2017 w 2028"/>
                  <a:gd name="T19" fmla="*/ 21 h 2355"/>
                  <a:gd name="T20" fmla="*/ 2028 w 2028"/>
                  <a:gd name="T21" fmla="*/ 18 h 2355"/>
                  <a:gd name="T22" fmla="*/ 2017 w 2028"/>
                  <a:gd name="T23" fmla="*/ 16 h 2355"/>
                  <a:gd name="T24" fmla="*/ 1982 w 2028"/>
                  <a:gd name="T25" fmla="*/ 13 h 2355"/>
                  <a:gd name="T26" fmla="*/ 1928 w 2028"/>
                  <a:gd name="T27" fmla="*/ 10 h 2355"/>
                  <a:gd name="T28" fmla="*/ 1854 w 2028"/>
                  <a:gd name="T29" fmla="*/ 8 h 2355"/>
                  <a:gd name="T30" fmla="*/ 1765 w 2028"/>
                  <a:gd name="T31" fmla="*/ 6 h 2355"/>
                  <a:gd name="T32" fmla="*/ 1659 w 2028"/>
                  <a:gd name="T33" fmla="*/ 4 h 2355"/>
                  <a:gd name="T34" fmla="*/ 1540 w 2028"/>
                  <a:gd name="T35" fmla="*/ 2 h 2355"/>
                  <a:gd name="T36" fmla="*/ 1409 w 2028"/>
                  <a:gd name="T37" fmla="*/ 1 h 2355"/>
                  <a:gd name="T38" fmla="*/ 1268 w 2028"/>
                  <a:gd name="T39" fmla="*/ 1 h 2355"/>
                  <a:gd name="T40" fmla="*/ 1119 w 2028"/>
                  <a:gd name="T41" fmla="*/ 0 h 2355"/>
                  <a:gd name="T42" fmla="*/ 963 w 2028"/>
                  <a:gd name="T43" fmla="*/ 0 h 2355"/>
                  <a:gd name="T44" fmla="*/ 810 w 2028"/>
                  <a:gd name="T45" fmla="*/ 0 h 2355"/>
                  <a:gd name="T46" fmla="*/ 666 w 2028"/>
                  <a:gd name="T47" fmla="*/ 1 h 2355"/>
                  <a:gd name="T48" fmla="*/ 531 w 2028"/>
                  <a:gd name="T49" fmla="*/ 2 h 2355"/>
                  <a:gd name="T50" fmla="*/ 408 w 2028"/>
                  <a:gd name="T51" fmla="*/ 4 h 2355"/>
                  <a:gd name="T52" fmla="*/ 298 w 2028"/>
                  <a:gd name="T53" fmla="*/ 5 h 2355"/>
                  <a:gd name="T54" fmla="*/ 202 w 2028"/>
                  <a:gd name="T55" fmla="*/ 7 h 2355"/>
                  <a:gd name="T56" fmla="*/ 122 w 2028"/>
                  <a:gd name="T57" fmla="*/ 10 h 2355"/>
                  <a:gd name="T58" fmla="*/ 62 w 2028"/>
                  <a:gd name="T59" fmla="*/ 12 h 2355"/>
                  <a:gd name="T60" fmla="*/ 21 w 2028"/>
                  <a:gd name="T61" fmla="*/ 14 h 2355"/>
                  <a:gd name="T62" fmla="*/ 1 w 2028"/>
                  <a:gd name="T63" fmla="*/ 17 h 2355"/>
                  <a:gd name="T64" fmla="*/ 5 w 2028"/>
                  <a:gd name="T65" fmla="*/ 20 h 2355"/>
                  <a:gd name="T66" fmla="*/ 32 w 2028"/>
                  <a:gd name="T67" fmla="*/ 23 h 2355"/>
                  <a:gd name="T68" fmla="*/ 79 w 2028"/>
                  <a:gd name="T69" fmla="*/ 25 h 2355"/>
                  <a:gd name="T70" fmla="*/ 147 w 2028"/>
                  <a:gd name="T71" fmla="*/ 27 h 2355"/>
                  <a:gd name="T72" fmla="*/ 232 w 2028"/>
                  <a:gd name="T73" fmla="*/ 30 h 2355"/>
                  <a:gd name="T74" fmla="*/ 332 w 2028"/>
                  <a:gd name="T75" fmla="*/ 32 h 2355"/>
                  <a:gd name="T76" fmla="*/ 447 w 2028"/>
                  <a:gd name="T77" fmla="*/ 33 h 2355"/>
                  <a:gd name="T78" fmla="*/ 575 w 2028"/>
                  <a:gd name="T79" fmla="*/ 35 h 2355"/>
                  <a:gd name="T80" fmla="*/ 713 w 2028"/>
                  <a:gd name="T81" fmla="*/ 36 h 2355"/>
                  <a:gd name="T82" fmla="*/ 860 w 2028"/>
                  <a:gd name="T83" fmla="*/ 36 h 2355"/>
                  <a:gd name="T84" fmla="*/ 1015 w 2028"/>
                  <a:gd name="T85" fmla="*/ 36 h 2355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2028"/>
                  <a:gd name="T130" fmla="*/ 0 h 2355"/>
                  <a:gd name="T131" fmla="*/ 2028 w 2028"/>
                  <a:gd name="T132" fmla="*/ 2355 h 2355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2028" h="2355">
                    <a:moveTo>
                      <a:pt x="1015" y="2355"/>
                    </a:moveTo>
                    <a:lnTo>
                      <a:pt x="1067" y="2354"/>
                    </a:lnTo>
                    <a:lnTo>
                      <a:pt x="1119" y="2349"/>
                    </a:lnTo>
                    <a:lnTo>
                      <a:pt x="1170" y="2342"/>
                    </a:lnTo>
                    <a:lnTo>
                      <a:pt x="1219" y="2331"/>
                    </a:lnTo>
                    <a:lnTo>
                      <a:pt x="1268" y="2317"/>
                    </a:lnTo>
                    <a:lnTo>
                      <a:pt x="1316" y="2302"/>
                    </a:lnTo>
                    <a:lnTo>
                      <a:pt x="1363" y="2283"/>
                    </a:lnTo>
                    <a:lnTo>
                      <a:pt x="1409" y="2263"/>
                    </a:lnTo>
                    <a:lnTo>
                      <a:pt x="1454" y="2238"/>
                    </a:lnTo>
                    <a:lnTo>
                      <a:pt x="1498" y="2213"/>
                    </a:lnTo>
                    <a:lnTo>
                      <a:pt x="1540" y="2185"/>
                    </a:lnTo>
                    <a:lnTo>
                      <a:pt x="1582" y="2153"/>
                    </a:lnTo>
                    <a:lnTo>
                      <a:pt x="1621" y="2121"/>
                    </a:lnTo>
                    <a:lnTo>
                      <a:pt x="1659" y="2087"/>
                    </a:lnTo>
                    <a:lnTo>
                      <a:pt x="1696" y="2049"/>
                    </a:lnTo>
                    <a:lnTo>
                      <a:pt x="1731" y="2010"/>
                    </a:lnTo>
                    <a:lnTo>
                      <a:pt x="1765" y="1969"/>
                    </a:lnTo>
                    <a:lnTo>
                      <a:pt x="1797" y="1926"/>
                    </a:lnTo>
                    <a:lnTo>
                      <a:pt x="1826" y="1883"/>
                    </a:lnTo>
                    <a:lnTo>
                      <a:pt x="1854" y="1837"/>
                    </a:lnTo>
                    <a:lnTo>
                      <a:pt x="1882" y="1788"/>
                    </a:lnTo>
                    <a:lnTo>
                      <a:pt x="1906" y="1740"/>
                    </a:lnTo>
                    <a:lnTo>
                      <a:pt x="1928" y="1689"/>
                    </a:lnTo>
                    <a:lnTo>
                      <a:pt x="1949" y="1636"/>
                    </a:lnTo>
                    <a:lnTo>
                      <a:pt x="1966" y="1583"/>
                    </a:lnTo>
                    <a:lnTo>
                      <a:pt x="1982" y="1528"/>
                    </a:lnTo>
                    <a:lnTo>
                      <a:pt x="1996" y="1472"/>
                    </a:lnTo>
                    <a:lnTo>
                      <a:pt x="2007" y="1415"/>
                    </a:lnTo>
                    <a:lnTo>
                      <a:pt x="2017" y="1358"/>
                    </a:lnTo>
                    <a:lnTo>
                      <a:pt x="2023" y="1299"/>
                    </a:lnTo>
                    <a:lnTo>
                      <a:pt x="2027" y="1239"/>
                    </a:lnTo>
                    <a:lnTo>
                      <a:pt x="2028" y="1179"/>
                    </a:lnTo>
                    <a:lnTo>
                      <a:pt x="2027" y="1118"/>
                    </a:lnTo>
                    <a:lnTo>
                      <a:pt x="2023" y="1059"/>
                    </a:lnTo>
                    <a:lnTo>
                      <a:pt x="2017" y="999"/>
                    </a:lnTo>
                    <a:lnTo>
                      <a:pt x="2007" y="941"/>
                    </a:lnTo>
                    <a:lnTo>
                      <a:pt x="1996" y="884"/>
                    </a:lnTo>
                    <a:lnTo>
                      <a:pt x="1982" y="828"/>
                    </a:lnTo>
                    <a:lnTo>
                      <a:pt x="1966" y="773"/>
                    </a:lnTo>
                    <a:lnTo>
                      <a:pt x="1949" y="720"/>
                    </a:lnTo>
                    <a:lnTo>
                      <a:pt x="1928" y="668"/>
                    </a:lnTo>
                    <a:lnTo>
                      <a:pt x="1906" y="617"/>
                    </a:lnTo>
                    <a:lnTo>
                      <a:pt x="1882" y="568"/>
                    </a:lnTo>
                    <a:lnTo>
                      <a:pt x="1854" y="520"/>
                    </a:lnTo>
                    <a:lnTo>
                      <a:pt x="1826" y="473"/>
                    </a:lnTo>
                    <a:lnTo>
                      <a:pt x="1797" y="429"/>
                    </a:lnTo>
                    <a:lnTo>
                      <a:pt x="1765" y="386"/>
                    </a:lnTo>
                    <a:lnTo>
                      <a:pt x="1731" y="345"/>
                    </a:lnTo>
                    <a:lnTo>
                      <a:pt x="1696" y="306"/>
                    </a:lnTo>
                    <a:lnTo>
                      <a:pt x="1659" y="269"/>
                    </a:lnTo>
                    <a:lnTo>
                      <a:pt x="1621" y="234"/>
                    </a:lnTo>
                    <a:lnTo>
                      <a:pt x="1582" y="202"/>
                    </a:lnTo>
                    <a:lnTo>
                      <a:pt x="1540" y="171"/>
                    </a:lnTo>
                    <a:lnTo>
                      <a:pt x="1498" y="142"/>
                    </a:lnTo>
                    <a:lnTo>
                      <a:pt x="1454" y="117"/>
                    </a:lnTo>
                    <a:lnTo>
                      <a:pt x="1409" y="92"/>
                    </a:lnTo>
                    <a:lnTo>
                      <a:pt x="1363" y="72"/>
                    </a:lnTo>
                    <a:lnTo>
                      <a:pt x="1316" y="53"/>
                    </a:lnTo>
                    <a:lnTo>
                      <a:pt x="1268" y="38"/>
                    </a:lnTo>
                    <a:lnTo>
                      <a:pt x="1219" y="24"/>
                    </a:lnTo>
                    <a:lnTo>
                      <a:pt x="1170" y="13"/>
                    </a:lnTo>
                    <a:lnTo>
                      <a:pt x="1119" y="6"/>
                    </a:lnTo>
                    <a:lnTo>
                      <a:pt x="1067" y="1"/>
                    </a:lnTo>
                    <a:lnTo>
                      <a:pt x="1015" y="0"/>
                    </a:lnTo>
                    <a:lnTo>
                      <a:pt x="963" y="1"/>
                    </a:lnTo>
                    <a:lnTo>
                      <a:pt x="912" y="6"/>
                    </a:lnTo>
                    <a:lnTo>
                      <a:pt x="860" y="13"/>
                    </a:lnTo>
                    <a:lnTo>
                      <a:pt x="810" y="24"/>
                    </a:lnTo>
                    <a:lnTo>
                      <a:pt x="761" y="38"/>
                    </a:lnTo>
                    <a:lnTo>
                      <a:pt x="713" y="53"/>
                    </a:lnTo>
                    <a:lnTo>
                      <a:pt x="666" y="72"/>
                    </a:lnTo>
                    <a:lnTo>
                      <a:pt x="620" y="92"/>
                    </a:lnTo>
                    <a:lnTo>
                      <a:pt x="575" y="117"/>
                    </a:lnTo>
                    <a:lnTo>
                      <a:pt x="531" y="142"/>
                    </a:lnTo>
                    <a:lnTo>
                      <a:pt x="489" y="171"/>
                    </a:lnTo>
                    <a:lnTo>
                      <a:pt x="447" y="202"/>
                    </a:lnTo>
                    <a:lnTo>
                      <a:pt x="408" y="234"/>
                    </a:lnTo>
                    <a:lnTo>
                      <a:pt x="369" y="269"/>
                    </a:lnTo>
                    <a:lnTo>
                      <a:pt x="332" y="306"/>
                    </a:lnTo>
                    <a:lnTo>
                      <a:pt x="298" y="345"/>
                    </a:lnTo>
                    <a:lnTo>
                      <a:pt x="263" y="386"/>
                    </a:lnTo>
                    <a:lnTo>
                      <a:pt x="232" y="429"/>
                    </a:lnTo>
                    <a:lnTo>
                      <a:pt x="202" y="473"/>
                    </a:lnTo>
                    <a:lnTo>
                      <a:pt x="174" y="520"/>
                    </a:lnTo>
                    <a:lnTo>
                      <a:pt x="147" y="568"/>
                    </a:lnTo>
                    <a:lnTo>
                      <a:pt x="122" y="617"/>
                    </a:lnTo>
                    <a:lnTo>
                      <a:pt x="100" y="668"/>
                    </a:lnTo>
                    <a:lnTo>
                      <a:pt x="79" y="720"/>
                    </a:lnTo>
                    <a:lnTo>
                      <a:pt x="62" y="773"/>
                    </a:lnTo>
                    <a:lnTo>
                      <a:pt x="46" y="828"/>
                    </a:lnTo>
                    <a:lnTo>
                      <a:pt x="32" y="884"/>
                    </a:lnTo>
                    <a:lnTo>
                      <a:pt x="21" y="941"/>
                    </a:lnTo>
                    <a:lnTo>
                      <a:pt x="11" y="999"/>
                    </a:lnTo>
                    <a:lnTo>
                      <a:pt x="5" y="1059"/>
                    </a:lnTo>
                    <a:lnTo>
                      <a:pt x="1" y="1118"/>
                    </a:lnTo>
                    <a:lnTo>
                      <a:pt x="0" y="1179"/>
                    </a:lnTo>
                    <a:lnTo>
                      <a:pt x="1" y="1239"/>
                    </a:lnTo>
                    <a:lnTo>
                      <a:pt x="5" y="1299"/>
                    </a:lnTo>
                    <a:lnTo>
                      <a:pt x="11" y="1358"/>
                    </a:lnTo>
                    <a:lnTo>
                      <a:pt x="21" y="1415"/>
                    </a:lnTo>
                    <a:lnTo>
                      <a:pt x="32" y="1472"/>
                    </a:lnTo>
                    <a:lnTo>
                      <a:pt x="46" y="1528"/>
                    </a:lnTo>
                    <a:lnTo>
                      <a:pt x="62" y="1583"/>
                    </a:lnTo>
                    <a:lnTo>
                      <a:pt x="79" y="1636"/>
                    </a:lnTo>
                    <a:lnTo>
                      <a:pt x="100" y="1689"/>
                    </a:lnTo>
                    <a:lnTo>
                      <a:pt x="122" y="1740"/>
                    </a:lnTo>
                    <a:lnTo>
                      <a:pt x="147" y="1788"/>
                    </a:lnTo>
                    <a:lnTo>
                      <a:pt x="174" y="1837"/>
                    </a:lnTo>
                    <a:lnTo>
                      <a:pt x="202" y="1883"/>
                    </a:lnTo>
                    <a:lnTo>
                      <a:pt x="232" y="1926"/>
                    </a:lnTo>
                    <a:lnTo>
                      <a:pt x="263" y="1969"/>
                    </a:lnTo>
                    <a:lnTo>
                      <a:pt x="298" y="2010"/>
                    </a:lnTo>
                    <a:lnTo>
                      <a:pt x="332" y="2049"/>
                    </a:lnTo>
                    <a:lnTo>
                      <a:pt x="369" y="2087"/>
                    </a:lnTo>
                    <a:lnTo>
                      <a:pt x="408" y="2121"/>
                    </a:lnTo>
                    <a:lnTo>
                      <a:pt x="447" y="2153"/>
                    </a:lnTo>
                    <a:lnTo>
                      <a:pt x="489" y="2185"/>
                    </a:lnTo>
                    <a:lnTo>
                      <a:pt x="531" y="2213"/>
                    </a:lnTo>
                    <a:lnTo>
                      <a:pt x="575" y="2238"/>
                    </a:lnTo>
                    <a:lnTo>
                      <a:pt x="620" y="2263"/>
                    </a:lnTo>
                    <a:lnTo>
                      <a:pt x="666" y="2283"/>
                    </a:lnTo>
                    <a:lnTo>
                      <a:pt x="713" y="2302"/>
                    </a:lnTo>
                    <a:lnTo>
                      <a:pt x="761" y="2317"/>
                    </a:lnTo>
                    <a:lnTo>
                      <a:pt x="810" y="2331"/>
                    </a:lnTo>
                    <a:lnTo>
                      <a:pt x="860" y="2342"/>
                    </a:lnTo>
                    <a:lnTo>
                      <a:pt x="912" y="2349"/>
                    </a:lnTo>
                    <a:lnTo>
                      <a:pt x="963" y="2354"/>
                    </a:lnTo>
                    <a:lnTo>
                      <a:pt x="1015" y="2355"/>
                    </a:lnTo>
                    <a:close/>
                  </a:path>
                </a:pathLst>
              </a:custGeom>
              <a:solidFill>
                <a:srgbClr val="3FD6FF"/>
              </a:soli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id-ID">
                  <a:solidFill>
                    <a:srgbClr val="000000"/>
                  </a:solidFill>
                  <a:cs typeface="+mn-cs"/>
                </a:endParaRPr>
              </a:p>
            </p:txBody>
          </p:sp>
          <p:grpSp>
            <p:nvGrpSpPr>
              <p:cNvPr id="21" name="Group 9"/>
              <p:cNvGrpSpPr>
                <a:grpSpLocks/>
              </p:cNvGrpSpPr>
              <p:nvPr/>
            </p:nvGrpSpPr>
            <p:grpSpPr bwMode="auto">
              <a:xfrm>
                <a:off x="2009" y="1706"/>
                <a:ext cx="1871" cy="776"/>
                <a:chOff x="2009" y="1706"/>
                <a:chExt cx="1871" cy="776"/>
              </a:xfrm>
            </p:grpSpPr>
            <p:sp>
              <p:nvSpPr>
                <p:cNvPr id="24" name="Freeform 10"/>
                <p:cNvSpPr>
                  <a:spLocks/>
                </p:cNvSpPr>
                <p:nvPr/>
              </p:nvSpPr>
              <p:spPr bwMode="auto">
                <a:xfrm>
                  <a:off x="2575" y="2106"/>
                  <a:ext cx="723" cy="184"/>
                </a:xfrm>
                <a:custGeom>
                  <a:avLst/>
                  <a:gdLst>
                    <a:gd name="T0" fmla="*/ 65 w 623"/>
                    <a:gd name="T1" fmla="*/ 15 h 409"/>
                    <a:gd name="T2" fmla="*/ 90 w 623"/>
                    <a:gd name="T3" fmla="*/ 15 h 409"/>
                    <a:gd name="T4" fmla="*/ 117 w 623"/>
                    <a:gd name="T5" fmla="*/ 15 h 409"/>
                    <a:gd name="T6" fmla="*/ 146 w 623"/>
                    <a:gd name="T7" fmla="*/ 15 h 409"/>
                    <a:gd name="T8" fmla="*/ 173 w 623"/>
                    <a:gd name="T9" fmla="*/ 15 h 409"/>
                    <a:gd name="T10" fmla="*/ 203 w 623"/>
                    <a:gd name="T11" fmla="*/ 15 h 409"/>
                    <a:gd name="T12" fmla="*/ 228 w 623"/>
                    <a:gd name="T13" fmla="*/ 15 h 409"/>
                    <a:gd name="T14" fmla="*/ 256 w 623"/>
                    <a:gd name="T15" fmla="*/ 15 h 409"/>
                    <a:gd name="T16" fmla="*/ 285 w 623"/>
                    <a:gd name="T17" fmla="*/ 15 h 409"/>
                    <a:gd name="T18" fmla="*/ 314 w 623"/>
                    <a:gd name="T19" fmla="*/ 15 h 409"/>
                    <a:gd name="T20" fmla="*/ 341 w 623"/>
                    <a:gd name="T21" fmla="*/ 15 h 409"/>
                    <a:gd name="T22" fmla="*/ 371 w 623"/>
                    <a:gd name="T23" fmla="*/ 15 h 409"/>
                    <a:gd name="T24" fmla="*/ 399 w 623"/>
                    <a:gd name="T25" fmla="*/ 15 h 409"/>
                    <a:gd name="T26" fmla="*/ 429 w 623"/>
                    <a:gd name="T27" fmla="*/ 15 h 409"/>
                    <a:gd name="T28" fmla="*/ 454 w 623"/>
                    <a:gd name="T29" fmla="*/ 15 h 409"/>
                    <a:gd name="T30" fmla="*/ 483 w 623"/>
                    <a:gd name="T31" fmla="*/ 15 h 409"/>
                    <a:gd name="T32" fmla="*/ 512 w 623"/>
                    <a:gd name="T33" fmla="*/ 15 h 409"/>
                    <a:gd name="T34" fmla="*/ 547 w 623"/>
                    <a:gd name="T35" fmla="*/ 15 h 409"/>
                    <a:gd name="T36" fmla="*/ 581 w 623"/>
                    <a:gd name="T37" fmla="*/ 15 h 409"/>
                    <a:gd name="T38" fmla="*/ 617 w 623"/>
                    <a:gd name="T39" fmla="*/ 15 h 409"/>
                    <a:gd name="T40" fmla="*/ 650 w 623"/>
                    <a:gd name="T41" fmla="*/ 15 h 409"/>
                    <a:gd name="T42" fmla="*/ 685 w 623"/>
                    <a:gd name="T43" fmla="*/ 15 h 409"/>
                    <a:gd name="T44" fmla="*/ 722 w 623"/>
                    <a:gd name="T45" fmla="*/ 15 h 409"/>
                    <a:gd name="T46" fmla="*/ 753 w 623"/>
                    <a:gd name="T47" fmla="*/ 15 h 409"/>
                    <a:gd name="T48" fmla="*/ 792 w 623"/>
                    <a:gd name="T49" fmla="*/ 15 h 409"/>
                    <a:gd name="T50" fmla="*/ 825 w 623"/>
                    <a:gd name="T51" fmla="*/ 15 h 409"/>
                    <a:gd name="T52" fmla="*/ 860 w 623"/>
                    <a:gd name="T53" fmla="*/ 15 h 409"/>
                    <a:gd name="T54" fmla="*/ 894 w 623"/>
                    <a:gd name="T55" fmla="*/ 15 h 409"/>
                    <a:gd name="T56" fmla="*/ 928 w 623"/>
                    <a:gd name="T57" fmla="*/ 15 h 409"/>
                    <a:gd name="T58" fmla="*/ 961 w 623"/>
                    <a:gd name="T59" fmla="*/ 15 h 409"/>
                    <a:gd name="T60" fmla="*/ 996 w 623"/>
                    <a:gd name="T61" fmla="*/ 15 h 409"/>
                    <a:gd name="T62" fmla="*/ 1029 w 623"/>
                    <a:gd name="T63" fmla="*/ 15 h 409"/>
                    <a:gd name="T64" fmla="*/ 1064 w 623"/>
                    <a:gd name="T65" fmla="*/ 15 h 409"/>
                    <a:gd name="T66" fmla="*/ 1074 w 623"/>
                    <a:gd name="T67" fmla="*/ 14 h 409"/>
                    <a:gd name="T68" fmla="*/ 1085 w 623"/>
                    <a:gd name="T69" fmla="*/ 12 h 409"/>
                    <a:gd name="T70" fmla="*/ 1097 w 623"/>
                    <a:gd name="T71" fmla="*/ 10 h 409"/>
                    <a:gd name="T72" fmla="*/ 1104 w 623"/>
                    <a:gd name="T73" fmla="*/ 8 h 409"/>
                    <a:gd name="T74" fmla="*/ 1110 w 623"/>
                    <a:gd name="T75" fmla="*/ 6 h 409"/>
                    <a:gd name="T76" fmla="*/ 1116 w 623"/>
                    <a:gd name="T77" fmla="*/ 4 h 409"/>
                    <a:gd name="T78" fmla="*/ 1121 w 623"/>
                    <a:gd name="T79" fmla="*/ 2 h 409"/>
                    <a:gd name="T80" fmla="*/ 1124 w 623"/>
                    <a:gd name="T81" fmla="*/ 0 h 409"/>
                    <a:gd name="T82" fmla="*/ 0 w 623"/>
                    <a:gd name="T83" fmla="*/ 0 h 409"/>
                    <a:gd name="T84" fmla="*/ 2 w 623"/>
                    <a:gd name="T85" fmla="*/ 2 h 409"/>
                    <a:gd name="T86" fmla="*/ 8 w 623"/>
                    <a:gd name="T87" fmla="*/ 4 h 409"/>
                    <a:gd name="T88" fmla="*/ 14 w 623"/>
                    <a:gd name="T89" fmla="*/ 6 h 409"/>
                    <a:gd name="T90" fmla="*/ 22 w 623"/>
                    <a:gd name="T91" fmla="*/ 8 h 409"/>
                    <a:gd name="T92" fmla="*/ 29 w 623"/>
                    <a:gd name="T93" fmla="*/ 10 h 409"/>
                    <a:gd name="T94" fmla="*/ 39 w 623"/>
                    <a:gd name="T95" fmla="*/ 12 h 409"/>
                    <a:gd name="T96" fmla="*/ 50 w 623"/>
                    <a:gd name="T97" fmla="*/ 14 h 409"/>
                    <a:gd name="T98" fmla="*/ 65 w 623"/>
                    <a:gd name="T99" fmla="*/ 15 h 40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623"/>
                    <a:gd name="T151" fmla="*/ 0 h 409"/>
                    <a:gd name="T152" fmla="*/ 623 w 623"/>
                    <a:gd name="T153" fmla="*/ 409 h 409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623" h="409">
                      <a:moveTo>
                        <a:pt x="35" y="404"/>
                      </a:moveTo>
                      <a:lnTo>
                        <a:pt x="50" y="403"/>
                      </a:lnTo>
                      <a:lnTo>
                        <a:pt x="65" y="402"/>
                      </a:lnTo>
                      <a:lnTo>
                        <a:pt x="81" y="401"/>
                      </a:lnTo>
                      <a:lnTo>
                        <a:pt x="96" y="401"/>
                      </a:lnTo>
                      <a:lnTo>
                        <a:pt x="112" y="399"/>
                      </a:lnTo>
                      <a:lnTo>
                        <a:pt x="127" y="398"/>
                      </a:lnTo>
                      <a:lnTo>
                        <a:pt x="142" y="398"/>
                      </a:lnTo>
                      <a:lnTo>
                        <a:pt x="158" y="397"/>
                      </a:lnTo>
                      <a:lnTo>
                        <a:pt x="174" y="397"/>
                      </a:lnTo>
                      <a:lnTo>
                        <a:pt x="189" y="396"/>
                      </a:lnTo>
                      <a:lnTo>
                        <a:pt x="205" y="396"/>
                      </a:lnTo>
                      <a:lnTo>
                        <a:pt x="221" y="396"/>
                      </a:lnTo>
                      <a:lnTo>
                        <a:pt x="237" y="395"/>
                      </a:lnTo>
                      <a:lnTo>
                        <a:pt x="252" y="395"/>
                      </a:lnTo>
                      <a:lnTo>
                        <a:pt x="268" y="395"/>
                      </a:lnTo>
                      <a:lnTo>
                        <a:pt x="284" y="395"/>
                      </a:lnTo>
                      <a:lnTo>
                        <a:pt x="303" y="395"/>
                      </a:lnTo>
                      <a:lnTo>
                        <a:pt x="322" y="395"/>
                      </a:lnTo>
                      <a:lnTo>
                        <a:pt x="342" y="396"/>
                      </a:lnTo>
                      <a:lnTo>
                        <a:pt x="361" y="396"/>
                      </a:lnTo>
                      <a:lnTo>
                        <a:pt x="380" y="396"/>
                      </a:lnTo>
                      <a:lnTo>
                        <a:pt x="400" y="397"/>
                      </a:lnTo>
                      <a:lnTo>
                        <a:pt x="418" y="398"/>
                      </a:lnTo>
                      <a:lnTo>
                        <a:pt x="438" y="398"/>
                      </a:lnTo>
                      <a:lnTo>
                        <a:pt x="457" y="399"/>
                      </a:lnTo>
                      <a:lnTo>
                        <a:pt x="476" y="401"/>
                      </a:lnTo>
                      <a:lnTo>
                        <a:pt x="495" y="402"/>
                      </a:lnTo>
                      <a:lnTo>
                        <a:pt x="514" y="403"/>
                      </a:lnTo>
                      <a:lnTo>
                        <a:pt x="532" y="404"/>
                      </a:lnTo>
                      <a:lnTo>
                        <a:pt x="551" y="406"/>
                      </a:lnTo>
                      <a:lnTo>
                        <a:pt x="570" y="408"/>
                      </a:lnTo>
                      <a:lnTo>
                        <a:pt x="589" y="409"/>
                      </a:lnTo>
                      <a:lnTo>
                        <a:pt x="595" y="363"/>
                      </a:lnTo>
                      <a:lnTo>
                        <a:pt x="601" y="314"/>
                      </a:lnTo>
                      <a:lnTo>
                        <a:pt x="608" y="266"/>
                      </a:lnTo>
                      <a:lnTo>
                        <a:pt x="612" y="215"/>
                      </a:lnTo>
                      <a:lnTo>
                        <a:pt x="616" y="163"/>
                      </a:lnTo>
                      <a:lnTo>
                        <a:pt x="619" y="109"/>
                      </a:lnTo>
                      <a:lnTo>
                        <a:pt x="621" y="56"/>
                      </a:lnTo>
                      <a:lnTo>
                        <a:pt x="623" y="0"/>
                      </a:lnTo>
                      <a:lnTo>
                        <a:pt x="0" y="0"/>
                      </a:lnTo>
                      <a:lnTo>
                        <a:pt x="2" y="55"/>
                      </a:lnTo>
                      <a:lnTo>
                        <a:pt x="4" y="109"/>
                      </a:lnTo>
                      <a:lnTo>
                        <a:pt x="8" y="162"/>
                      </a:lnTo>
                      <a:lnTo>
                        <a:pt x="12" y="212"/>
                      </a:lnTo>
                      <a:lnTo>
                        <a:pt x="16" y="262"/>
                      </a:lnTo>
                      <a:lnTo>
                        <a:pt x="22" y="311"/>
                      </a:lnTo>
                      <a:lnTo>
                        <a:pt x="28" y="358"/>
                      </a:lnTo>
                      <a:lnTo>
                        <a:pt x="35" y="404"/>
                      </a:lnTo>
                      <a:close/>
                    </a:path>
                  </a:pathLst>
                </a:custGeom>
                <a:solidFill>
                  <a:srgbClr val="D3CE82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id-ID">
                    <a:solidFill>
                      <a:srgbClr val="000000"/>
                    </a:solidFill>
                    <a:cs typeface="+mn-cs"/>
                  </a:endParaRPr>
                </a:p>
              </p:txBody>
            </p:sp>
            <p:sp>
              <p:nvSpPr>
                <p:cNvPr id="25" name="Freeform 11"/>
                <p:cNvSpPr>
                  <a:spLocks/>
                </p:cNvSpPr>
                <p:nvPr/>
              </p:nvSpPr>
              <p:spPr bwMode="auto">
                <a:xfrm>
                  <a:off x="2636" y="2318"/>
                  <a:ext cx="588" cy="164"/>
                </a:xfrm>
                <a:custGeom>
                  <a:avLst/>
                  <a:gdLst>
                    <a:gd name="T0" fmla="*/ 400 w 502"/>
                    <a:gd name="T1" fmla="*/ 0 h 451"/>
                    <a:gd name="T2" fmla="*/ 346 w 502"/>
                    <a:gd name="T3" fmla="*/ 0 h 451"/>
                    <a:gd name="T4" fmla="*/ 293 w 502"/>
                    <a:gd name="T5" fmla="*/ 0 h 451"/>
                    <a:gd name="T6" fmla="*/ 237 w 502"/>
                    <a:gd name="T7" fmla="*/ 0 h 451"/>
                    <a:gd name="T8" fmla="*/ 183 w 502"/>
                    <a:gd name="T9" fmla="*/ 0 h 451"/>
                    <a:gd name="T10" fmla="*/ 132 w 502"/>
                    <a:gd name="T11" fmla="*/ 0 h 451"/>
                    <a:gd name="T12" fmla="*/ 78 w 502"/>
                    <a:gd name="T13" fmla="*/ 0 h 451"/>
                    <a:gd name="T14" fmla="*/ 25 w 502"/>
                    <a:gd name="T15" fmla="*/ 0 h 451"/>
                    <a:gd name="T16" fmla="*/ 31 w 502"/>
                    <a:gd name="T17" fmla="*/ 1 h 451"/>
                    <a:gd name="T18" fmla="*/ 100 w 502"/>
                    <a:gd name="T19" fmla="*/ 3 h 451"/>
                    <a:gd name="T20" fmla="*/ 179 w 502"/>
                    <a:gd name="T21" fmla="*/ 5 h 451"/>
                    <a:gd name="T22" fmla="*/ 266 w 502"/>
                    <a:gd name="T23" fmla="*/ 7 h 451"/>
                    <a:gd name="T24" fmla="*/ 330 w 502"/>
                    <a:gd name="T25" fmla="*/ 7 h 451"/>
                    <a:gd name="T26" fmla="*/ 371 w 502"/>
                    <a:gd name="T27" fmla="*/ 8 h 451"/>
                    <a:gd name="T28" fmla="*/ 415 w 502"/>
                    <a:gd name="T29" fmla="*/ 8 h 451"/>
                    <a:gd name="T30" fmla="*/ 457 w 502"/>
                    <a:gd name="T31" fmla="*/ 8 h 451"/>
                    <a:gd name="T32" fmla="*/ 500 w 502"/>
                    <a:gd name="T33" fmla="*/ 8 h 451"/>
                    <a:gd name="T34" fmla="*/ 543 w 502"/>
                    <a:gd name="T35" fmla="*/ 8 h 451"/>
                    <a:gd name="T36" fmla="*/ 584 w 502"/>
                    <a:gd name="T37" fmla="*/ 8 h 451"/>
                    <a:gd name="T38" fmla="*/ 624 w 502"/>
                    <a:gd name="T39" fmla="*/ 7 h 451"/>
                    <a:gd name="T40" fmla="*/ 691 w 502"/>
                    <a:gd name="T41" fmla="*/ 7 h 451"/>
                    <a:gd name="T42" fmla="*/ 777 w 502"/>
                    <a:gd name="T43" fmla="*/ 5 h 451"/>
                    <a:gd name="T44" fmla="*/ 856 w 502"/>
                    <a:gd name="T45" fmla="*/ 4 h 451"/>
                    <a:gd name="T46" fmla="*/ 927 w 502"/>
                    <a:gd name="T47" fmla="*/ 1 h 451"/>
                    <a:gd name="T48" fmla="*/ 925 w 502"/>
                    <a:gd name="T49" fmla="*/ 0 h 451"/>
                    <a:gd name="T50" fmla="*/ 859 w 502"/>
                    <a:gd name="T51" fmla="*/ 0 h 451"/>
                    <a:gd name="T52" fmla="*/ 795 w 502"/>
                    <a:gd name="T53" fmla="*/ 0 h 451"/>
                    <a:gd name="T54" fmla="*/ 728 w 502"/>
                    <a:gd name="T55" fmla="*/ 0 h 451"/>
                    <a:gd name="T56" fmla="*/ 663 w 502"/>
                    <a:gd name="T57" fmla="*/ 0 h 451"/>
                    <a:gd name="T58" fmla="*/ 594 w 502"/>
                    <a:gd name="T59" fmla="*/ 0 h 451"/>
                    <a:gd name="T60" fmla="*/ 527 w 502"/>
                    <a:gd name="T61" fmla="*/ 0 h 451"/>
                    <a:gd name="T62" fmla="*/ 457 w 502"/>
                    <a:gd name="T63" fmla="*/ 0 h 45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502"/>
                    <a:gd name="T97" fmla="*/ 0 h 451"/>
                    <a:gd name="T98" fmla="*/ 502 w 502"/>
                    <a:gd name="T99" fmla="*/ 451 h 45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502" h="451">
                      <a:moveTo>
                        <a:pt x="223" y="0"/>
                      </a:moveTo>
                      <a:lnTo>
                        <a:pt x="209" y="0"/>
                      </a:lnTo>
                      <a:lnTo>
                        <a:pt x="194" y="0"/>
                      </a:lnTo>
                      <a:lnTo>
                        <a:pt x="181" y="0"/>
                      </a:lnTo>
                      <a:lnTo>
                        <a:pt x="166" y="0"/>
                      </a:lnTo>
                      <a:lnTo>
                        <a:pt x="153" y="2"/>
                      </a:lnTo>
                      <a:lnTo>
                        <a:pt x="138" y="2"/>
                      </a:lnTo>
                      <a:lnTo>
                        <a:pt x="124" y="2"/>
                      </a:lnTo>
                      <a:lnTo>
                        <a:pt x="111" y="2"/>
                      </a:lnTo>
                      <a:lnTo>
                        <a:pt x="96" y="3"/>
                      </a:lnTo>
                      <a:lnTo>
                        <a:pt x="82" y="3"/>
                      </a:lnTo>
                      <a:lnTo>
                        <a:pt x="69" y="4"/>
                      </a:lnTo>
                      <a:lnTo>
                        <a:pt x="55" y="4"/>
                      </a:lnTo>
                      <a:lnTo>
                        <a:pt x="41" y="5"/>
                      </a:lnTo>
                      <a:lnTo>
                        <a:pt x="27" y="6"/>
                      </a:lnTo>
                      <a:lnTo>
                        <a:pt x="13" y="6"/>
                      </a:lnTo>
                      <a:lnTo>
                        <a:pt x="0" y="8"/>
                      </a:lnTo>
                      <a:lnTo>
                        <a:pt x="16" y="76"/>
                      </a:lnTo>
                      <a:lnTo>
                        <a:pt x="33" y="139"/>
                      </a:lnTo>
                      <a:lnTo>
                        <a:pt x="52" y="196"/>
                      </a:lnTo>
                      <a:lnTo>
                        <a:pt x="73" y="248"/>
                      </a:lnTo>
                      <a:lnTo>
                        <a:pt x="94" y="295"/>
                      </a:lnTo>
                      <a:lnTo>
                        <a:pt x="116" y="337"/>
                      </a:lnTo>
                      <a:lnTo>
                        <a:pt x="139" y="372"/>
                      </a:lnTo>
                      <a:lnTo>
                        <a:pt x="162" y="401"/>
                      </a:lnTo>
                      <a:lnTo>
                        <a:pt x="173" y="413"/>
                      </a:lnTo>
                      <a:lnTo>
                        <a:pt x="184" y="423"/>
                      </a:lnTo>
                      <a:lnTo>
                        <a:pt x="195" y="431"/>
                      </a:lnTo>
                      <a:lnTo>
                        <a:pt x="207" y="439"/>
                      </a:lnTo>
                      <a:lnTo>
                        <a:pt x="217" y="443"/>
                      </a:lnTo>
                      <a:lnTo>
                        <a:pt x="229" y="447"/>
                      </a:lnTo>
                      <a:lnTo>
                        <a:pt x="240" y="450"/>
                      </a:lnTo>
                      <a:lnTo>
                        <a:pt x="252" y="451"/>
                      </a:lnTo>
                      <a:lnTo>
                        <a:pt x="262" y="450"/>
                      </a:lnTo>
                      <a:lnTo>
                        <a:pt x="273" y="448"/>
                      </a:lnTo>
                      <a:lnTo>
                        <a:pt x="284" y="445"/>
                      </a:lnTo>
                      <a:lnTo>
                        <a:pt x="295" y="439"/>
                      </a:lnTo>
                      <a:lnTo>
                        <a:pt x="306" y="433"/>
                      </a:lnTo>
                      <a:lnTo>
                        <a:pt x="317" y="424"/>
                      </a:lnTo>
                      <a:lnTo>
                        <a:pt x="328" y="414"/>
                      </a:lnTo>
                      <a:lnTo>
                        <a:pt x="339" y="403"/>
                      </a:lnTo>
                      <a:lnTo>
                        <a:pt x="362" y="375"/>
                      </a:lnTo>
                      <a:lnTo>
                        <a:pt x="385" y="340"/>
                      </a:lnTo>
                      <a:lnTo>
                        <a:pt x="407" y="300"/>
                      </a:lnTo>
                      <a:lnTo>
                        <a:pt x="428" y="253"/>
                      </a:lnTo>
                      <a:lnTo>
                        <a:pt x="448" y="201"/>
                      </a:lnTo>
                      <a:lnTo>
                        <a:pt x="468" y="144"/>
                      </a:lnTo>
                      <a:lnTo>
                        <a:pt x="486" y="81"/>
                      </a:lnTo>
                      <a:lnTo>
                        <a:pt x="502" y="13"/>
                      </a:lnTo>
                      <a:lnTo>
                        <a:pt x="485" y="11"/>
                      </a:lnTo>
                      <a:lnTo>
                        <a:pt x="468" y="10"/>
                      </a:lnTo>
                      <a:lnTo>
                        <a:pt x="450" y="8"/>
                      </a:lnTo>
                      <a:lnTo>
                        <a:pt x="434" y="6"/>
                      </a:lnTo>
                      <a:lnTo>
                        <a:pt x="416" y="6"/>
                      </a:lnTo>
                      <a:lnTo>
                        <a:pt x="399" y="5"/>
                      </a:lnTo>
                      <a:lnTo>
                        <a:pt x="381" y="4"/>
                      </a:lnTo>
                      <a:lnTo>
                        <a:pt x="364" y="3"/>
                      </a:lnTo>
                      <a:lnTo>
                        <a:pt x="347" y="3"/>
                      </a:lnTo>
                      <a:lnTo>
                        <a:pt x="329" y="2"/>
                      </a:lnTo>
                      <a:lnTo>
                        <a:pt x="311" y="2"/>
                      </a:lnTo>
                      <a:lnTo>
                        <a:pt x="294" y="2"/>
                      </a:lnTo>
                      <a:lnTo>
                        <a:pt x="276" y="0"/>
                      </a:lnTo>
                      <a:lnTo>
                        <a:pt x="258" y="0"/>
                      </a:lnTo>
                      <a:lnTo>
                        <a:pt x="240" y="0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solidFill>
                  <a:srgbClr val="D3CE82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id-ID">
                    <a:solidFill>
                      <a:srgbClr val="000000"/>
                    </a:solidFill>
                    <a:cs typeface="+mn-cs"/>
                  </a:endParaRPr>
                </a:p>
              </p:txBody>
            </p:sp>
            <p:grpSp>
              <p:nvGrpSpPr>
                <p:cNvPr id="26" name="Group 12"/>
                <p:cNvGrpSpPr>
                  <a:grpSpLocks/>
                </p:cNvGrpSpPr>
                <p:nvPr/>
              </p:nvGrpSpPr>
              <p:grpSpPr bwMode="auto">
                <a:xfrm>
                  <a:off x="2009" y="1731"/>
                  <a:ext cx="726" cy="745"/>
                  <a:chOff x="2018" y="1752"/>
                  <a:chExt cx="726" cy="699"/>
                </a:xfrm>
              </p:grpSpPr>
              <p:sp>
                <p:nvSpPr>
                  <p:cNvPr id="34" name="Freeform 13"/>
                  <p:cNvSpPr>
                    <a:spLocks/>
                  </p:cNvSpPr>
                  <p:nvPr/>
                </p:nvSpPr>
                <p:spPr bwMode="auto">
                  <a:xfrm>
                    <a:off x="2246" y="1752"/>
                    <a:ext cx="498" cy="136"/>
                  </a:xfrm>
                  <a:custGeom>
                    <a:avLst/>
                    <a:gdLst>
                      <a:gd name="T0" fmla="*/ 1038 w 391"/>
                      <a:gd name="T1" fmla="*/ 0 h 355"/>
                      <a:gd name="T2" fmla="*/ 966 w 391"/>
                      <a:gd name="T3" fmla="*/ 0 h 355"/>
                      <a:gd name="T4" fmla="*/ 891 w 391"/>
                      <a:gd name="T5" fmla="*/ 1 h 355"/>
                      <a:gd name="T6" fmla="*/ 818 w 391"/>
                      <a:gd name="T7" fmla="*/ 1 h 355"/>
                      <a:gd name="T8" fmla="*/ 748 w 391"/>
                      <a:gd name="T9" fmla="*/ 1 h 355"/>
                      <a:gd name="T10" fmla="*/ 676 w 391"/>
                      <a:gd name="T11" fmla="*/ 2 h 355"/>
                      <a:gd name="T12" fmla="*/ 607 w 391"/>
                      <a:gd name="T13" fmla="*/ 2 h 355"/>
                      <a:gd name="T14" fmla="*/ 539 w 391"/>
                      <a:gd name="T15" fmla="*/ 2 h 355"/>
                      <a:gd name="T16" fmla="*/ 472 w 391"/>
                      <a:gd name="T17" fmla="*/ 3 h 355"/>
                      <a:gd name="T18" fmla="*/ 406 w 391"/>
                      <a:gd name="T19" fmla="*/ 3 h 355"/>
                      <a:gd name="T20" fmla="*/ 343 w 391"/>
                      <a:gd name="T21" fmla="*/ 4 h 355"/>
                      <a:gd name="T22" fmla="*/ 281 w 391"/>
                      <a:gd name="T23" fmla="*/ 4 h 355"/>
                      <a:gd name="T24" fmla="*/ 220 w 391"/>
                      <a:gd name="T25" fmla="*/ 5 h 355"/>
                      <a:gd name="T26" fmla="*/ 163 w 391"/>
                      <a:gd name="T27" fmla="*/ 5 h 355"/>
                      <a:gd name="T28" fmla="*/ 106 w 391"/>
                      <a:gd name="T29" fmla="*/ 6 h 355"/>
                      <a:gd name="T30" fmla="*/ 51 w 391"/>
                      <a:gd name="T31" fmla="*/ 6 h 355"/>
                      <a:gd name="T32" fmla="*/ 0 w 391"/>
                      <a:gd name="T33" fmla="*/ 7 h 355"/>
                      <a:gd name="T34" fmla="*/ 42 w 391"/>
                      <a:gd name="T35" fmla="*/ 7 h 355"/>
                      <a:gd name="T36" fmla="*/ 88 w 391"/>
                      <a:gd name="T37" fmla="*/ 7 h 355"/>
                      <a:gd name="T38" fmla="*/ 130 w 391"/>
                      <a:gd name="T39" fmla="*/ 7 h 355"/>
                      <a:gd name="T40" fmla="*/ 172 w 391"/>
                      <a:gd name="T41" fmla="*/ 7 h 355"/>
                      <a:gd name="T42" fmla="*/ 218 w 391"/>
                      <a:gd name="T43" fmla="*/ 7 h 355"/>
                      <a:gd name="T44" fmla="*/ 260 w 391"/>
                      <a:gd name="T45" fmla="*/ 7 h 355"/>
                      <a:gd name="T46" fmla="*/ 306 w 391"/>
                      <a:gd name="T47" fmla="*/ 7 h 355"/>
                      <a:gd name="T48" fmla="*/ 348 w 391"/>
                      <a:gd name="T49" fmla="*/ 7 h 355"/>
                      <a:gd name="T50" fmla="*/ 394 w 391"/>
                      <a:gd name="T51" fmla="*/ 7 h 355"/>
                      <a:gd name="T52" fmla="*/ 438 w 391"/>
                      <a:gd name="T53" fmla="*/ 7 h 355"/>
                      <a:gd name="T54" fmla="*/ 482 w 391"/>
                      <a:gd name="T55" fmla="*/ 8 h 355"/>
                      <a:gd name="T56" fmla="*/ 530 w 391"/>
                      <a:gd name="T57" fmla="*/ 8 h 355"/>
                      <a:gd name="T58" fmla="*/ 573 w 391"/>
                      <a:gd name="T59" fmla="*/ 8 h 355"/>
                      <a:gd name="T60" fmla="*/ 623 w 391"/>
                      <a:gd name="T61" fmla="*/ 8 h 355"/>
                      <a:gd name="T62" fmla="*/ 665 w 391"/>
                      <a:gd name="T63" fmla="*/ 8 h 355"/>
                      <a:gd name="T64" fmla="*/ 713 w 391"/>
                      <a:gd name="T65" fmla="*/ 8 h 355"/>
                      <a:gd name="T66" fmla="*/ 743 w 391"/>
                      <a:gd name="T67" fmla="*/ 7 h 355"/>
                      <a:gd name="T68" fmla="*/ 777 w 391"/>
                      <a:gd name="T69" fmla="*/ 6 h 355"/>
                      <a:gd name="T70" fmla="*/ 814 w 391"/>
                      <a:gd name="T71" fmla="*/ 5 h 355"/>
                      <a:gd name="T72" fmla="*/ 856 w 391"/>
                      <a:gd name="T73" fmla="*/ 3 h 355"/>
                      <a:gd name="T74" fmla="*/ 902 w 391"/>
                      <a:gd name="T75" fmla="*/ 3 h 355"/>
                      <a:gd name="T76" fmla="*/ 948 w 391"/>
                      <a:gd name="T77" fmla="*/ 2 h 355"/>
                      <a:gd name="T78" fmla="*/ 992 w 391"/>
                      <a:gd name="T79" fmla="*/ 1 h 355"/>
                      <a:gd name="T80" fmla="*/ 1038 w 391"/>
                      <a:gd name="T81" fmla="*/ 0 h 355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391"/>
                      <a:gd name="T124" fmla="*/ 0 h 355"/>
                      <a:gd name="T125" fmla="*/ 391 w 391"/>
                      <a:gd name="T126" fmla="*/ 355 h 355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391" h="355">
                        <a:moveTo>
                          <a:pt x="391" y="0"/>
                        </a:moveTo>
                        <a:lnTo>
                          <a:pt x="364" y="11"/>
                        </a:lnTo>
                        <a:lnTo>
                          <a:pt x="336" y="25"/>
                        </a:lnTo>
                        <a:lnTo>
                          <a:pt x="308" y="39"/>
                        </a:lnTo>
                        <a:lnTo>
                          <a:pt x="282" y="55"/>
                        </a:lnTo>
                        <a:lnTo>
                          <a:pt x="255" y="72"/>
                        </a:lnTo>
                        <a:lnTo>
                          <a:pt x="229" y="90"/>
                        </a:lnTo>
                        <a:lnTo>
                          <a:pt x="203" y="108"/>
                        </a:lnTo>
                        <a:lnTo>
                          <a:pt x="178" y="129"/>
                        </a:lnTo>
                        <a:lnTo>
                          <a:pt x="153" y="150"/>
                        </a:lnTo>
                        <a:lnTo>
                          <a:pt x="129" y="172"/>
                        </a:lnTo>
                        <a:lnTo>
                          <a:pt x="106" y="193"/>
                        </a:lnTo>
                        <a:lnTo>
                          <a:pt x="83" y="217"/>
                        </a:lnTo>
                        <a:lnTo>
                          <a:pt x="61" y="241"/>
                        </a:lnTo>
                        <a:lnTo>
                          <a:pt x="40" y="265"/>
                        </a:lnTo>
                        <a:lnTo>
                          <a:pt x="19" y="289"/>
                        </a:lnTo>
                        <a:lnTo>
                          <a:pt x="0" y="314"/>
                        </a:lnTo>
                        <a:lnTo>
                          <a:pt x="16" y="317"/>
                        </a:lnTo>
                        <a:lnTo>
                          <a:pt x="33" y="320"/>
                        </a:lnTo>
                        <a:lnTo>
                          <a:pt x="49" y="323"/>
                        </a:lnTo>
                        <a:lnTo>
                          <a:pt x="65" y="326"/>
                        </a:lnTo>
                        <a:lnTo>
                          <a:pt x="82" y="328"/>
                        </a:lnTo>
                        <a:lnTo>
                          <a:pt x="98" y="332"/>
                        </a:lnTo>
                        <a:lnTo>
                          <a:pt x="115" y="334"/>
                        </a:lnTo>
                        <a:lnTo>
                          <a:pt x="132" y="337"/>
                        </a:lnTo>
                        <a:lnTo>
                          <a:pt x="149" y="339"/>
                        </a:lnTo>
                        <a:lnTo>
                          <a:pt x="165" y="342"/>
                        </a:lnTo>
                        <a:lnTo>
                          <a:pt x="182" y="344"/>
                        </a:lnTo>
                        <a:lnTo>
                          <a:pt x="200" y="346"/>
                        </a:lnTo>
                        <a:lnTo>
                          <a:pt x="216" y="349"/>
                        </a:lnTo>
                        <a:lnTo>
                          <a:pt x="234" y="351"/>
                        </a:lnTo>
                        <a:lnTo>
                          <a:pt x="251" y="352"/>
                        </a:lnTo>
                        <a:lnTo>
                          <a:pt x="269" y="355"/>
                        </a:lnTo>
                        <a:lnTo>
                          <a:pt x="280" y="308"/>
                        </a:lnTo>
                        <a:lnTo>
                          <a:pt x="293" y="259"/>
                        </a:lnTo>
                        <a:lnTo>
                          <a:pt x="307" y="212"/>
                        </a:lnTo>
                        <a:lnTo>
                          <a:pt x="323" y="164"/>
                        </a:lnTo>
                        <a:lnTo>
                          <a:pt x="340" y="119"/>
                        </a:lnTo>
                        <a:lnTo>
                          <a:pt x="357" y="77"/>
                        </a:lnTo>
                        <a:lnTo>
                          <a:pt x="374" y="37"/>
                        </a:lnTo>
                        <a:lnTo>
                          <a:pt x="391" y="0"/>
                        </a:lnTo>
                        <a:close/>
                      </a:path>
                    </a:pathLst>
                  </a:custGeom>
                  <a:solidFill>
                    <a:srgbClr val="D3CE82"/>
                  </a:solidFill>
                  <a:ln w="9525">
                    <a:noFill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id-ID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35" name="Freeform 14"/>
                  <p:cNvSpPr>
                    <a:spLocks/>
                  </p:cNvSpPr>
                  <p:nvPr/>
                </p:nvSpPr>
                <p:spPr bwMode="auto">
                  <a:xfrm>
                    <a:off x="2201" y="2310"/>
                    <a:ext cx="543" cy="141"/>
                  </a:xfrm>
                  <a:custGeom>
                    <a:avLst/>
                    <a:gdLst>
                      <a:gd name="T0" fmla="*/ 0 w 390"/>
                      <a:gd name="T1" fmla="*/ 1 h 372"/>
                      <a:gd name="T2" fmla="*/ 74 w 390"/>
                      <a:gd name="T3" fmla="*/ 1 h 372"/>
                      <a:gd name="T4" fmla="*/ 152 w 390"/>
                      <a:gd name="T5" fmla="*/ 1 h 372"/>
                      <a:gd name="T6" fmla="*/ 232 w 390"/>
                      <a:gd name="T7" fmla="*/ 2 h 372"/>
                      <a:gd name="T8" fmla="*/ 315 w 390"/>
                      <a:gd name="T9" fmla="*/ 3 h 372"/>
                      <a:gd name="T10" fmla="*/ 393 w 390"/>
                      <a:gd name="T11" fmla="*/ 3 h 372"/>
                      <a:gd name="T12" fmla="*/ 488 w 390"/>
                      <a:gd name="T13" fmla="*/ 3 h 372"/>
                      <a:gd name="T14" fmla="*/ 577 w 390"/>
                      <a:gd name="T15" fmla="*/ 4 h 372"/>
                      <a:gd name="T16" fmla="*/ 671 w 390"/>
                      <a:gd name="T17" fmla="*/ 4 h 372"/>
                      <a:gd name="T18" fmla="*/ 764 w 390"/>
                      <a:gd name="T19" fmla="*/ 4 h 372"/>
                      <a:gd name="T20" fmla="*/ 863 w 390"/>
                      <a:gd name="T21" fmla="*/ 5 h 372"/>
                      <a:gd name="T22" fmla="*/ 961 w 390"/>
                      <a:gd name="T23" fmla="*/ 5 h 372"/>
                      <a:gd name="T24" fmla="*/ 1064 w 390"/>
                      <a:gd name="T25" fmla="*/ 5 h 372"/>
                      <a:gd name="T26" fmla="*/ 1162 w 390"/>
                      <a:gd name="T27" fmla="*/ 6 h 372"/>
                      <a:gd name="T28" fmla="*/ 1265 w 390"/>
                      <a:gd name="T29" fmla="*/ 6 h 372"/>
                      <a:gd name="T30" fmla="*/ 1374 w 390"/>
                      <a:gd name="T31" fmla="*/ 7 h 372"/>
                      <a:gd name="T32" fmla="*/ 1477 w 390"/>
                      <a:gd name="T33" fmla="*/ 7 h 372"/>
                      <a:gd name="T34" fmla="*/ 1410 w 390"/>
                      <a:gd name="T35" fmla="*/ 6 h 372"/>
                      <a:gd name="T36" fmla="*/ 1349 w 390"/>
                      <a:gd name="T37" fmla="*/ 5 h 372"/>
                      <a:gd name="T38" fmla="*/ 1286 w 390"/>
                      <a:gd name="T39" fmla="*/ 4 h 372"/>
                      <a:gd name="T40" fmla="*/ 1223 w 390"/>
                      <a:gd name="T41" fmla="*/ 4 h 372"/>
                      <a:gd name="T42" fmla="*/ 1162 w 390"/>
                      <a:gd name="T43" fmla="*/ 3 h 372"/>
                      <a:gd name="T44" fmla="*/ 1113 w 390"/>
                      <a:gd name="T45" fmla="*/ 2 h 372"/>
                      <a:gd name="T46" fmla="*/ 1064 w 390"/>
                      <a:gd name="T47" fmla="*/ 1 h 372"/>
                      <a:gd name="T48" fmla="*/ 1024 w 390"/>
                      <a:gd name="T49" fmla="*/ 0 h 372"/>
                      <a:gd name="T50" fmla="*/ 955 w 390"/>
                      <a:gd name="T51" fmla="*/ 0 h 372"/>
                      <a:gd name="T52" fmla="*/ 891 w 390"/>
                      <a:gd name="T53" fmla="*/ 0 h 372"/>
                      <a:gd name="T54" fmla="*/ 823 w 390"/>
                      <a:gd name="T55" fmla="*/ 0 h 372"/>
                      <a:gd name="T56" fmla="*/ 760 w 390"/>
                      <a:gd name="T57" fmla="*/ 0 h 372"/>
                      <a:gd name="T58" fmla="*/ 693 w 390"/>
                      <a:gd name="T59" fmla="*/ 0 h 372"/>
                      <a:gd name="T60" fmla="*/ 630 w 390"/>
                      <a:gd name="T61" fmla="*/ 0 h 372"/>
                      <a:gd name="T62" fmla="*/ 565 w 390"/>
                      <a:gd name="T63" fmla="*/ 0 h 372"/>
                      <a:gd name="T64" fmla="*/ 504 w 390"/>
                      <a:gd name="T65" fmla="*/ 0 h 372"/>
                      <a:gd name="T66" fmla="*/ 439 w 390"/>
                      <a:gd name="T67" fmla="*/ 0 h 372"/>
                      <a:gd name="T68" fmla="*/ 374 w 390"/>
                      <a:gd name="T69" fmla="*/ 0 h 372"/>
                      <a:gd name="T70" fmla="*/ 315 w 390"/>
                      <a:gd name="T71" fmla="*/ 0 h 372"/>
                      <a:gd name="T72" fmla="*/ 250 w 390"/>
                      <a:gd name="T73" fmla="*/ 0 h 372"/>
                      <a:gd name="T74" fmla="*/ 186 w 390"/>
                      <a:gd name="T75" fmla="*/ 0 h 372"/>
                      <a:gd name="T76" fmla="*/ 123 w 390"/>
                      <a:gd name="T77" fmla="*/ 1 h 372"/>
                      <a:gd name="T78" fmla="*/ 64 w 390"/>
                      <a:gd name="T79" fmla="*/ 1 h 372"/>
                      <a:gd name="T80" fmla="*/ 0 w 390"/>
                      <a:gd name="T81" fmla="*/ 1 h 372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390"/>
                      <a:gd name="T124" fmla="*/ 0 h 372"/>
                      <a:gd name="T125" fmla="*/ 390 w 390"/>
                      <a:gd name="T126" fmla="*/ 372 h 372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390" h="372">
                        <a:moveTo>
                          <a:pt x="0" y="42"/>
                        </a:moveTo>
                        <a:lnTo>
                          <a:pt x="19" y="68"/>
                        </a:lnTo>
                        <a:lnTo>
                          <a:pt x="40" y="92"/>
                        </a:lnTo>
                        <a:lnTo>
                          <a:pt x="61" y="117"/>
                        </a:lnTo>
                        <a:lnTo>
                          <a:pt x="83" y="142"/>
                        </a:lnTo>
                        <a:lnTo>
                          <a:pt x="104" y="166"/>
                        </a:lnTo>
                        <a:lnTo>
                          <a:pt x="129" y="190"/>
                        </a:lnTo>
                        <a:lnTo>
                          <a:pt x="153" y="213"/>
                        </a:lnTo>
                        <a:lnTo>
                          <a:pt x="177" y="236"/>
                        </a:lnTo>
                        <a:lnTo>
                          <a:pt x="202" y="257"/>
                        </a:lnTo>
                        <a:lnTo>
                          <a:pt x="228" y="278"/>
                        </a:lnTo>
                        <a:lnTo>
                          <a:pt x="254" y="297"/>
                        </a:lnTo>
                        <a:lnTo>
                          <a:pt x="281" y="315"/>
                        </a:lnTo>
                        <a:lnTo>
                          <a:pt x="307" y="332"/>
                        </a:lnTo>
                        <a:lnTo>
                          <a:pt x="334" y="347"/>
                        </a:lnTo>
                        <a:lnTo>
                          <a:pt x="363" y="360"/>
                        </a:lnTo>
                        <a:lnTo>
                          <a:pt x="390" y="372"/>
                        </a:lnTo>
                        <a:lnTo>
                          <a:pt x="373" y="335"/>
                        </a:lnTo>
                        <a:lnTo>
                          <a:pt x="356" y="292"/>
                        </a:lnTo>
                        <a:lnTo>
                          <a:pt x="340" y="247"/>
                        </a:lnTo>
                        <a:lnTo>
                          <a:pt x="323" y="199"/>
                        </a:lnTo>
                        <a:lnTo>
                          <a:pt x="307" y="149"/>
                        </a:lnTo>
                        <a:lnTo>
                          <a:pt x="294" y="98"/>
                        </a:lnTo>
                        <a:lnTo>
                          <a:pt x="281" y="48"/>
                        </a:lnTo>
                        <a:lnTo>
                          <a:pt x="270" y="0"/>
                        </a:lnTo>
                        <a:lnTo>
                          <a:pt x="252" y="2"/>
                        </a:lnTo>
                        <a:lnTo>
                          <a:pt x="235" y="3"/>
                        </a:lnTo>
                        <a:lnTo>
                          <a:pt x="217" y="6"/>
                        </a:lnTo>
                        <a:lnTo>
                          <a:pt x="201" y="8"/>
                        </a:lnTo>
                        <a:lnTo>
                          <a:pt x="183" y="11"/>
                        </a:lnTo>
                        <a:lnTo>
                          <a:pt x="166" y="13"/>
                        </a:lnTo>
                        <a:lnTo>
                          <a:pt x="149" y="15"/>
                        </a:lnTo>
                        <a:lnTo>
                          <a:pt x="133" y="18"/>
                        </a:lnTo>
                        <a:lnTo>
                          <a:pt x="116" y="20"/>
                        </a:lnTo>
                        <a:lnTo>
                          <a:pt x="99" y="23"/>
                        </a:lnTo>
                        <a:lnTo>
                          <a:pt x="83" y="26"/>
                        </a:lnTo>
                        <a:lnTo>
                          <a:pt x="66" y="29"/>
                        </a:lnTo>
                        <a:lnTo>
                          <a:pt x="49" y="32"/>
                        </a:lnTo>
                        <a:lnTo>
                          <a:pt x="32" y="36"/>
                        </a:lnTo>
                        <a:lnTo>
                          <a:pt x="17" y="38"/>
                        </a:lnTo>
                        <a:lnTo>
                          <a:pt x="0" y="42"/>
                        </a:lnTo>
                        <a:close/>
                      </a:path>
                    </a:pathLst>
                  </a:custGeom>
                  <a:solidFill>
                    <a:srgbClr val="D3CE82"/>
                  </a:solidFill>
                  <a:ln w="9525">
                    <a:noFill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id-ID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36" name="Freeform 15"/>
                  <p:cNvSpPr>
                    <a:spLocks/>
                  </p:cNvSpPr>
                  <p:nvPr/>
                </p:nvSpPr>
                <p:spPr bwMode="auto">
                  <a:xfrm>
                    <a:off x="2018" y="2115"/>
                    <a:ext cx="543" cy="177"/>
                  </a:xfrm>
                  <a:custGeom>
                    <a:avLst/>
                    <a:gdLst>
                      <a:gd name="T0" fmla="*/ 848 w 457"/>
                      <a:gd name="T1" fmla="*/ 0 h 472"/>
                      <a:gd name="T2" fmla="*/ 0 w 457"/>
                      <a:gd name="T3" fmla="*/ 0 h 472"/>
                      <a:gd name="T4" fmla="*/ 10 w 457"/>
                      <a:gd name="T5" fmla="*/ 1 h 472"/>
                      <a:gd name="T6" fmla="*/ 25 w 457"/>
                      <a:gd name="T7" fmla="*/ 3 h 472"/>
                      <a:gd name="T8" fmla="*/ 52 w 457"/>
                      <a:gd name="T9" fmla="*/ 4 h 472"/>
                      <a:gd name="T10" fmla="*/ 81 w 457"/>
                      <a:gd name="T11" fmla="*/ 5 h 472"/>
                      <a:gd name="T12" fmla="*/ 118 w 457"/>
                      <a:gd name="T13" fmla="*/ 6 h 472"/>
                      <a:gd name="T14" fmla="*/ 161 w 457"/>
                      <a:gd name="T15" fmla="*/ 7 h 472"/>
                      <a:gd name="T16" fmla="*/ 210 w 457"/>
                      <a:gd name="T17" fmla="*/ 8 h 472"/>
                      <a:gd name="T18" fmla="*/ 263 w 457"/>
                      <a:gd name="T19" fmla="*/ 9 h 472"/>
                      <a:gd name="T20" fmla="*/ 304 w 457"/>
                      <a:gd name="T21" fmla="*/ 9 h 472"/>
                      <a:gd name="T22" fmla="*/ 340 w 457"/>
                      <a:gd name="T23" fmla="*/ 9 h 472"/>
                      <a:gd name="T24" fmla="*/ 381 w 457"/>
                      <a:gd name="T25" fmla="*/ 9 h 472"/>
                      <a:gd name="T26" fmla="*/ 423 w 457"/>
                      <a:gd name="T27" fmla="*/ 9 h 472"/>
                      <a:gd name="T28" fmla="*/ 462 w 457"/>
                      <a:gd name="T29" fmla="*/ 9 h 472"/>
                      <a:gd name="T30" fmla="*/ 504 w 457"/>
                      <a:gd name="T31" fmla="*/ 9 h 472"/>
                      <a:gd name="T32" fmla="*/ 542 w 457"/>
                      <a:gd name="T33" fmla="*/ 9 h 472"/>
                      <a:gd name="T34" fmla="*/ 582 w 457"/>
                      <a:gd name="T35" fmla="*/ 9 h 472"/>
                      <a:gd name="T36" fmla="*/ 624 w 457"/>
                      <a:gd name="T37" fmla="*/ 9 h 472"/>
                      <a:gd name="T38" fmla="*/ 664 w 457"/>
                      <a:gd name="T39" fmla="*/ 9 h 472"/>
                      <a:gd name="T40" fmla="*/ 707 w 457"/>
                      <a:gd name="T41" fmla="*/ 8 h 472"/>
                      <a:gd name="T42" fmla="*/ 750 w 457"/>
                      <a:gd name="T43" fmla="*/ 8 h 472"/>
                      <a:gd name="T44" fmla="*/ 790 w 457"/>
                      <a:gd name="T45" fmla="*/ 8 h 472"/>
                      <a:gd name="T46" fmla="*/ 833 w 457"/>
                      <a:gd name="T47" fmla="*/ 8 h 472"/>
                      <a:gd name="T48" fmla="*/ 876 w 457"/>
                      <a:gd name="T49" fmla="*/ 8 h 472"/>
                      <a:gd name="T50" fmla="*/ 918 w 457"/>
                      <a:gd name="T51" fmla="*/ 8 h 472"/>
                      <a:gd name="T52" fmla="*/ 901 w 457"/>
                      <a:gd name="T53" fmla="*/ 7 h 472"/>
                      <a:gd name="T54" fmla="*/ 888 w 457"/>
                      <a:gd name="T55" fmla="*/ 6 h 472"/>
                      <a:gd name="T56" fmla="*/ 878 w 457"/>
                      <a:gd name="T57" fmla="*/ 5 h 472"/>
                      <a:gd name="T58" fmla="*/ 871 w 457"/>
                      <a:gd name="T59" fmla="*/ 4 h 472"/>
                      <a:gd name="T60" fmla="*/ 862 w 457"/>
                      <a:gd name="T61" fmla="*/ 3 h 472"/>
                      <a:gd name="T62" fmla="*/ 856 w 457"/>
                      <a:gd name="T63" fmla="*/ 2 h 472"/>
                      <a:gd name="T64" fmla="*/ 851 w 457"/>
                      <a:gd name="T65" fmla="*/ 1 h 472"/>
                      <a:gd name="T66" fmla="*/ 848 w 457"/>
                      <a:gd name="T67" fmla="*/ 0 h 472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57"/>
                      <a:gd name="T103" fmla="*/ 0 h 472"/>
                      <a:gd name="T104" fmla="*/ 457 w 457"/>
                      <a:gd name="T105" fmla="*/ 472 h 472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57" h="472">
                        <a:moveTo>
                          <a:pt x="422" y="0"/>
                        </a:moveTo>
                        <a:lnTo>
                          <a:pt x="0" y="0"/>
                        </a:lnTo>
                        <a:lnTo>
                          <a:pt x="5" y="64"/>
                        </a:lnTo>
                        <a:lnTo>
                          <a:pt x="13" y="128"/>
                        </a:lnTo>
                        <a:lnTo>
                          <a:pt x="26" y="188"/>
                        </a:lnTo>
                        <a:lnTo>
                          <a:pt x="40" y="249"/>
                        </a:lnTo>
                        <a:lnTo>
                          <a:pt x="59" y="307"/>
                        </a:lnTo>
                        <a:lnTo>
                          <a:pt x="80" y="364"/>
                        </a:lnTo>
                        <a:lnTo>
                          <a:pt x="104" y="419"/>
                        </a:lnTo>
                        <a:lnTo>
                          <a:pt x="131" y="472"/>
                        </a:lnTo>
                        <a:lnTo>
                          <a:pt x="151" y="467"/>
                        </a:lnTo>
                        <a:lnTo>
                          <a:pt x="170" y="464"/>
                        </a:lnTo>
                        <a:lnTo>
                          <a:pt x="190" y="459"/>
                        </a:lnTo>
                        <a:lnTo>
                          <a:pt x="210" y="455"/>
                        </a:lnTo>
                        <a:lnTo>
                          <a:pt x="230" y="450"/>
                        </a:lnTo>
                        <a:lnTo>
                          <a:pt x="250" y="447"/>
                        </a:lnTo>
                        <a:lnTo>
                          <a:pt x="270" y="443"/>
                        </a:lnTo>
                        <a:lnTo>
                          <a:pt x="290" y="439"/>
                        </a:lnTo>
                        <a:lnTo>
                          <a:pt x="311" y="436"/>
                        </a:lnTo>
                        <a:lnTo>
                          <a:pt x="331" y="433"/>
                        </a:lnTo>
                        <a:lnTo>
                          <a:pt x="352" y="430"/>
                        </a:lnTo>
                        <a:lnTo>
                          <a:pt x="373" y="427"/>
                        </a:lnTo>
                        <a:lnTo>
                          <a:pt x="394" y="424"/>
                        </a:lnTo>
                        <a:lnTo>
                          <a:pt x="415" y="421"/>
                        </a:lnTo>
                        <a:lnTo>
                          <a:pt x="436" y="419"/>
                        </a:lnTo>
                        <a:lnTo>
                          <a:pt x="457" y="416"/>
                        </a:lnTo>
                        <a:lnTo>
                          <a:pt x="449" y="365"/>
                        </a:lnTo>
                        <a:lnTo>
                          <a:pt x="443" y="314"/>
                        </a:lnTo>
                        <a:lnTo>
                          <a:pt x="438" y="263"/>
                        </a:lnTo>
                        <a:lnTo>
                          <a:pt x="434" y="211"/>
                        </a:lnTo>
                        <a:lnTo>
                          <a:pt x="429" y="158"/>
                        </a:lnTo>
                        <a:lnTo>
                          <a:pt x="426" y="106"/>
                        </a:lnTo>
                        <a:lnTo>
                          <a:pt x="424" y="53"/>
                        </a:lnTo>
                        <a:lnTo>
                          <a:pt x="422" y="0"/>
                        </a:lnTo>
                        <a:close/>
                      </a:path>
                    </a:pathLst>
                  </a:custGeom>
                  <a:solidFill>
                    <a:srgbClr val="D3CE82"/>
                  </a:solidFill>
                  <a:ln w="9525">
                    <a:noFill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id-ID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37" name="Freeform 16"/>
                  <p:cNvSpPr>
                    <a:spLocks/>
                  </p:cNvSpPr>
                  <p:nvPr/>
                </p:nvSpPr>
                <p:spPr bwMode="auto">
                  <a:xfrm flipV="1">
                    <a:off x="2028" y="1897"/>
                    <a:ext cx="543" cy="177"/>
                  </a:xfrm>
                  <a:custGeom>
                    <a:avLst/>
                    <a:gdLst>
                      <a:gd name="T0" fmla="*/ 848 w 457"/>
                      <a:gd name="T1" fmla="*/ 0 h 472"/>
                      <a:gd name="T2" fmla="*/ 0 w 457"/>
                      <a:gd name="T3" fmla="*/ 0 h 472"/>
                      <a:gd name="T4" fmla="*/ 10 w 457"/>
                      <a:gd name="T5" fmla="*/ 1 h 472"/>
                      <a:gd name="T6" fmla="*/ 25 w 457"/>
                      <a:gd name="T7" fmla="*/ 3 h 472"/>
                      <a:gd name="T8" fmla="*/ 52 w 457"/>
                      <a:gd name="T9" fmla="*/ 4 h 472"/>
                      <a:gd name="T10" fmla="*/ 81 w 457"/>
                      <a:gd name="T11" fmla="*/ 5 h 472"/>
                      <a:gd name="T12" fmla="*/ 118 w 457"/>
                      <a:gd name="T13" fmla="*/ 6 h 472"/>
                      <a:gd name="T14" fmla="*/ 161 w 457"/>
                      <a:gd name="T15" fmla="*/ 7 h 472"/>
                      <a:gd name="T16" fmla="*/ 210 w 457"/>
                      <a:gd name="T17" fmla="*/ 8 h 472"/>
                      <a:gd name="T18" fmla="*/ 263 w 457"/>
                      <a:gd name="T19" fmla="*/ 9 h 472"/>
                      <a:gd name="T20" fmla="*/ 304 w 457"/>
                      <a:gd name="T21" fmla="*/ 9 h 472"/>
                      <a:gd name="T22" fmla="*/ 340 w 457"/>
                      <a:gd name="T23" fmla="*/ 9 h 472"/>
                      <a:gd name="T24" fmla="*/ 381 w 457"/>
                      <a:gd name="T25" fmla="*/ 9 h 472"/>
                      <a:gd name="T26" fmla="*/ 423 w 457"/>
                      <a:gd name="T27" fmla="*/ 9 h 472"/>
                      <a:gd name="T28" fmla="*/ 462 w 457"/>
                      <a:gd name="T29" fmla="*/ 9 h 472"/>
                      <a:gd name="T30" fmla="*/ 504 w 457"/>
                      <a:gd name="T31" fmla="*/ 9 h 472"/>
                      <a:gd name="T32" fmla="*/ 542 w 457"/>
                      <a:gd name="T33" fmla="*/ 9 h 472"/>
                      <a:gd name="T34" fmla="*/ 582 w 457"/>
                      <a:gd name="T35" fmla="*/ 9 h 472"/>
                      <a:gd name="T36" fmla="*/ 624 w 457"/>
                      <a:gd name="T37" fmla="*/ 9 h 472"/>
                      <a:gd name="T38" fmla="*/ 664 w 457"/>
                      <a:gd name="T39" fmla="*/ 9 h 472"/>
                      <a:gd name="T40" fmla="*/ 707 w 457"/>
                      <a:gd name="T41" fmla="*/ 8 h 472"/>
                      <a:gd name="T42" fmla="*/ 750 w 457"/>
                      <a:gd name="T43" fmla="*/ 8 h 472"/>
                      <a:gd name="T44" fmla="*/ 790 w 457"/>
                      <a:gd name="T45" fmla="*/ 8 h 472"/>
                      <a:gd name="T46" fmla="*/ 833 w 457"/>
                      <a:gd name="T47" fmla="*/ 8 h 472"/>
                      <a:gd name="T48" fmla="*/ 876 w 457"/>
                      <a:gd name="T49" fmla="*/ 8 h 472"/>
                      <a:gd name="T50" fmla="*/ 918 w 457"/>
                      <a:gd name="T51" fmla="*/ 8 h 472"/>
                      <a:gd name="T52" fmla="*/ 901 w 457"/>
                      <a:gd name="T53" fmla="*/ 7 h 472"/>
                      <a:gd name="T54" fmla="*/ 888 w 457"/>
                      <a:gd name="T55" fmla="*/ 6 h 472"/>
                      <a:gd name="T56" fmla="*/ 878 w 457"/>
                      <a:gd name="T57" fmla="*/ 5 h 472"/>
                      <a:gd name="T58" fmla="*/ 871 w 457"/>
                      <a:gd name="T59" fmla="*/ 4 h 472"/>
                      <a:gd name="T60" fmla="*/ 862 w 457"/>
                      <a:gd name="T61" fmla="*/ 3 h 472"/>
                      <a:gd name="T62" fmla="*/ 856 w 457"/>
                      <a:gd name="T63" fmla="*/ 2 h 472"/>
                      <a:gd name="T64" fmla="*/ 851 w 457"/>
                      <a:gd name="T65" fmla="*/ 1 h 472"/>
                      <a:gd name="T66" fmla="*/ 848 w 457"/>
                      <a:gd name="T67" fmla="*/ 0 h 472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57"/>
                      <a:gd name="T103" fmla="*/ 0 h 472"/>
                      <a:gd name="T104" fmla="*/ 457 w 457"/>
                      <a:gd name="T105" fmla="*/ 472 h 472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57" h="472">
                        <a:moveTo>
                          <a:pt x="422" y="0"/>
                        </a:moveTo>
                        <a:lnTo>
                          <a:pt x="0" y="0"/>
                        </a:lnTo>
                        <a:lnTo>
                          <a:pt x="5" y="64"/>
                        </a:lnTo>
                        <a:lnTo>
                          <a:pt x="13" y="128"/>
                        </a:lnTo>
                        <a:lnTo>
                          <a:pt x="26" y="188"/>
                        </a:lnTo>
                        <a:lnTo>
                          <a:pt x="40" y="249"/>
                        </a:lnTo>
                        <a:lnTo>
                          <a:pt x="59" y="307"/>
                        </a:lnTo>
                        <a:lnTo>
                          <a:pt x="80" y="364"/>
                        </a:lnTo>
                        <a:lnTo>
                          <a:pt x="104" y="419"/>
                        </a:lnTo>
                        <a:lnTo>
                          <a:pt x="131" y="472"/>
                        </a:lnTo>
                        <a:lnTo>
                          <a:pt x="151" y="467"/>
                        </a:lnTo>
                        <a:lnTo>
                          <a:pt x="170" y="464"/>
                        </a:lnTo>
                        <a:lnTo>
                          <a:pt x="190" y="459"/>
                        </a:lnTo>
                        <a:lnTo>
                          <a:pt x="210" y="455"/>
                        </a:lnTo>
                        <a:lnTo>
                          <a:pt x="230" y="450"/>
                        </a:lnTo>
                        <a:lnTo>
                          <a:pt x="250" y="447"/>
                        </a:lnTo>
                        <a:lnTo>
                          <a:pt x="270" y="443"/>
                        </a:lnTo>
                        <a:lnTo>
                          <a:pt x="290" y="439"/>
                        </a:lnTo>
                        <a:lnTo>
                          <a:pt x="311" y="436"/>
                        </a:lnTo>
                        <a:lnTo>
                          <a:pt x="331" y="433"/>
                        </a:lnTo>
                        <a:lnTo>
                          <a:pt x="352" y="430"/>
                        </a:lnTo>
                        <a:lnTo>
                          <a:pt x="373" y="427"/>
                        </a:lnTo>
                        <a:lnTo>
                          <a:pt x="394" y="424"/>
                        </a:lnTo>
                        <a:lnTo>
                          <a:pt x="415" y="421"/>
                        </a:lnTo>
                        <a:lnTo>
                          <a:pt x="436" y="419"/>
                        </a:lnTo>
                        <a:lnTo>
                          <a:pt x="457" y="416"/>
                        </a:lnTo>
                        <a:lnTo>
                          <a:pt x="449" y="365"/>
                        </a:lnTo>
                        <a:lnTo>
                          <a:pt x="443" y="314"/>
                        </a:lnTo>
                        <a:lnTo>
                          <a:pt x="438" y="263"/>
                        </a:lnTo>
                        <a:lnTo>
                          <a:pt x="434" y="211"/>
                        </a:lnTo>
                        <a:lnTo>
                          <a:pt x="429" y="158"/>
                        </a:lnTo>
                        <a:lnTo>
                          <a:pt x="426" y="106"/>
                        </a:lnTo>
                        <a:lnTo>
                          <a:pt x="424" y="53"/>
                        </a:lnTo>
                        <a:lnTo>
                          <a:pt x="422" y="0"/>
                        </a:lnTo>
                        <a:close/>
                      </a:path>
                    </a:pathLst>
                  </a:custGeom>
                  <a:solidFill>
                    <a:srgbClr val="D3CE82"/>
                  </a:solidFill>
                  <a:ln w="9525">
                    <a:noFill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id-ID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</p:grpSp>
            <p:sp>
              <p:nvSpPr>
                <p:cNvPr id="27" name="Freeform 17"/>
                <p:cNvSpPr>
                  <a:spLocks/>
                </p:cNvSpPr>
                <p:nvPr/>
              </p:nvSpPr>
              <p:spPr bwMode="auto">
                <a:xfrm flipV="1">
                  <a:off x="2571" y="1888"/>
                  <a:ext cx="723" cy="182"/>
                </a:xfrm>
                <a:custGeom>
                  <a:avLst/>
                  <a:gdLst>
                    <a:gd name="T0" fmla="*/ 65 w 623"/>
                    <a:gd name="T1" fmla="*/ 15 h 409"/>
                    <a:gd name="T2" fmla="*/ 90 w 623"/>
                    <a:gd name="T3" fmla="*/ 15 h 409"/>
                    <a:gd name="T4" fmla="*/ 117 w 623"/>
                    <a:gd name="T5" fmla="*/ 15 h 409"/>
                    <a:gd name="T6" fmla="*/ 146 w 623"/>
                    <a:gd name="T7" fmla="*/ 15 h 409"/>
                    <a:gd name="T8" fmla="*/ 173 w 623"/>
                    <a:gd name="T9" fmla="*/ 15 h 409"/>
                    <a:gd name="T10" fmla="*/ 203 w 623"/>
                    <a:gd name="T11" fmla="*/ 15 h 409"/>
                    <a:gd name="T12" fmla="*/ 228 w 623"/>
                    <a:gd name="T13" fmla="*/ 15 h 409"/>
                    <a:gd name="T14" fmla="*/ 256 w 623"/>
                    <a:gd name="T15" fmla="*/ 15 h 409"/>
                    <a:gd name="T16" fmla="*/ 285 w 623"/>
                    <a:gd name="T17" fmla="*/ 15 h 409"/>
                    <a:gd name="T18" fmla="*/ 314 w 623"/>
                    <a:gd name="T19" fmla="*/ 15 h 409"/>
                    <a:gd name="T20" fmla="*/ 341 w 623"/>
                    <a:gd name="T21" fmla="*/ 15 h 409"/>
                    <a:gd name="T22" fmla="*/ 371 w 623"/>
                    <a:gd name="T23" fmla="*/ 15 h 409"/>
                    <a:gd name="T24" fmla="*/ 399 w 623"/>
                    <a:gd name="T25" fmla="*/ 15 h 409"/>
                    <a:gd name="T26" fmla="*/ 429 w 623"/>
                    <a:gd name="T27" fmla="*/ 15 h 409"/>
                    <a:gd name="T28" fmla="*/ 454 w 623"/>
                    <a:gd name="T29" fmla="*/ 15 h 409"/>
                    <a:gd name="T30" fmla="*/ 483 w 623"/>
                    <a:gd name="T31" fmla="*/ 15 h 409"/>
                    <a:gd name="T32" fmla="*/ 512 w 623"/>
                    <a:gd name="T33" fmla="*/ 15 h 409"/>
                    <a:gd name="T34" fmla="*/ 547 w 623"/>
                    <a:gd name="T35" fmla="*/ 15 h 409"/>
                    <a:gd name="T36" fmla="*/ 581 w 623"/>
                    <a:gd name="T37" fmla="*/ 15 h 409"/>
                    <a:gd name="T38" fmla="*/ 617 w 623"/>
                    <a:gd name="T39" fmla="*/ 15 h 409"/>
                    <a:gd name="T40" fmla="*/ 650 w 623"/>
                    <a:gd name="T41" fmla="*/ 15 h 409"/>
                    <a:gd name="T42" fmla="*/ 685 w 623"/>
                    <a:gd name="T43" fmla="*/ 15 h 409"/>
                    <a:gd name="T44" fmla="*/ 722 w 623"/>
                    <a:gd name="T45" fmla="*/ 15 h 409"/>
                    <a:gd name="T46" fmla="*/ 753 w 623"/>
                    <a:gd name="T47" fmla="*/ 15 h 409"/>
                    <a:gd name="T48" fmla="*/ 792 w 623"/>
                    <a:gd name="T49" fmla="*/ 15 h 409"/>
                    <a:gd name="T50" fmla="*/ 825 w 623"/>
                    <a:gd name="T51" fmla="*/ 15 h 409"/>
                    <a:gd name="T52" fmla="*/ 860 w 623"/>
                    <a:gd name="T53" fmla="*/ 15 h 409"/>
                    <a:gd name="T54" fmla="*/ 894 w 623"/>
                    <a:gd name="T55" fmla="*/ 15 h 409"/>
                    <a:gd name="T56" fmla="*/ 928 w 623"/>
                    <a:gd name="T57" fmla="*/ 15 h 409"/>
                    <a:gd name="T58" fmla="*/ 961 w 623"/>
                    <a:gd name="T59" fmla="*/ 15 h 409"/>
                    <a:gd name="T60" fmla="*/ 996 w 623"/>
                    <a:gd name="T61" fmla="*/ 15 h 409"/>
                    <a:gd name="T62" fmla="*/ 1029 w 623"/>
                    <a:gd name="T63" fmla="*/ 15 h 409"/>
                    <a:gd name="T64" fmla="*/ 1064 w 623"/>
                    <a:gd name="T65" fmla="*/ 15 h 409"/>
                    <a:gd name="T66" fmla="*/ 1074 w 623"/>
                    <a:gd name="T67" fmla="*/ 14 h 409"/>
                    <a:gd name="T68" fmla="*/ 1085 w 623"/>
                    <a:gd name="T69" fmla="*/ 12 h 409"/>
                    <a:gd name="T70" fmla="*/ 1097 w 623"/>
                    <a:gd name="T71" fmla="*/ 10 h 409"/>
                    <a:gd name="T72" fmla="*/ 1104 w 623"/>
                    <a:gd name="T73" fmla="*/ 8 h 409"/>
                    <a:gd name="T74" fmla="*/ 1110 w 623"/>
                    <a:gd name="T75" fmla="*/ 6 h 409"/>
                    <a:gd name="T76" fmla="*/ 1116 w 623"/>
                    <a:gd name="T77" fmla="*/ 4 h 409"/>
                    <a:gd name="T78" fmla="*/ 1121 w 623"/>
                    <a:gd name="T79" fmla="*/ 2 h 409"/>
                    <a:gd name="T80" fmla="*/ 1124 w 623"/>
                    <a:gd name="T81" fmla="*/ 0 h 409"/>
                    <a:gd name="T82" fmla="*/ 0 w 623"/>
                    <a:gd name="T83" fmla="*/ 0 h 409"/>
                    <a:gd name="T84" fmla="*/ 2 w 623"/>
                    <a:gd name="T85" fmla="*/ 2 h 409"/>
                    <a:gd name="T86" fmla="*/ 8 w 623"/>
                    <a:gd name="T87" fmla="*/ 4 h 409"/>
                    <a:gd name="T88" fmla="*/ 14 w 623"/>
                    <a:gd name="T89" fmla="*/ 6 h 409"/>
                    <a:gd name="T90" fmla="*/ 22 w 623"/>
                    <a:gd name="T91" fmla="*/ 8 h 409"/>
                    <a:gd name="T92" fmla="*/ 29 w 623"/>
                    <a:gd name="T93" fmla="*/ 10 h 409"/>
                    <a:gd name="T94" fmla="*/ 39 w 623"/>
                    <a:gd name="T95" fmla="*/ 12 h 409"/>
                    <a:gd name="T96" fmla="*/ 50 w 623"/>
                    <a:gd name="T97" fmla="*/ 14 h 409"/>
                    <a:gd name="T98" fmla="*/ 65 w 623"/>
                    <a:gd name="T99" fmla="*/ 15 h 409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w 623"/>
                    <a:gd name="T151" fmla="*/ 0 h 409"/>
                    <a:gd name="T152" fmla="*/ 623 w 623"/>
                    <a:gd name="T153" fmla="*/ 409 h 409"/>
                  </a:gdLst>
                  <a:ahLst/>
                  <a:cxnLst>
                    <a:cxn ang="T100">
                      <a:pos x="T0" y="T1"/>
                    </a:cxn>
                    <a:cxn ang="T101">
                      <a:pos x="T2" y="T3"/>
                    </a:cxn>
                    <a:cxn ang="T102">
                      <a:pos x="T4" y="T5"/>
                    </a:cxn>
                    <a:cxn ang="T103">
                      <a:pos x="T6" y="T7"/>
                    </a:cxn>
                    <a:cxn ang="T104">
                      <a:pos x="T8" y="T9"/>
                    </a:cxn>
                    <a:cxn ang="T105">
                      <a:pos x="T10" y="T11"/>
                    </a:cxn>
                    <a:cxn ang="T106">
                      <a:pos x="T12" y="T13"/>
                    </a:cxn>
                    <a:cxn ang="T107">
                      <a:pos x="T14" y="T15"/>
                    </a:cxn>
                    <a:cxn ang="T108">
                      <a:pos x="T16" y="T17"/>
                    </a:cxn>
                    <a:cxn ang="T109">
                      <a:pos x="T18" y="T19"/>
                    </a:cxn>
                    <a:cxn ang="T110">
                      <a:pos x="T20" y="T21"/>
                    </a:cxn>
                    <a:cxn ang="T111">
                      <a:pos x="T22" y="T23"/>
                    </a:cxn>
                    <a:cxn ang="T112">
                      <a:pos x="T24" y="T25"/>
                    </a:cxn>
                    <a:cxn ang="T113">
                      <a:pos x="T26" y="T27"/>
                    </a:cxn>
                    <a:cxn ang="T114">
                      <a:pos x="T28" y="T29"/>
                    </a:cxn>
                    <a:cxn ang="T115">
                      <a:pos x="T30" y="T31"/>
                    </a:cxn>
                    <a:cxn ang="T116">
                      <a:pos x="T32" y="T33"/>
                    </a:cxn>
                    <a:cxn ang="T117">
                      <a:pos x="T34" y="T35"/>
                    </a:cxn>
                    <a:cxn ang="T118">
                      <a:pos x="T36" y="T37"/>
                    </a:cxn>
                    <a:cxn ang="T119">
                      <a:pos x="T38" y="T39"/>
                    </a:cxn>
                    <a:cxn ang="T120">
                      <a:pos x="T40" y="T41"/>
                    </a:cxn>
                    <a:cxn ang="T121">
                      <a:pos x="T42" y="T43"/>
                    </a:cxn>
                    <a:cxn ang="T122">
                      <a:pos x="T44" y="T45"/>
                    </a:cxn>
                    <a:cxn ang="T123">
                      <a:pos x="T46" y="T47"/>
                    </a:cxn>
                    <a:cxn ang="T124">
                      <a:pos x="T48" y="T49"/>
                    </a:cxn>
                    <a:cxn ang="T125">
                      <a:pos x="T50" y="T51"/>
                    </a:cxn>
                    <a:cxn ang="T126">
                      <a:pos x="T52" y="T53"/>
                    </a:cxn>
                    <a:cxn ang="T127">
                      <a:pos x="T54" y="T55"/>
                    </a:cxn>
                    <a:cxn ang="T128">
                      <a:pos x="T56" y="T57"/>
                    </a:cxn>
                    <a:cxn ang="T129">
                      <a:pos x="T58" y="T59"/>
                    </a:cxn>
                    <a:cxn ang="T130">
                      <a:pos x="T60" y="T61"/>
                    </a:cxn>
                    <a:cxn ang="T131">
                      <a:pos x="T62" y="T63"/>
                    </a:cxn>
                    <a:cxn ang="T132">
                      <a:pos x="T64" y="T65"/>
                    </a:cxn>
                    <a:cxn ang="T133">
                      <a:pos x="T66" y="T67"/>
                    </a:cxn>
                    <a:cxn ang="T134">
                      <a:pos x="T68" y="T69"/>
                    </a:cxn>
                    <a:cxn ang="T135">
                      <a:pos x="T70" y="T71"/>
                    </a:cxn>
                    <a:cxn ang="T136">
                      <a:pos x="T72" y="T73"/>
                    </a:cxn>
                    <a:cxn ang="T137">
                      <a:pos x="T74" y="T75"/>
                    </a:cxn>
                    <a:cxn ang="T138">
                      <a:pos x="T76" y="T77"/>
                    </a:cxn>
                    <a:cxn ang="T139">
                      <a:pos x="T78" y="T79"/>
                    </a:cxn>
                    <a:cxn ang="T140">
                      <a:pos x="T80" y="T81"/>
                    </a:cxn>
                    <a:cxn ang="T141">
                      <a:pos x="T82" y="T83"/>
                    </a:cxn>
                    <a:cxn ang="T142">
                      <a:pos x="T84" y="T85"/>
                    </a:cxn>
                    <a:cxn ang="T143">
                      <a:pos x="T86" y="T87"/>
                    </a:cxn>
                    <a:cxn ang="T144">
                      <a:pos x="T88" y="T89"/>
                    </a:cxn>
                    <a:cxn ang="T145">
                      <a:pos x="T90" y="T91"/>
                    </a:cxn>
                    <a:cxn ang="T146">
                      <a:pos x="T92" y="T93"/>
                    </a:cxn>
                    <a:cxn ang="T147">
                      <a:pos x="T94" y="T95"/>
                    </a:cxn>
                    <a:cxn ang="T148">
                      <a:pos x="T96" y="T97"/>
                    </a:cxn>
                    <a:cxn ang="T149">
                      <a:pos x="T98" y="T99"/>
                    </a:cxn>
                  </a:cxnLst>
                  <a:rect l="T150" t="T151" r="T152" b="T153"/>
                  <a:pathLst>
                    <a:path w="623" h="409">
                      <a:moveTo>
                        <a:pt x="35" y="404"/>
                      </a:moveTo>
                      <a:lnTo>
                        <a:pt x="50" y="403"/>
                      </a:lnTo>
                      <a:lnTo>
                        <a:pt x="65" y="402"/>
                      </a:lnTo>
                      <a:lnTo>
                        <a:pt x="81" y="401"/>
                      </a:lnTo>
                      <a:lnTo>
                        <a:pt x="96" y="401"/>
                      </a:lnTo>
                      <a:lnTo>
                        <a:pt x="112" y="399"/>
                      </a:lnTo>
                      <a:lnTo>
                        <a:pt x="127" y="398"/>
                      </a:lnTo>
                      <a:lnTo>
                        <a:pt x="142" y="398"/>
                      </a:lnTo>
                      <a:lnTo>
                        <a:pt x="158" y="397"/>
                      </a:lnTo>
                      <a:lnTo>
                        <a:pt x="174" y="397"/>
                      </a:lnTo>
                      <a:lnTo>
                        <a:pt x="189" y="396"/>
                      </a:lnTo>
                      <a:lnTo>
                        <a:pt x="205" y="396"/>
                      </a:lnTo>
                      <a:lnTo>
                        <a:pt x="221" y="396"/>
                      </a:lnTo>
                      <a:lnTo>
                        <a:pt x="237" y="395"/>
                      </a:lnTo>
                      <a:lnTo>
                        <a:pt x="252" y="395"/>
                      </a:lnTo>
                      <a:lnTo>
                        <a:pt x="268" y="395"/>
                      </a:lnTo>
                      <a:lnTo>
                        <a:pt x="284" y="395"/>
                      </a:lnTo>
                      <a:lnTo>
                        <a:pt x="303" y="395"/>
                      </a:lnTo>
                      <a:lnTo>
                        <a:pt x="322" y="395"/>
                      </a:lnTo>
                      <a:lnTo>
                        <a:pt x="342" y="396"/>
                      </a:lnTo>
                      <a:lnTo>
                        <a:pt x="361" y="396"/>
                      </a:lnTo>
                      <a:lnTo>
                        <a:pt x="380" y="396"/>
                      </a:lnTo>
                      <a:lnTo>
                        <a:pt x="400" y="397"/>
                      </a:lnTo>
                      <a:lnTo>
                        <a:pt x="418" y="398"/>
                      </a:lnTo>
                      <a:lnTo>
                        <a:pt x="438" y="398"/>
                      </a:lnTo>
                      <a:lnTo>
                        <a:pt x="457" y="399"/>
                      </a:lnTo>
                      <a:lnTo>
                        <a:pt x="476" y="401"/>
                      </a:lnTo>
                      <a:lnTo>
                        <a:pt x="495" y="402"/>
                      </a:lnTo>
                      <a:lnTo>
                        <a:pt x="514" y="403"/>
                      </a:lnTo>
                      <a:lnTo>
                        <a:pt x="532" y="404"/>
                      </a:lnTo>
                      <a:lnTo>
                        <a:pt x="551" y="406"/>
                      </a:lnTo>
                      <a:lnTo>
                        <a:pt x="570" y="408"/>
                      </a:lnTo>
                      <a:lnTo>
                        <a:pt x="589" y="409"/>
                      </a:lnTo>
                      <a:lnTo>
                        <a:pt x="595" y="363"/>
                      </a:lnTo>
                      <a:lnTo>
                        <a:pt x="601" y="314"/>
                      </a:lnTo>
                      <a:lnTo>
                        <a:pt x="608" y="266"/>
                      </a:lnTo>
                      <a:lnTo>
                        <a:pt x="612" y="215"/>
                      </a:lnTo>
                      <a:lnTo>
                        <a:pt x="616" y="163"/>
                      </a:lnTo>
                      <a:lnTo>
                        <a:pt x="619" y="109"/>
                      </a:lnTo>
                      <a:lnTo>
                        <a:pt x="621" y="56"/>
                      </a:lnTo>
                      <a:lnTo>
                        <a:pt x="623" y="0"/>
                      </a:lnTo>
                      <a:lnTo>
                        <a:pt x="0" y="0"/>
                      </a:lnTo>
                      <a:lnTo>
                        <a:pt x="2" y="55"/>
                      </a:lnTo>
                      <a:lnTo>
                        <a:pt x="4" y="109"/>
                      </a:lnTo>
                      <a:lnTo>
                        <a:pt x="8" y="162"/>
                      </a:lnTo>
                      <a:lnTo>
                        <a:pt x="12" y="212"/>
                      </a:lnTo>
                      <a:lnTo>
                        <a:pt x="16" y="262"/>
                      </a:lnTo>
                      <a:lnTo>
                        <a:pt x="22" y="311"/>
                      </a:lnTo>
                      <a:lnTo>
                        <a:pt x="28" y="358"/>
                      </a:lnTo>
                      <a:lnTo>
                        <a:pt x="35" y="404"/>
                      </a:lnTo>
                      <a:close/>
                    </a:path>
                  </a:pathLst>
                </a:custGeom>
                <a:solidFill>
                  <a:srgbClr val="D3CE82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id-ID">
                    <a:solidFill>
                      <a:srgbClr val="000000"/>
                    </a:solidFill>
                    <a:cs typeface="+mn-cs"/>
                  </a:endParaRPr>
                </a:p>
              </p:txBody>
            </p:sp>
            <p:grpSp>
              <p:nvGrpSpPr>
                <p:cNvPr id="28" name="Group 18"/>
                <p:cNvGrpSpPr>
                  <a:grpSpLocks/>
                </p:cNvGrpSpPr>
                <p:nvPr/>
              </p:nvGrpSpPr>
              <p:grpSpPr bwMode="auto">
                <a:xfrm flipH="1">
                  <a:off x="3155" y="1752"/>
                  <a:ext cx="725" cy="693"/>
                  <a:chOff x="2016" y="1752"/>
                  <a:chExt cx="725" cy="693"/>
                </a:xfrm>
              </p:grpSpPr>
              <p:sp>
                <p:nvSpPr>
                  <p:cNvPr id="30" name="Freeform 19"/>
                  <p:cNvSpPr>
                    <a:spLocks/>
                  </p:cNvSpPr>
                  <p:nvPr/>
                </p:nvSpPr>
                <p:spPr bwMode="auto">
                  <a:xfrm>
                    <a:off x="2245" y="1752"/>
                    <a:ext cx="496" cy="136"/>
                  </a:xfrm>
                  <a:custGeom>
                    <a:avLst/>
                    <a:gdLst>
                      <a:gd name="T0" fmla="*/ 1038 w 391"/>
                      <a:gd name="T1" fmla="*/ 0 h 355"/>
                      <a:gd name="T2" fmla="*/ 966 w 391"/>
                      <a:gd name="T3" fmla="*/ 0 h 355"/>
                      <a:gd name="T4" fmla="*/ 891 w 391"/>
                      <a:gd name="T5" fmla="*/ 1 h 355"/>
                      <a:gd name="T6" fmla="*/ 818 w 391"/>
                      <a:gd name="T7" fmla="*/ 1 h 355"/>
                      <a:gd name="T8" fmla="*/ 748 w 391"/>
                      <a:gd name="T9" fmla="*/ 1 h 355"/>
                      <a:gd name="T10" fmla="*/ 676 w 391"/>
                      <a:gd name="T11" fmla="*/ 2 h 355"/>
                      <a:gd name="T12" fmla="*/ 607 w 391"/>
                      <a:gd name="T13" fmla="*/ 2 h 355"/>
                      <a:gd name="T14" fmla="*/ 539 w 391"/>
                      <a:gd name="T15" fmla="*/ 2 h 355"/>
                      <a:gd name="T16" fmla="*/ 472 w 391"/>
                      <a:gd name="T17" fmla="*/ 3 h 355"/>
                      <a:gd name="T18" fmla="*/ 406 w 391"/>
                      <a:gd name="T19" fmla="*/ 3 h 355"/>
                      <a:gd name="T20" fmla="*/ 343 w 391"/>
                      <a:gd name="T21" fmla="*/ 4 h 355"/>
                      <a:gd name="T22" fmla="*/ 281 w 391"/>
                      <a:gd name="T23" fmla="*/ 4 h 355"/>
                      <a:gd name="T24" fmla="*/ 220 w 391"/>
                      <a:gd name="T25" fmla="*/ 5 h 355"/>
                      <a:gd name="T26" fmla="*/ 163 w 391"/>
                      <a:gd name="T27" fmla="*/ 5 h 355"/>
                      <a:gd name="T28" fmla="*/ 106 w 391"/>
                      <a:gd name="T29" fmla="*/ 6 h 355"/>
                      <a:gd name="T30" fmla="*/ 51 w 391"/>
                      <a:gd name="T31" fmla="*/ 6 h 355"/>
                      <a:gd name="T32" fmla="*/ 0 w 391"/>
                      <a:gd name="T33" fmla="*/ 7 h 355"/>
                      <a:gd name="T34" fmla="*/ 42 w 391"/>
                      <a:gd name="T35" fmla="*/ 7 h 355"/>
                      <a:gd name="T36" fmla="*/ 88 w 391"/>
                      <a:gd name="T37" fmla="*/ 7 h 355"/>
                      <a:gd name="T38" fmla="*/ 130 w 391"/>
                      <a:gd name="T39" fmla="*/ 7 h 355"/>
                      <a:gd name="T40" fmla="*/ 172 w 391"/>
                      <a:gd name="T41" fmla="*/ 7 h 355"/>
                      <a:gd name="T42" fmla="*/ 218 w 391"/>
                      <a:gd name="T43" fmla="*/ 7 h 355"/>
                      <a:gd name="T44" fmla="*/ 260 w 391"/>
                      <a:gd name="T45" fmla="*/ 7 h 355"/>
                      <a:gd name="T46" fmla="*/ 306 w 391"/>
                      <a:gd name="T47" fmla="*/ 7 h 355"/>
                      <a:gd name="T48" fmla="*/ 348 w 391"/>
                      <a:gd name="T49" fmla="*/ 7 h 355"/>
                      <a:gd name="T50" fmla="*/ 394 w 391"/>
                      <a:gd name="T51" fmla="*/ 7 h 355"/>
                      <a:gd name="T52" fmla="*/ 438 w 391"/>
                      <a:gd name="T53" fmla="*/ 7 h 355"/>
                      <a:gd name="T54" fmla="*/ 482 w 391"/>
                      <a:gd name="T55" fmla="*/ 8 h 355"/>
                      <a:gd name="T56" fmla="*/ 530 w 391"/>
                      <a:gd name="T57" fmla="*/ 8 h 355"/>
                      <a:gd name="T58" fmla="*/ 573 w 391"/>
                      <a:gd name="T59" fmla="*/ 8 h 355"/>
                      <a:gd name="T60" fmla="*/ 623 w 391"/>
                      <a:gd name="T61" fmla="*/ 8 h 355"/>
                      <a:gd name="T62" fmla="*/ 665 w 391"/>
                      <a:gd name="T63" fmla="*/ 8 h 355"/>
                      <a:gd name="T64" fmla="*/ 713 w 391"/>
                      <a:gd name="T65" fmla="*/ 8 h 355"/>
                      <a:gd name="T66" fmla="*/ 743 w 391"/>
                      <a:gd name="T67" fmla="*/ 7 h 355"/>
                      <a:gd name="T68" fmla="*/ 777 w 391"/>
                      <a:gd name="T69" fmla="*/ 6 h 355"/>
                      <a:gd name="T70" fmla="*/ 814 w 391"/>
                      <a:gd name="T71" fmla="*/ 5 h 355"/>
                      <a:gd name="T72" fmla="*/ 856 w 391"/>
                      <a:gd name="T73" fmla="*/ 3 h 355"/>
                      <a:gd name="T74" fmla="*/ 902 w 391"/>
                      <a:gd name="T75" fmla="*/ 3 h 355"/>
                      <a:gd name="T76" fmla="*/ 948 w 391"/>
                      <a:gd name="T77" fmla="*/ 2 h 355"/>
                      <a:gd name="T78" fmla="*/ 992 w 391"/>
                      <a:gd name="T79" fmla="*/ 1 h 355"/>
                      <a:gd name="T80" fmla="*/ 1038 w 391"/>
                      <a:gd name="T81" fmla="*/ 0 h 355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391"/>
                      <a:gd name="T124" fmla="*/ 0 h 355"/>
                      <a:gd name="T125" fmla="*/ 391 w 391"/>
                      <a:gd name="T126" fmla="*/ 355 h 355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391" h="355">
                        <a:moveTo>
                          <a:pt x="391" y="0"/>
                        </a:moveTo>
                        <a:lnTo>
                          <a:pt x="364" y="11"/>
                        </a:lnTo>
                        <a:lnTo>
                          <a:pt x="336" y="25"/>
                        </a:lnTo>
                        <a:lnTo>
                          <a:pt x="308" y="39"/>
                        </a:lnTo>
                        <a:lnTo>
                          <a:pt x="282" y="55"/>
                        </a:lnTo>
                        <a:lnTo>
                          <a:pt x="255" y="72"/>
                        </a:lnTo>
                        <a:lnTo>
                          <a:pt x="229" y="90"/>
                        </a:lnTo>
                        <a:lnTo>
                          <a:pt x="203" y="108"/>
                        </a:lnTo>
                        <a:lnTo>
                          <a:pt x="178" y="129"/>
                        </a:lnTo>
                        <a:lnTo>
                          <a:pt x="153" y="150"/>
                        </a:lnTo>
                        <a:lnTo>
                          <a:pt x="129" y="172"/>
                        </a:lnTo>
                        <a:lnTo>
                          <a:pt x="106" y="193"/>
                        </a:lnTo>
                        <a:lnTo>
                          <a:pt x="83" y="217"/>
                        </a:lnTo>
                        <a:lnTo>
                          <a:pt x="61" y="241"/>
                        </a:lnTo>
                        <a:lnTo>
                          <a:pt x="40" y="265"/>
                        </a:lnTo>
                        <a:lnTo>
                          <a:pt x="19" y="289"/>
                        </a:lnTo>
                        <a:lnTo>
                          <a:pt x="0" y="314"/>
                        </a:lnTo>
                        <a:lnTo>
                          <a:pt x="16" y="317"/>
                        </a:lnTo>
                        <a:lnTo>
                          <a:pt x="33" y="320"/>
                        </a:lnTo>
                        <a:lnTo>
                          <a:pt x="49" y="323"/>
                        </a:lnTo>
                        <a:lnTo>
                          <a:pt x="65" y="326"/>
                        </a:lnTo>
                        <a:lnTo>
                          <a:pt x="82" y="328"/>
                        </a:lnTo>
                        <a:lnTo>
                          <a:pt x="98" y="332"/>
                        </a:lnTo>
                        <a:lnTo>
                          <a:pt x="115" y="334"/>
                        </a:lnTo>
                        <a:lnTo>
                          <a:pt x="132" y="337"/>
                        </a:lnTo>
                        <a:lnTo>
                          <a:pt x="149" y="339"/>
                        </a:lnTo>
                        <a:lnTo>
                          <a:pt x="165" y="342"/>
                        </a:lnTo>
                        <a:lnTo>
                          <a:pt x="182" y="344"/>
                        </a:lnTo>
                        <a:lnTo>
                          <a:pt x="200" y="346"/>
                        </a:lnTo>
                        <a:lnTo>
                          <a:pt x="216" y="349"/>
                        </a:lnTo>
                        <a:lnTo>
                          <a:pt x="234" y="351"/>
                        </a:lnTo>
                        <a:lnTo>
                          <a:pt x="251" y="352"/>
                        </a:lnTo>
                        <a:lnTo>
                          <a:pt x="269" y="355"/>
                        </a:lnTo>
                        <a:lnTo>
                          <a:pt x="280" y="308"/>
                        </a:lnTo>
                        <a:lnTo>
                          <a:pt x="293" y="259"/>
                        </a:lnTo>
                        <a:lnTo>
                          <a:pt x="307" y="212"/>
                        </a:lnTo>
                        <a:lnTo>
                          <a:pt x="323" y="164"/>
                        </a:lnTo>
                        <a:lnTo>
                          <a:pt x="340" y="119"/>
                        </a:lnTo>
                        <a:lnTo>
                          <a:pt x="357" y="77"/>
                        </a:lnTo>
                        <a:lnTo>
                          <a:pt x="374" y="37"/>
                        </a:lnTo>
                        <a:lnTo>
                          <a:pt x="391" y="0"/>
                        </a:lnTo>
                        <a:close/>
                      </a:path>
                    </a:pathLst>
                  </a:custGeom>
                  <a:solidFill>
                    <a:srgbClr val="D3CE82"/>
                  </a:solidFill>
                  <a:ln w="9525">
                    <a:noFill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id-ID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31" name="Freeform 20"/>
                  <p:cNvSpPr>
                    <a:spLocks/>
                  </p:cNvSpPr>
                  <p:nvPr/>
                </p:nvSpPr>
                <p:spPr bwMode="auto">
                  <a:xfrm>
                    <a:off x="2199" y="2308"/>
                    <a:ext cx="542" cy="137"/>
                  </a:xfrm>
                  <a:custGeom>
                    <a:avLst/>
                    <a:gdLst>
                      <a:gd name="T0" fmla="*/ 0 w 390"/>
                      <a:gd name="T1" fmla="*/ 1 h 372"/>
                      <a:gd name="T2" fmla="*/ 74 w 390"/>
                      <a:gd name="T3" fmla="*/ 1 h 372"/>
                      <a:gd name="T4" fmla="*/ 152 w 390"/>
                      <a:gd name="T5" fmla="*/ 1 h 372"/>
                      <a:gd name="T6" fmla="*/ 232 w 390"/>
                      <a:gd name="T7" fmla="*/ 2 h 372"/>
                      <a:gd name="T8" fmla="*/ 315 w 390"/>
                      <a:gd name="T9" fmla="*/ 3 h 372"/>
                      <a:gd name="T10" fmla="*/ 393 w 390"/>
                      <a:gd name="T11" fmla="*/ 3 h 372"/>
                      <a:gd name="T12" fmla="*/ 488 w 390"/>
                      <a:gd name="T13" fmla="*/ 3 h 372"/>
                      <a:gd name="T14" fmla="*/ 577 w 390"/>
                      <a:gd name="T15" fmla="*/ 4 h 372"/>
                      <a:gd name="T16" fmla="*/ 671 w 390"/>
                      <a:gd name="T17" fmla="*/ 4 h 372"/>
                      <a:gd name="T18" fmla="*/ 764 w 390"/>
                      <a:gd name="T19" fmla="*/ 4 h 372"/>
                      <a:gd name="T20" fmla="*/ 863 w 390"/>
                      <a:gd name="T21" fmla="*/ 5 h 372"/>
                      <a:gd name="T22" fmla="*/ 961 w 390"/>
                      <a:gd name="T23" fmla="*/ 5 h 372"/>
                      <a:gd name="T24" fmla="*/ 1064 w 390"/>
                      <a:gd name="T25" fmla="*/ 5 h 372"/>
                      <a:gd name="T26" fmla="*/ 1162 w 390"/>
                      <a:gd name="T27" fmla="*/ 6 h 372"/>
                      <a:gd name="T28" fmla="*/ 1265 w 390"/>
                      <a:gd name="T29" fmla="*/ 6 h 372"/>
                      <a:gd name="T30" fmla="*/ 1374 w 390"/>
                      <a:gd name="T31" fmla="*/ 7 h 372"/>
                      <a:gd name="T32" fmla="*/ 1477 w 390"/>
                      <a:gd name="T33" fmla="*/ 7 h 372"/>
                      <a:gd name="T34" fmla="*/ 1410 w 390"/>
                      <a:gd name="T35" fmla="*/ 6 h 372"/>
                      <a:gd name="T36" fmla="*/ 1349 w 390"/>
                      <a:gd name="T37" fmla="*/ 5 h 372"/>
                      <a:gd name="T38" fmla="*/ 1286 w 390"/>
                      <a:gd name="T39" fmla="*/ 4 h 372"/>
                      <a:gd name="T40" fmla="*/ 1223 w 390"/>
                      <a:gd name="T41" fmla="*/ 4 h 372"/>
                      <a:gd name="T42" fmla="*/ 1162 w 390"/>
                      <a:gd name="T43" fmla="*/ 3 h 372"/>
                      <a:gd name="T44" fmla="*/ 1113 w 390"/>
                      <a:gd name="T45" fmla="*/ 2 h 372"/>
                      <a:gd name="T46" fmla="*/ 1064 w 390"/>
                      <a:gd name="T47" fmla="*/ 1 h 372"/>
                      <a:gd name="T48" fmla="*/ 1024 w 390"/>
                      <a:gd name="T49" fmla="*/ 0 h 372"/>
                      <a:gd name="T50" fmla="*/ 955 w 390"/>
                      <a:gd name="T51" fmla="*/ 0 h 372"/>
                      <a:gd name="T52" fmla="*/ 891 w 390"/>
                      <a:gd name="T53" fmla="*/ 0 h 372"/>
                      <a:gd name="T54" fmla="*/ 823 w 390"/>
                      <a:gd name="T55" fmla="*/ 0 h 372"/>
                      <a:gd name="T56" fmla="*/ 760 w 390"/>
                      <a:gd name="T57" fmla="*/ 0 h 372"/>
                      <a:gd name="T58" fmla="*/ 693 w 390"/>
                      <a:gd name="T59" fmla="*/ 0 h 372"/>
                      <a:gd name="T60" fmla="*/ 630 w 390"/>
                      <a:gd name="T61" fmla="*/ 0 h 372"/>
                      <a:gd name="T62" fmla="*/ 565 w 390"/>
                      <a:gd name="T63" fmla="*/ 0 h 372"/>
                      <a:gd name="T64" fmla="*/ 504 w 390"/>
                      <a:gd name="T65" fmla="*/ 0 h 372"/>
                      <a:gd name="T66" fmla="*/ 439 w 390"/>
                      <a:gd name="T67" fmla="*/ 0 h 372"/>
                      <a:gd name="T68" fmla="*/ 374 w 390"/>
                      <a:gd name="T69" fmla="*/ 0 h 372"/>
                      <a:gd name="T70" fmla="*/ 315 w 390"/>
                      <a:gd name="T71" fmla="*/ 0 h 372"/>
                      <a:gd name="T72" fmla="*/ 250 w 390"/>
                      <a:gd name="T73" fmla="*/ 0 h 372"/>
                      <a:gd name="T74" fmla="*/ 186 w 390"/>
                      <a:gd name="T75" fmla="*/ 0 h 372"/>
                      <a:gd name="T76" fmla="*/ 123 w 390"/>
                      <a:gd name="T77" fmla="*/ 1 h 372"/>
                      <a:gd name="T78" fmla="*/ 64 w 390"/>
                      <a:gd name="T79" fmla="*/ 1 h 372"/>
                      <a:gd name="T80" fmla="*/ 0 w 390"/>
                      <a:gd name="T81" fmla="*/ 1 h 372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390"/>
                      <a:gd name="T124" fmla="*/ 0 h 372"/>
                      <a:gd name="T125" fmla="*/ 390 w 390"/>
                      <a:gd name="T126" fmla="*/ 372 h 372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390" h="372">
                        <a:moveTo>
                          <a:pt x="0" y="42"/>
                        </a:moveTo>
                        <a:lnTo>
                          <a:pt x="19" y="68"/>
                        </a:lnTo>
                        <a:lnTo>
                          <a:pt x="40" y="92"/>
                        </a:lnTo>
                        <a:lnTo>
                          <a:pt x="61" y="117"/>
                        </a:lnTo>
                        <a:lnTo>
                          <a:pt x="83" y="142"/>
                        </a:lnTo>
                        <a:lnTo>
                          <a:pt x="104" y="166"/>
                        </a:lnTo>
                        <a:lnTo>
                          <a:pt x="129" y="190"/>
                        </a:lnTo>
                        <a:lnTo>
                          <a:pt x="153" y="213"/>
                        </a:lnTo>
                        <a:lnTo>
                          <a:pt x="177" y="236"/>
                        </a:lnTo>
                        <a:lnTo>
                          <a:pt x="202" y="257"/>
                        </a:lnTo>
                        <a:lnTo>
                          <a:pt x="228" y="278"/>
                        </a:lnTo>
                        <a:lnTo>
                          <a:pt x="254" y="297"/>
                        </a:lnTo>
                        <a:lnTo>
                          <a:pt x="281" y="315"/>
                        </a:lnTo>
                        <a:lnTo>
                          <a:pt x="307" y="332"/>
                        </a:lnTo>
                        <a:lnTo>
                          <a:pt x="334" y="347"/>
                        </a:lnTo>
                        <a:lnTo>
                          <a:pt x="363" y="360"/>
                        </a:lnTo>
                        <a:lnTo>
                          <a:pt x="390" y="372"/>
                        </a:lnTo>
                        <a:lnTo>
                          <a:pt x="373" y="335"/>
                        </a:lnTo>
                        <a:lnTo>
                          <a:pt x="356" y="292"/>
                        </a:lnTo>
                        <a:lnTo>
                          <a:pt x="340" y="247"/>
                        </a:lnTo>
                        <a:lnTo>
                          <a:pt x="323" y="199"/>
                        </a:lnTo>
                        <a:lnTo>
                          <a:pt x="307" y="149"/>
                        </a:lnTo>
                        <a:lnTo>
                          <a:pt x="294" y="98"/>
                        </a:lnTo>
                        <a:lnTo>
                          <a:pt x="281" y="48"/>
                        </a:lnTo>
                        <a:lnTo>
                          <a:pt x="270" y="0"/>
                        </a:lnTo>
                        <a:lnTo>
                          <a:pt x="252" y="2"/>
                        </a:lnTo>
                        <a:lnTo>
                          <a:pt x="235" y="3"/>
                        </a:lnTo>
                        <a:lnTo>
                          <a:pt x="217" y="6"/>
                        </a:lnTo>
                        <a:lnTo>
                          <a:pt x="201" y="8"/>
                        </a:lnTo>
                        <a:lnTo>
                          <a:pt x="183" y="11"/>
                        </a:lnTo>
                        <a:lnTo>
                          <a:pt x="166" y="13"/>
                        </a:lnTo>
                        <a:lnTo>
                          <a:pt x="149" y="15"/>
                        </a:lnTo>
                        <a:lnTo>
                          <a:pt x="133" y="18"/>
                        </a:lnTo>
                        <a:lnTo>
                          <a:pt x="116" y="20"/>
                        </a:lnTo>
                        <a:lnTo>
                          <a:pt x="99" y="23"/>
                        </a:lnTo>
                        <a:lnTo>
                          <a:pt x="83" y="26"/>
                        </a:lnTo>
                        <a:lnTo>
                          <a:pt x="66" y="29"/>
                        </a:lnTo>
                        <a:lnTo>
                          <a:pt x="49" y="32"/>
                        </a:lnTo>
                        <a:lnTo>
                          <a:pt x="32" y="36"/>
                        </a:lnTo>
                        <a:lnTo>
                          <a:pt x="17" y="38"/>
                        </a:lnTo>
                        <a:lnTo>
                          <a:pt x="0" y="42"/>
                        </a:lnTo>
                        <a:close/>
                      </a:path>
                    </a:pathLst>
                  </a:custGeom>
                  <a:solidFill>
                    <a:srgbClr val="D3CE82"/>
                  </a:solidFill>
                  <a:ln w="9525">
                    <a:noFill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id-ID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32" name="Freeform 21"/>
                  <p:cNvSpPr>
                    <a:spLocks/>
                  </p:cNvSpPr>
                  <p:nvPr/>
                </p:nvSpPr>
                <p:spPr bwMode="auto">
                  <a:xfrm>
                    <a:off x="2016" y="2115"/>
                    <a:ext cx="536" cy="176"/>
                  </a:xfrm>
                  <a:custGeom>
                    <a:avLst/>
                    <a:gdLst>
                      <a:gd name="T0" fmla="*/ 848 w 457"/>
                      <a:gd name="T1" fmla="*/ 0 h 472"/>
                      <a:gd name="T2" fmla="*/ 0 w 457"/>
                      <a:gd name="T3" fmla="*/ 0 h 472"/>
                      <a:gd name="T4" fmla="*/ 10 w 457"/>
                      <a:gd name="T5" fmla="*/ 1 h 472"/>
                      <a:gd name="T6" fmla="*/ 25 w 457"/>
                      <a:gd name="T7" fmla="*/ 3 h 472"/>
                      <a:gd name="T8" fmla="*/ 52 w 457"/>
                      <a:gd name="T9" fmla="*/ 4 h 472"/>
                      <a:gd name="T10" fmla="*/ 81 w 457"/>
                      <a:gd name="T11" fmla="*/ 5 h 472"/>
                      <a:gd name="T12" fmla="*/ 118 w 457"/>
                      <a:gd name="T13" fmla="*/ 6 h 472"/>
                      <a:gd name="T14" fmla="*/ 161 w 457"/>
                      <a:gd name="T15" fmla="*/ 7 h 472"/>
                      <a:gd name="T16" fmla="*/ 210 w 457"/>
                      <a:gd name="T17" fmla="*/ 8 h 472"/>
                      <a:gd name="T18" fmla="*/ 263 w 457"/>
                      <a:gd name="T19" fmla="*/ 9 h 472"/>
                      <a:gd name="T20" fmla="*/ 304 w 457"/>
                      <a:gd name="T21" fmla="*/ 9 h 472"/>
                      <a:gd name="T22" fmla="*/ 340 w 457"/>
                      <a:gd name="T23" fmla="*/ 9 h 472"/>
                      <a:gd name="T24" fmla="*/ 381 w 457"/>
                      <a:gd name="T25" fmla="*/ 9 h 472"/>
                      <a:gd name="T26" fmla="*/ 423 w 457"/>
                      <a:gd name="T27" fmla="*/ 9 h 472"/>
                      <a:gd name="T28" fmla="*/ 462 w 457"/>
                      <a:gd name="T29" fmla="*/ 9 h 472"/>
                      <a:gd name="T30" fmla="*/ 504 w 457"/>
                      <a:gd name="T31" fmla="*/ 9 h 472"/>
                      <a:gd name="T32" fmla="*/ 542 w 457"/>
                      <a:gd name="T33" fmla="*/ 9 h 472"/>
                      <a:gd name="T34" fmla="*/ 582 w 457"/>
                      <a:gd name="T35" fmla="*/ 9 h 472"/>
                      <a:gd name="T36" fmla="*/ 624 w 457"/>
                      <a:gd name="T37" fmla="*/ 9 h 472"/>
                      <a:gd name="T38" fmla="*/ 664 w 457"/>
                      <a:gd name="T39" fmla="*/ 9 h 472"/>
                      <a:gd name="T40" fmla="*/ 707 w 457"/>
                      <a:gd name="T41" fmla="*/ 8 h 472"/>
                      <a:gd name="T42" fmla="*/ 750 w 457"/>
                      <a:gd name="T43" fmla="*/ 8 h 472"/>
                      <a:gd name="T44" fmla="*/ 790 w 457"/>
                      <a:gd name="T45" fmla="*/ 8 h 472"/>
                      <a:gd name="T46" fmla="*/ 833 w 457"/>
                      <a:gd name="T47" fmla="*/ 8 h 472"/>
                      <a:gd name="T48" fmla="*/ 876 w 457"/>
                      <a:gd name="T49" fmla="*/ 8 h 472"/>
                      <a:gd name="T50" fmla="*/ 918 w 457"/>
                      <a:gd name="T51" fmla="*/ 8 h 472"/>
                      <a:gd name="T52" fmla="*/ 901 w 457"/>
                      <a:gd name="T53" fmla="*/ 7 h 472"/>
                      <a:gd name="T54" fmla="*/ 888 w 457"/>
                      <a:gd name="T55" fmla="*/ 6 h 472"/>
                      <a:gd name="T56" fmla="*/ 878 w 457"/>
                      <a:gd name="T57" fmla="*/ 5 h 472"/>
                      <a:gd name="T58" fmla="*/ 871 w 457"/>
                      <a:gd name="T59" fmla="*/ 4 h 472"/>
                      <a:gd name="T60" fmla="*/ 862 w 457"/>
                      <a:gd name="T61" fmla="*/ 3 h 472"/>
                      <a:gd name="T62" fmla="*/ 856 w 457"/>
                      <a:gd name="T63" fmla="*/ 2 h 472"/>
                      <a:gd name="T64" fmla="*/ 851 w 457"/>
                      <a:gd name="T65" fmla="*/ 1 h 472"/>
                      <a:gd name="T66" fmla="*/ 848 w 457"/>
                      <a:gd name="T67" fmla="*/ 0 h 472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57"/>
                      <a:gd name="T103" fmla="*/ 0 h 472"/>
                      <a:gd name="T104" fmla="*/ 457 w 457"/>
                      <a:gd name="T105" fmla="*/ 472 h 472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57" h="472">
                        <a:moveTo>
                          <a:pt x="422" y="0"/>
                        </a:moveTo>
                        <a:lnTo>
                          <a:pt x="0" y="0"/>
                        </a:lnTo>
                        <a:lnTo>
                          <a:pt x="5" y="64"/>
                        </a:lnTo>
                        <a:lnTo>
                          <a:pt x="13" y="128"/>
                        </a:lnTo>
                        <a:lnTo>
                          <a:pt x="26" y="188"/>
                        </a:lnTo>
                        <a:lnTo>
                          <a:pt x="40" y="249"/>
                        </a:lnTo>
                        <a:lnTo>
                          <a:pt x="59" y="307"/>
                        </a:lnTo>
                        <a:lnTo>
                          <a:pt x="80" y="364"/>
                        </a:lnTo>
                        <a:lnTo>
                          <a:pt x="104" y="419"/>
                        </a:lnTo>
                        <a:lnTo>
                          <a:pt x="131" y="472"/>
                        </a:lnTo>
                        <a:lnTo>
                          <a:pt x="151" y="467"/>
                        </a:lnTo>
                        <a:lnTo>
                          <a:pt x="170" y="464"/>
                        </a:lnTo>
                        <a:lnTo>
                          <a:pt x="190" y="459"/>
                        </a:lnTo>
                        <a:lnTo>
                          <a:pt x="210" y="455"/>
                        </a:lnTo>
                        <a:lnTo>
                          <a:pt x="230" y="450"/>
                        </a:lnTo>
                        <a:lnTo>
                          <a:pt x="250" y="447"/>
                        </a:lnTo>
                        <a:lnTo>
                          <a:pt x="270" y="443"/>
                        </a:lnTo>
                        <a:lnTo>
                          <a:pt x="290" y="439"/>
                        </a:lnTo>
                        <a:lnTo>
                          <a:pt x="311" y="436"/>
                        </a:lnTo>
                        <a:lnTo>
                          <a:pt x="331" y="433"/>
                        </a:lnTo>
                        <a:lnTo>
                          <a:pt x="352" y="430"/>
                        </a:lnTo>
                        <a:lnTo>
                          <a:pt x="373" y="427"/>
                        </a:lnTo>
                        <a:lnTo>
                          <a:pt x="394" y="424"/>
                        </a:lnTo>
                        <a:lnTo>
                          <a:pt x="415" y="421"/>
                        </a:lnTo>
                        <a:lnTo>
                          <a:pt x="436" y="419"/>
                        </a:lnTo>
                        <a:lnTo>
                          <a:pt x="457" y="416"/>
                        </a:lnTo>
                        <a:lnTo>
                          <a:pt x="449" y="365"/>
                        </a:lnTo>
                        <a:lnTo>
                          <a:pt x="443" y="314"/>
                        </a:lnTo>
                        <a:lnTo>
                          <a:pt x="438" y="263"/>
                        </a:lnTo>
                        <a:lnTo>
                          <a:pt x="434" y="211"/>
                        </a:lnTo>
                        <a:lnTo>
                          <a:pt x="429" y="158"/>
                        </a:lnTo>
                        <a:lnTo>
                          <a:pt x="426" y="106"/>
                        </a:lnTo>
                        <a:lnTo>
                          <a:pt x="424" y="53"/>
                        </a:lnTo>
                        <a:lnTo>
                          <a:pt x="422" y="0"/>
                        </a:lnTo>
                        <a:close/>
                      </a:path>
                    </a:pathLst>
                  </a:custGeom>
                  <a:solidFill>
                    <a:srgbClr val="D3CE82"/>
                  </a:solidFill>
                  <a:ln w="9525">
                    <a:noFill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id-ID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  <p:sp>
                <p:nvSpPr>
                  <p:cNvPr id="33" name="Freeform 22"/>
                  <p:cNvSpPr>
                    <a:spLocks/>
                  </p:cNvSpPr>
                  <p:nvPr/>
                </p:nvSpPr>
                <p:spPr bwMode="auto">
                  <a:xfrm flipV="1">
                    <a:off x="2027" y="1897"/>
                    <a:ext cx="543" cy="176"/>
                  </a:xfrm>
                  <a:custGeom>
                    <a:avLst/>
                    <a:gdLst>
                      <a:gd name="T0" fmla="*/ 848 w 457"/>
                      <a:gd name="T1" fmla="*/ 0 h 472"/>
                      <a:gd name="T2" fmla="*/ 0 w 457"/>
                      <a:gd name="T3" fmla="*/ 0 h 472"/>
                      <a:gd name="T4" fmla="*/ 10 w 457"/>
                      <a:gd name="T5" fmla="*/ 1 h 472"/>
                      <a:gd name="T6" fmla="*/ 25 w 457"/>
                      <a:gd name="T7" fmla="*/ 3 h 472"/>
                      <a:gd name="T8" fmla="*/ 52 w 457"/>
                      <a:gd name="T9" fmla="*/ 4 h 472"/>
                      <a:gd name="T10" fmla="*/ 81 w 457"/>
                      <a:gd name="T11" fmla="*/ 5 h 472"/>
                      <a:gd name="T12" fmla="*/ 118 w 457"/>
                      <a:gd name="T13" fmla="*/ 6 h 472"/>
                      <a:gd name="T14" fmla="*/ 161 w 457"/>
                      <a:gd name="T15" fmla="*/ 7 h 472"/>
                      <a:gd name="T16" fmla="*/ 210 w 457"/>
                      <a:gd name="T17" fmla="*/ 8 h 472"/>
                      <a:gd name="T18" fmla="*/ 263 w 457"/>
                      <a:gd name="T19" fmla="*/ 9 h 472"/>
                      <a:gd name="T20" fmla="*/ 304 w 457"/>
                      <a:gd name="T21" fmla="*/ 9 h 472"/>
                      <a:gd name="T22" fmla="*/ 340 w 457"/>
                      <a:gd name="T23" fmla="*/ 9 h 472"/>
                      <a:gd name="T24" fmla="*/ 381 w 457"/>
                      <a:gd name="T25" fmla="*/ 9 h 472"/>
                      <a:gd name="T26" fmla="*/ 423 w 457"/>
                      <a:gd name="T27" fmla="*/ 9 h 472"/>
                      <a:gd name="T28" fmla="*/ 462 w 457"/>
                      <a:gd name="T29" fmla="*/ 9 h 472"/>
                      <a:gd name="T30" fmla="*/ 504 w 457"/>
                      <a:gd name="T31" fmla="*/ 9 h 472"/>
                      <a:gd name="T32" fmla="*/ 542 w 457"/>
                      <a:gd name="T33" fmla="*/ 9 h 472"/>
                      <a:gd name="T34" fmla="*/ 582 w 457"/>
                      <a:gd name="T35" fmla="*/ 9 h 472"/>
                      <a:gd name="T36" fmla="*/ 624 w 457"/>
                      <a:gd name="T37" fmla="*/ 9 h 472"/>
                      <a:gd name="T38" fmla="*/ 664 w 457"/>
                      <a:gd name="T39" fmla="*/ 9 h 472"/>
                      <a:gd name="T40" fmla="*/ 707 w 457"/>
                      <a:gd name="T41" fmla="*/ 8 h 472"/>
                      <a:gd name="T42" fmla="*/ 750 w 457"/>
                      <a:gd name="T43" fmla="*/ 8 h 472"/>
                      <a:gd name="T44" fmla="*/ 790 w 457"/>
                      <a:gd name="T45" fmla="*/ 8 h 472"/>
                      <a:gd name="T46" fmla="*/ 833 w 457"/>
                      <a:gd name="T47" fmla="*/ 8 h 472"/>
                      <a:gd name="T48" fmla="*/ 876 w 457"/>
                      <a:gd name="T49" fmla="*/ 8 h 472"/>
                      <a:gd name="T50" fmla="*/ 918 w 457"/>
                      <a:gd name="T51" fmla="*/ 8 h 472"/>
                      <a:gd name="T52" fmla="*/ 901 w 457"/>
                      <a:gd name="T53" fmla="*/ 7 h 472"/>
                      <a:gd name="T54" fmla="*/ 888 w 457"/>
                      <a:gd name="T55" fmla="*/ 6 h 472"/>
                      <a:gd name="T56" fmla="*/ 878 w 457"/>
                      <a:gd name="T57" fmla="*/ 5 h 472"/>
                      <a:gd name="T58" fmla="*/ 871 w 457"/>
                      <a:gd name="T59" fmla="*/ 4 h 472"/>
                      <a:gd name="T60" fmla="*/ 862 w 457"/>
                      <a:gd name="T61" fmla="*/ 3 h 472"/>
                      <a:gd name="T62" fmla="*/ 856 w 457"/>
                      <a:gd name="T63" fmla="*/ 2 h 472"/>
                      <a:gd name="T64" fmla="*/ 851 w 457"/>
                      <a:gd name="T65" fmla="*/ 1 h 472"/>
                      <a:gd name="T66" fmla="*/ 848 w 457"/>
                      <a:gd name="T67" fmla="*/ 0 h 472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w 457"/>
                      <a:gd name="T103" fmla="*/ 0 h 472"/>
                      <a:gd name="T104" fmla="*/ 457 w 457"/>
                      <a:gd name="T105" fmla="*/ 472 h 472"/>
                    </a:gdLst>
                    <a:ahLst/>
                    <a:cxnLst>
                      <a:cxn ang="T68">
                        <a:pos x="T0" y="T1"/>
                      </a:cxn>
                      <a:cxn ang="T69">
                        <a:pos x="T2" y="T3"/>
                      </a:cxn>
                      <a:cxn ang="T70">
                        <a:pos x="T4" y="T5"/>
                      </a:cxn>
                      <a:cxn ang="T71">
                        <a:pos x="T6" y="T7"/>
                      </a:cxn>
                      <a:cxn ang="T72">
                        <a:pos x="T8" y="T9"/>
                      </a:cxn>
                      <a:cxn ang="T73">
                        <a:pos x="T10" y="T11"/>
                      </a:cxn>
                      <a:cxn ang="T74">
                        <a:pos x="T12" y="T13"/>
                      </a:cxn>
                      <a:cxn ang="T75">
                        <a:pos x="T14" y="T15"/>
                      </a:cxn>
                      <a:cxn ang="T76">
                        <a:pos x="T16" y="T17"/>
                      </a:cxn>
                      <a:cxn ang="T77">
                        <a:pos x="T18" y="T19"/>
                      </a:cxn>
                      <a:cxn ang="T78">
                        <a:pos x="T20" y="T21"/>
                      </a:cxn>
                      <a:cxn ang="T79">
                        <a:pos x="T22" y="T23"/>
                      </a:cxn>
                      <a:cxn ang="T80">
                        <a:pos x="T24" y="T25"/>
                      </a:cxn>
                      <a:cxn ang="T81">
                        <a:pos x="T26" y="T27"/>
                      </a:cxn>
                      <a:cxn ang="T82">
                        <a:pos x="T28" y="T29"/>
                      </a:cxn>
                      <a:cxn ang="T83">
                        <a:pos x="T30" y="T31"/>
                      </a:cxn>
                      <a:cxn ang="T84">
                        <a:pos x="T32" y="T33"/>
                      </a:cxn>
                      <a:cxn ang="T85">
                        <a:pos x="T34" y="T35"/>
                      </a:cxn>
                      <a:cxn ang="T86">
                        <a:pos x="T36" y="T37"/>
                      </a:cxn>
                      <a:cxn ang="T87">
                        <a:pos x="T38" y="T39"/>
                      </a:cxn>
                      <a:cxn ang="T88">
                        <a:pos x="T40" y="T41"/>
                      </a:cxn>
                      <a:cxn ang="T89">
                        <a:pos x="T42" y="T43"/>
                      </a:cxn>
                      <a:cxn ang="T90">
                        <a:pos x="T44" y="T45"/>
                      </a:cxn>
                      <a:cxn ang="T91">
                        <a:pos x="T46" y="T47"/>
                      </a:cxn>
                      <a:cxn ang="T92">
                        <a:pos x="T48" y="T49"/>
                      </a:cxn>
                      <a:cxn ang="T93">
                        <a:pos x="T50" y="T51"/>
                      </a:cxn>
                      <a:cxn ang="T94">
                        <a:pos x="T52" y="T53"/>
                      </a:cxn>
                      <a:cxn ang="T95">
                        <a:pos x="T54" y="T55"/>
                      </a:cxn>
                      <a:cxn ang="T96">
                        <a:pos x="T56" y="T57"/>
                      </a:cxn>
                      <a:cxn ang="T97">
                        <a:pos x="T58" y="T59"/>
                      </a:cxn>
                      <a:cxn ang="T98">
                        <a:pos x="T60" y="T61"/>
                      </a:cxn>
                      <a:cxn ang="T99">
                        <a:pos x="T62" y="T63"/>
                      </a:cxn>
                      <a:cxn ang="T100">
                        <a:pos x="T64" y="T65"/>
                      </a:cxn>
                      <a:cxn ang="T101">
                        <a:pos x="T66" y="T67"/>
                      </a:cxn>
                    </a:cxnLst>
                    <a:rect l="T102" t="T103" r="T104" b="T105"/>
                    <a:pathLst>
                      <a:path w="457" h="472">
                        <a:moveTo>
                          <a:pt x="422" y="0"/>
                        </a:moveTo>
                        <a:lnTo>
                          <a:pt x="0" y="0"/>
                        </a:lnTo>
                        <a:lnTo>
                          <a:pt x="5" y="64"/>
                        </a:lnTo>
                        <a:lnTo>
                          <a:pt x="13" y="128"/>
                        </a:lnTo>
                        <a:lnTo>
                          <a:pt x="26" y="188"/>
                        </a:lnTo>
                        <a:lnTo>
                          <a:pt x="40" y="249"/>
                        </a:lnTo>
                        <a:lnTo>
                          <a:pt x="59" y="307"/>
                        </a:lnTo>
                        <a:lnTo>
                          <a:pt x="80" y="364"/>
                        </a:lnTo>
                        <a:lnTo>
                          <a:pt x="104" y="419"/>
                        </a:lnTo>
                        <a:lnTo>
                          <a:pt x="131" y="472"/>
                        </a:lnTo>
                        <a:lnTo>
                          <a:pt x="151" y="467"/>
                        </a:lnTo>
                        <a:lnTo>
                          <a:pt x="170" y="464"/>
                        </a:lnTo>
                        <a:lnTo>
                          <a:pt x="190" y="459"/>
                        </a:lnTo>
                        <a:lnTo>
                          <a:pt x="210" y="455"/>
                        </a:lnTo>
                        <a:lnTo>
                          <a:pt x="230" y="450"/>
                        </a:lnTo>
                        <a:lnTo>
                          <a:pt x="250" y="447"/>
                        </a:lnTo>
                        <a:lnTo>
                          <a:pt x="270" y="443"/>
                        </a:lnTo>
                        <a:lnTo>
                          <a:pt x="290" y="439"/>
                        </a:lnTo>
                        <a:lnTo>
                          <a:pt x="311" y="436"/>
                        </a:lnTo>
                        <a:lnTo>
                          <a:pt x="331" y="433"/>
                        </a:lnTo>
                        <a:lnTo>
                          <a:pt x="352" y="430"/>
                        </a:lnTo>
                        <a:lnTo>
                          <a:pt x="373" y="427"/>
                        </a:lnTo>
                        <a:lnTo>
                          <a:pt x="394" y="424"/>
                        </a:lnTo>
                        <a:lnTo>
                          <a:pt x="415" y="421"/>
                        </a:lnTo>
                        <a:lnTo>
                          <a:pt x="436" y="419"/>
                        </a:lnTo>
                        <a:lnTo>
                          <a:pt x="457" y="416"/>
                        </a:lnTo>
                        <a:lnTo>
                          <a:pt x="449" y="365"/>
                        </a:lnTo>
                        <a:lnTo>
                          <a:pt x="443" y="314"/>
                        </a:lnTo>
                        <a:lnTo>
                          <a:pt x="438" y="263"/>
                        </a:lnTo>
                        <a:lnTo>
                          <a:pt x="434" y="211"/>
                        </a:lnTo>
                        <a:lnTo>
                          <a:pt x="429" y="158"/>
                        </a:lnTo>
                        <a:lnTo>
                          <a:pt x="426" y="106"/>
                        </a:lnTo>
                        <a:lnTo>
                          <a:pt x="424" y="53"/>
                        </a:lnTo>
                        <a:lnTo>
                          <a:pt x="422" y="0"/>
                        </a:lnTo>
                        <a:close/>
                      </a:path>
                    </a:pathLst>
                  </a:custGeom>
                  <a:solidFill>
                    <a:srgbClr val="D3CE82"/>
                  </a:solidFill>
                  <a:ln w="9525">
                    <a:noFill/>
                    <a:round/>
                    <a:headEnd/>
                    <a:tailEnd/>
                  </a:ln>
                  <a:scene3d>
                    <a:camera prst="orthographicFront"/>
                    <a:lightRig rig="threePt" dir="t"/>
                  </a:scene3d>
                  <a:sp3d>
                    <a:bevelT w="114300" prst="artDeco"/>
                  </a:sp3d>
                </p:spPr>
                <p:txBody>
                  <a:bodyPr/>
                  <a:lstStyle/>
                  <a:p>
                    <a:pPr eaLnBrk="0" hangingPunct="0">
                      <a:defRPr/>
                    </a:pPr>
                    <a:endParaRPr lang="id-ID">
                      <a:solidFill>
                        <a:srgbClr val="000000"/>
                      </a:solidFill>
                      <a:cs typeface="+mn-cs"/>
                    </a:endParaRPr>
                  </a:p>
                </p:txBody>
              </p:sp>
            </p:grpSp>
            <p:sp>
              <p:nvSpPr>
                <p:cNvPr id="29" name="Freeform 23"/>
                <p:cNvSpPr>
                  <a:spLocks/>
                </p:cNvSpPr>
                <p:nvPr/>
              </p:nvSpPr>
              <p:spPr bwMode="auto">
                <a:xfrm flipV="1">
                  <a:off x="2636" y="1706"/>
                  <a:ext cx="588" cy="164"/>
                </a:xfrm>
                <a:custGeom>
                  <a:avLst/>
                  <a:gdLst>
                    <a:gd name="T0" fmla="*/ 400 w 502"/>
                    <a:gd name="T1" fmla="*/ 0 h 451"/>
                    <a:gd name="T2" fmla="*/ 346 w 502"/>
                    <a:gd name="T3" fmla="*/ 0 h 451"/>
                    <a:gd name="T4" fmla="*/ 293 w 502"/>
                    <a:gd name="T5" fmla="*/ 0 h 451"/>
                    <a:gd name="T6" fmla="*/ 237 w 502"/>
                    <a:gd name="T7" fmla="*/ 0 h 451"/>
                    <a:gd name="T8" fmla="*/ 183 w 502"/>
                    <a:gd name="T9" fmla="*/ 0 h 451"/>
                    <a:gd name="T10" fmla="*/ 132 w 502"/>
                    <a:gd name="T11" fmla="*/ 0 h 451"/>
                    <a:gd name="T12" fmla="*/ 78 w 502"/>
                    <a:gd name="T13" fmla="*/ 0 h 451"/>
                    <a:gd name="T14" fmla="*/ 25 w 502"/>
                    <a:gd name="T15" fmla="*/ 0 h 451"/>
                    <a:gd name="T16" fmla="*/ 31 w 502"/>
                    <a:gd name="T17" fmla="*/ 1 h 451"/>
                    <a:gd name="T18" fmla="*/ 100 w 502"/>
                    <a:gd name="T19" fmla="*/ 3 h 451"/>
                    <a:gd name="T20" fmla="*/ 179 w 502"/>
                    <a:gd name="T21" fmla="*/ 5 h 451"/>
                    <a:gd name="T22" fmla="*/ 266 w 502"/>
                    <a:gd name="T23" fmla="*/ 7 h 451"/>
                    <a:gd name="T24" fmla="*/ 330 w 502"/>
                    <a:gd name="T25" fmla="*/ 7 h 451"/>
                    <a:gd name="T26" fmla="*/ 371 w 502"/>
                    <a:gd name="T27" fmla="*/ 8 h 451"/>
                    <a:gd name="T28" fmla="*/ 415 w 502"/>
                    <a:gd name="T29" fmla="*/ 8 h 451"/>
                    <a:gd name="T30" fmla="*/ 457 w 502"/>
                    <a:gd name="T31" fmla="*/ 8 h 451"/>
                    <a:gd name="T32" fmla="*/ 500 w 502"/>
                    <a:gd name="T33" fmla="*/ 8 h 451"/>
                    <a:gd name="T34" fmla="*/ 543 w 502"/>
                    <a:gd name="T35" fmla="*/ 8 h 451"/>
                    <a:gd name="T36" fmla="*/ 584 w 502"/>
                    <a:gd name="T37" fmla="*/ 8 h 451"/>
                    <a:gd name="T38" fmla="*/ 624 w 502"/>
                    <a:gd name="T39" fmla="*/ 7 h 451"/>
                    <a:gd name="T40" fmla="*/ 691 w 502"/>
                    <a:gd name="T41" fmla="*/ 7 h 451"/>
                    <a:gd name="T42" fmla="*/ 777 w 502"/>
                    <a:gd name="T43" fmla="*/ 5 h 451"/>
                    <a:gd name="T44" fmla="*/ 856 w 502"/>
                    <a:gd name="T45" fmla="*/ 4 h 451"/>
                    <a:gd name="T46" fmla="*/ 927 w 502"/>
                    <a:gd name="T47" fmla="*/ 1 h 451"/>
                    <a:gd name="T48" fmla="*/ 925 w 502"/>
                    <a:gd name="T49" fmla="*/ 0 h 451"/>
                    <a:gd name="T50" fmla="*/ 859 w 502"/>
                    <a:gd name="T51" fmla="*/ 0 h 451"/>
                    <a:gd name="T52" fmla="*/ 795 w 502"/>
                    <a:gd name="T53" fmla="*/ 0 h 451"/>
                    <a:gd name="T54" fmla="*/ 728 w 502"/>
                    <a:gd name="T55" fmla="*/ 0 h 451"/>
                    <a:gd name="T56" fmla="*/ 663 w 502"/>
                    <a:gd name="T57" fmla="*/ 0 h 451"/>
                    <a:gd name="T58" fmla="*/ 594 w 502"/>
                    <a:gd name="T59" fmla="*/ 0 h 451"/>
                    <a:gd name="T60" fmla="*/ 527 w 502"/>
                    <a:gd name="T61" fmla="*/ 0 h 451"/>
                    <a:gd name="T62" fmla="*/ 457 w 502"/>
                    <a:gd name="T63" fmla="*/ 0 h 45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502"/>
                    <a:gd name="T97" fmla="*/ 0 h 451"/>
                    <a:gd name="T98" fmla="*/ 502 w 502"/>
                    <a:gd name="T99" fmla="*/ 451 h 45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502" h="451">
                      <a:moveTo>
                        <a:pt x="223" y="0"/>
                      </a:moveTo>
                      <a:lnTo>
                        <a:pt x="209" y="0"/>
                      </a:lnTo>
                      <a:lnTo>
                        <a:pt x="194" y="0"/>
                      </a:lnTo>
                      <a:lnTo>
                        <a:pt x="181" y="0"/>
                      </a:lnTo>
                      <a:lnTo>
                        <a:pt x="166" y="0"/>
                      </a:lnTo>
                      <a:lnTo>
                        <a:pt x="153" y="2"/>
                      </a:lnTo>
                      <a:lnTo>
                        <a:pt x="138" y="2"/>
                      </a:lnTo>
                      <a:lnTo>
                        <a:pt x="124" y="2"/>
                      </a:lnTo>
                      <a:lnTo>
                        <a:pt x="111" y="2"/>
                      </a:lnTo>
                      <a:lnTo>
                        <a:pt x="96" y="3"/>
                      </a:lnTo>
                      <a:lnTo>
                        <a:pt x="82" y="3"/>
                      </a:lnTo>
                      <a:lnTo>
                        <a:pt x="69" y="4"/>
                      </a:lnTo>
                      <a:lnTo>
                        <a:pt x="55" y="4"/>
                      </a:lnTo>
                      <a:lnTo>
                        <a:pt x="41" y="5"/>
                      </a:lnTo>
                      <a:lnTo>
                        <a:pt x="27" y="6"/>
                      </a:lnTo>
                      <a:lnTo>
                        <a:pt x="13" y="6"/>
                      </a:lnTo>
                      <a:lnTo>
                        <a:pt x="0" y="8"/>
                      </a:lnTo>
                      <a:lnTo>
                        <a:pt x="16" y="76"/>
                      </a:lnTo>
                      <a:lnTo>
                        <a:pt x="33" y="139"/>
                      </a:lnTo>
                      <a:lnTo>
                        <a:pt x="52" y="196"/>
                      </a:lnTo>
                      <a:lnTo>
                        <a:pt x="73" y="248"/>
                      </a:lnTo>
                      <a:lnTo>
                        <a:pt x="94" y="295"/>
                      </a:lnTo>
                      <a:lnTo>
                        <a:pt x="116" y="337"/>
                      </a:lnTo>
                      <a:lnTo>
                        <a:pt x="139" y="372"/>
                      </a:lnTo>
                      <a:lnTo>
                        <a:pt x="162" y="401"/>
                      </a:lnTo>
                      <a:lnTo>
                        <a:pt x="173" y="413"/>
                      </a:lnTo>
                      <a:lnTo>
                        <a:pt x="184" y="423"/>
                      </a:lnTo>
                      <a:lnTo>
                        <a:pt x="195" y="431"/>
                      </a:lnTo>
                      <a:lnTo>
                        <a:pt x="207" y="439"/>
                      </a:lnTo>
                      <a:lnTo>
                        <a:pt x="217" y="443"/>
                      </a:lnTo>
                      <a:lnTo>
                        <a:pt x="229" y="447"/>
                      </a:lnTo>
                      <a:lnTo>
                        <a:pt x="240" y="450"/>
                      </a:lnTo>
                      <a:lnTo>
                        <a:pt x="252" y="451"/>
                      </a:lnTo>
                      <a:lnTo>
                        <a:pt x="262" y="450"/>
                      </a:lnTo>
                      <a:lnTo>
                        <a:pt x="273" y="448"/>
                      </a:lnTo>
                      <a:lnTo>
                        <a:pt x="284" y="445"/>
                      </a:lnTo>
                      <a:lnTo>
                        <a:pt x="295" y="439"/>
                      </a:lnTo>
                      <a:lnTo>
                        <a:pt x="306" y="433"/>
                      </a:lnTo>
                      <a:lnTo>
                        <a:pt x="317" y="424"/>
                      </a:lnTo>
                      <a:lnTo>
                        <a:pt x="328" y="414"/>
                      </a:lnTo>
                      <a:lnTo>
                        <a:pt x="339" y="403"/>
                      </a:lnTo>
                      <a:lnTo>
                        <a:pt x="362" y="375"/>
                      </a:lnTo>
                      <a:lnTo>
                        <a:pt x="385" y="340"/>
                      </a:lnTo>
                      <a:lnTo>
                        <a:pt x="407" y="300"/>
                      </a:lnTo>
                      <a:lnTo>
                        <a:pt x="428" y="253"/>
                      </a:lnTo>
                      <a:lnTo>
                        <a:pt x="448" y="201"/>
                      </a:lnTo>
                      <a:lnTo>
                        <a:pt x="468" y="144"/>
                      </a:lnTo>
                      <a:lnTo>
                        <a:pt x="486" y="81"/>
                      </a:lnTo>
                      <a:lnTo>
                        <a:pt x="502" y="13"/>
                      </a:lnTo>
                      <a:lnTo>
                        <a:pt x="485" y="11"/>
                      </a:lnTo>
                      <a:lnTo>
                        <a:pt x="468" y="10"/>
                      </a:lnTo>
                      <a:lnTo>
                        <a:pt x="450" y="8"/>
                      </a:lnTo>
                      <a:lnTo>
                        <a:pt x="434" y="6"/>
                      </a:lnTo>
                      <a:lnTo>
                        <a:pt x="416" y="6"/>
                      </a:lnTo>
                      <a:lnTo>
                        <a:pt x="399" y="5"/>
                      </a:lnTo>
                      <a:lnTo>
                        <a:pt x="381" y="4"/>
                      </a:lnTo>
                      <a:lnTo>
                        <a:pt x="364" y="3"/>
                      </a:lnTo>
                      <a:lnTo>
                        <a:pt x="347" y="3"/>
                      </a:lnTo>
                      <a:lnTo>
                        <a:pt x="329" y="2"/>
                      </a:lnTo>
                      <a:lnTo>
                        <a:pt x="311" y="2"/>
                      </a:lnTo>
                      <a:lnTo>
                        <a:pt x="294" y="2"/>
                      </a:lnTo>
                      <a:lnTo>
                        <a:pt x="276" y="0"/>
                      </a:lnTo>
                      <a:lnTo>
                        <a:pt x="258" y="0"/>
                      </a:lnTo>
                      <a:lnTo>
                        <a:pt x="240" y="0"/>
                      </a:lnTo>
                      <a:lnTo>
                        <a:pt x="223" y="0"/>
                      </a:lnTo>
                      <a:close/>
                    </a:path>
                  </a:pathLst>
                </a:custGeom>
                <a:solidFill>
                  <a:srgbClr val="D3CE82"/>
                </a:solidFill>
                <a:ln w="9525">
                  <a:noFill/>
                  <a:round/>
                  <a:headEnd/>
                  <a:tailEnd/>
                </a:ln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id-ID">
                    <a:solidFill>
                      <a:srgbClr val="000000"/>
                    </a:solidFill>
                    <a:cs typeface="+mn-cs"/>
                  </a:endParaRPr>
                </a:p>
              </p:txBody>
            </p:sp>
          </p:grpSp>
          <p:sp>
            <p:nvSpPr>
              <p:cNvPr id="22" name="Freeform 24"/>
              <p:cNvSpPr>
                <a:spLocks/>
              </p:cNvSpPr>
              <p:nvPr/>
            </p:nvSpPr>
            <p:spPr bwMode="auto">
              <a:xfrm rot="418631">
                <a:off x="2364" y="2444"/>
                <a:ext cx="1341" cy="154"/>
              </a:xfrm>
              <a:custGeom>
                <a:avLst/>
                <a:gdLst>
                  <a:gd name="T0" fmla="*/ 2 w 2835"/>
                  <a:gd name="T1" fmla="*/ 1 h 703"/>
                  <a:gd name="T2" fmla="*/ 20 w 2835"/>
                  <a:gd name="T3" fmla="*/ 0 h 703"/>
                  <a:gd name="T4" fmla="*/ 45 w 2835"/>
                  <a:gd name="T5" fmla="*/ 0 h 703"/>
                  <a:gd name="T6" fmla="*/ 71 w 2835"/>
                  <a:gd name="T7" fmla="*/ 0 h 703"/>
                  <a:gd name="T8" fmla="*/ 98 w 2835"/>
                  <a:gd name="T9" fmla="*/ 1 h 703"/>
                  <a:gd name="T10" fmla="*/ 116 w 2835"/>
                  <a:gd name="T11" fmla="*/ 1 h 703"/>
                  <a:gd name="T12" fmla="*/ 139 w 2835"/>
                  <a:gd name="T13" fmla="*/ 0 h 703"/>
                  <a:gd name="T14" fmla="*/ 137 w 2835"/>
                  <a:gd name="T15" fmla="*/ 0 h 703"/>
                  <a:gd name="T16" fmla="*/ 118 w 2835"/>
                  <a:gd name="T17" fmla="*/ 1 h 703"/>
                  <a:gd name="T18" fmla="*/ 93 w 2835"/>
                  <a:gd name="T19" fmla="*/ 1 h 703"/>
                  <a:gd name="T20" fmla="*/ 62 w 2835"/>
                  <a:gd name="T21" fmla="*/ 1 h 703"/>
                  <a:gd name="T22" fmla="*/ 39 w 2835"/>
                  <a:gd name="T23" fmla="*/ 0 h 703"/>
                  <a:gd name="T24" fmla="*/ 18 w 2835"/>
                  <a:gd name="T25" fmla="*/ 0 h 703"/>
                  <a:gd name="T26" fmla="*/ 7 w 2835"/>
                  <a:gd name="T27" fmla="*/ 1 h 703"/>
                  <a:gd name="T28" fmla="*/ 2 w 2835"/>
                  <a:gd name="T29" fmla="*/ 1 h 70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835"/>
                  <a:gd name="T46" fmla="*/ 0 h 703"/>
                  <a:gd name="T47" fmla="*/ 2835 w 2835"/>
                  <a:gd name="T48" fmla="*/ 703 h 703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835" h="703">
                    <a:moveTo>
                      <a:pt x="45" y="318"/>
                    </a:moveTo>
                    <a:cubicBezTo>
                      <a:pt x="90" y="288"/>
                      <a:pt x="264" y="144"/>
                      <a:pt x="408" y="91"/>
                    </a:cubicBezTo>
                    <a:cubicBezTo>
                      <a:pt x="552" y="38"/>
                      <a:pt x="741" y="0"/>
                      <a:pt x="907" y="0"/>
                    </a:cubicBezTo>
                    <a:cubicBezTo>
                      <a:pt x="1073" y="0"/>
                      <a:pt x="1232" y="38"/>
                      <a:pt x="1406" y="91"/>
                    </a:cubicBezTo>
                    <a:cubicBezTo>
                      <a:pt x="1580" y="144"/>
                      <a:pt x="1800" y="273"/>
                      <a:pt x="1951" y="318"/>
                    </a:cubicBezTo>
                    <a:cubicBezTo>
                      <a:pt x="2102" y="363"/>
                      <a:pt x="2177" y="401"/>
                      <a:pt x="2313" y="363"/>
                    </a:cubicBezTo>
                    <a:cubicBezTo>
                      <a:pt x="2449" y="325"/>
                      <a:pt x="2699" y="114"/>
                      <a:pt x="2767" y="91"/>
                    </a:cubicBezTo>
                    <a:cubicBezTo>
                      <a:pt x="2835" y="68"/>
                      <a:pt x="2790" y="136"/>
                      <a:pt x="2722" y="227"/>
                    </a:cubicBezTo>
                    <a:cubicBezTo>
                      <a:pt x="2654" y="318"/>
                      <a:pt x="2503" y="567"/>
                      <a:pt x="2359" y="635"/>
                    </a:cubicBezTo>
                    <a:cubicBezTo>
                      <a:pt x="2215" y="703"/>
                      <a:pt x="2049" y="688"/>
                      <a:pt x="1860" y="635"/>
                    </a:cubicBezTo>
                    <a:cubicBezTo>
                      <a:pt x="1671" y="582"/>
                      <a:pt x="1406" y="386"/>
                      <a:pt x="1225" y="318"/>
                    </a:cubicBezTo>
                    <a:cubicBezTo>
                      <a:pt x="1044" y="250"/>
                      <a:pt x="915" y="242"/>
                      <a:pt x="771" y="227"/>
                    </a:cubicBezTo>
                    <a:cubicBezTo>
                      <a:pt x="627" y="212"/>
                      <a:pt x="469" y="220"/>
                      <a:pt x="363" y="227"/>
                    </a:cubicBezTo>
                    <a:cubicBezTo>
                      <a:pt x="257" y="234"/>
                      <a:pt x="189" y="249"/>
                      <a:pt x="136" y="272"/>
                    </a:cubicBezTo>
                    <a:cubicBezTo>
                      <a:pt x="83" y="295"/>
                      <a:pt x="0" y="348"/>
                      <a:pt x="45" y="318"/>
                    </a:cubicBezTo>
                    <a:close/>
                  </a:path>
                </a:pathLst>
              </a:custGeom>
              <a:solidFill>
                <a:srgbClr val="0000CC"/>
              </a:soli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id-ID">
                  <a:solidFill>
                    <a:srgbClr val="000000"/>
                  </a:solidFill>
                  <a:cs typeface="+mn-cs"/>
                </a:endParaRPr>
              </a:p>
            </p:txBody>
          </p:sp>
          <p:sp>
            <p:nvSpPr>
              <p:cNvPr id="23" name="Freeform 25"/>
              <p:cNvSpPr>
                <a:spLocks/>
              </p:cNvSpPr>
              <p:nvPr/>
            </p:nvSpPr>
            <p:spPr bwMode="auto">
              <a:xfrm>
                <a:off x="2571" y="1570"/>
                <a:ext cx="938" cy="867"/>
              </a:xfrm>
              <a:custGeom>
                <a:avLst/>
                <a:gdLst>
                  <a:gd name="T0" fmla="*/ 0 w 1224"/>
                  <a:gd name="T1" fmla="*/ 58 h 1678"/>
                  <a:gd name="T2" fmla="*/ 171 w 1224"/>
                  <a:gd name="T3" fmla="*/ 94 h 1678"/>
                  <a:gd name="T4" fmla="*/ 419 w 1224"/>
                  <a:gd name="T5" fmla="*/ 0 h 1678"/>
                  <a:gd name="T6" fmla="*/ 171 w 1224"/>
                  <a:gd name="T7" fmla="*/ 120 h 1678"/>
                  <a:gd name="T8" fmla="*/ 0 w 1224"/>
                  <a:gd name="T9" fmla="*/ 58 h 167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24"/>
                  <a:gd name="T16" fmla="*/ 0 h 1678"/>
                  <a:gd name="T17" fmla="*/ 1224 w 1224"/>
                  <a:gd name="T18" fmla="*/ 1678 h 167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24" h="1678">
                    <a:moveTo>
                      <a:pt x="0" y="816"/>
                    </a:moveTo>
                    <a:lnTo>
                      <a:pt x="499" y="1315"/>
                    </a:lnTo>
                    <a:lnTo>
                      <a:pt x="1224" y="0"/>
                    </a:lnTo>
                    <a:lnTo>
                      <a:pt x="499" y="1678"/>
                    </a:lnTo>
                    <a:lnTo>
                      <a:pt x="0" y="816"/>
                    </a:lnTo>
                    <a:close/>
                  </a:path>
                </a:pathLst>
              </a:custGeom>
              <a:solidFill>
                <a:srgbClr val="CC3300"/>
              </a:solidFill>
              <a:ln w="9525">
                <a:noFill/>
                <a:round/>
                <a:headEnd/>
                <a:tailEnd/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/>
              <a:lstStyle/>
              <a:p>
                <a:pPr eaLnBrk="0" hangingPunct="0">
                  <a:defRPr/>
                </a:pPr>
                <a:endParaRPr lang="id-ID">
                  <a:solidFill>
                    <a:srgbClr val="000000"/>
                  </a:solidFill>
                  <a:cs typeface="+mn-cs"/>
                </a:endParaRP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/>
      <p:bldP spid="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461D87-627B-4A4C-B87A-FFF817005A69}" type="datetime5">
              <a:rPr lang="id-ID"/>
              <a:pPr>
                <a:defRPr/>
              </a:pPr>
              <a:t>15-Sep-10</a:t>
            </a:fld>
            <a:endParaRPr lang="en-US"/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>
          <a:xfrm>
            <a:off x="190505" y="2285992"/>
            <a:ext cx="9524996" cy="4357718"/>
          </a:xfrm>
          <a:solidFill>
            <a:srgbClr val="22002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457200" lvl="1" indent="-457200">
              <a:lnSpc>
                <a:spcPct val="90000"/>
              </a:lnSpc>
              <a:spcBef>
                <a:spcPts val="0"/>
              </a:spcBef>
              <a:buSzPct val="85000"/>
              <a:buFont typeface="Wingdings" pitchFamily="2" charset="2"/>
              <a:buChar char="q"/>
            </a:pP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Menyiapkan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acara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disajikan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kemudian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ditandatangani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Asesor dan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pimpinan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menggunakan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acara (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lihat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V).</a:t>
            </a: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457200" lvl="1" indent="-457200">
              <a:lnSpc>
                <a:spcPct val="90000"/>
              </a:lnSpc>
              <a:spcBef>
                <a:spcPts val="0"/>
              </a:spcBef>
              <a:buSzPct val="85000"/>
              <a:buFont typeface="Wingdings" pitchFamily="2" charset="2"/>
              <a:buChar char="q"/>
            </a:pP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Mengadakan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penutup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pimpinan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menyampaikan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umpan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balik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penandatanganan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acara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40" y="188918"/>
            <a:ext cx="9517327" cy="1882775"/>
          </a:xfrm>
          <a:solidFill>
            <a:srgbClr val="00206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id-ID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PELAKSANAAN ASESMEN LAPANGAN</a:t>
            </a:r>
            <a:r>
              <a:rPr lang="id-ID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C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DILAKUKAN 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 ASESOR 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(3 DARI 3)</a:t>
            </a: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38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bldLvl="2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4340" y="188918"/>
            <a:ext cx="9517327" cy="1882775"/>
          </a:xfrm>
          <a:prstGeom prst="rect">
            <a:avLst/>
          </a:prstGeom>
          <a:solidFill>
            <a:srgbClr val="3A1D0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PELAKSANAAN ASESMEN LAPANGAN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YANG DILAKUKAN 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PROGRAM STUDI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90506" y="2203476"/>
            <a:ext cx="9524994" cy="4454522"/>
          </a:xfrm>
          <a:solidFill>
            <a:srgbClr val="4C26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514350" indent="-400050">
              <a:lnSpc>
                <a:spcPct val="90000"/>
              </a:lnSpc>
              <a:spcBef>
                <a:spcPct val="0"/>
              </a:spcBef>
              <a:buSzPct val="85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data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pendukung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borang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lainnya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kepentingan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400050">
              <a:lnSpc>
                <a:spcPct val="90000"/>
              </a:lnSpc>
              <a:spcBef>
                <a:spcPct val="0"/>
              </a:spcBef>
              <a:buSzPct val="85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penjelasan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borang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disampaikan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BAN-PT,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pelengkap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dipandang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400050">
              <a:lnSpc>
                <a:spcPct val="90000"/>
              </a:lnSpc>
              <a:spcBef>
                <a:spcPct val="0"/>
              </a:spcBef>
              <a:buSzPct val="85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Memfasilitasi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asesor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dosen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mahasiswa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tenaga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kependidikan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alumni,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pengguna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lulusan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mitrakerja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dianggap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perlu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400050">
              <a:lnSpc>
                <a:spcPct val="90000"/>
              </a:lnSpc>
              <a:spcBef>
                <a:spcPct val="0"/>
              </a:spcBef>
              <a:buSzPct val="85000"/>
              <a:buFont typeface="Wingdings" pitchFamily="2" charset="2"/>
              <a:buChar char="q"/>
            </a:pP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memperlancar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411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C761C-B2F4-461C-8E61-AC77996A88BB}" type="datetime5">
              <a:rPr lang="id-ID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15-Sep-10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14290"/>
            <a:ext cx="9601200" cy="1285884"/>
          </a:xfrm>
          <a:solidFill>
            <a:srgbClr val="0033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marL="365125" indent="-365125"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PELAPORAN HASIL ASESMEN LAPANGAN</a:t>
            </a:r>
            <a:r>
              <a:rPr lang="id-ID" sz="3600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3600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id-ID" sz="36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cap="al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DILAKUKAN </a:t>
            </a:r>
            <a:r>
              <a:rPr lang="en-US" sz="3800" b="1" cap="al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ASESOR</a:t>
            </a:r>
            <a:endParaRPr lang="en-US" sz="3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Content Placeholder 2"/>
          <p:cNvSpPr>
            <a:spLocks noGrp="1"/>
          </p:cNvSpPr>
          <p:nvPr>
            <p:ph idx="1"/>
          </p:nvPr>
        </p:nvSpPr>
        <p:spPr>
          <a:xfrm>
            <a:off x="154781" y="1643062"/>
            <a:ext cx="9596438" cy="5043487"/>
          </a:xfrm>
          <a:solidFill>
            <a:srgbClr val="0066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Menyusun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merujuk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fokus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dirinci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-V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Buku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-VI,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hal-hal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lain yang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dianggap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penting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Menyajikan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mendiskusikan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pimpinan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program </a:t>
            </a:r>
            <a:r>
              <a:rPr lang="en-US" sz="2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n-US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Memperbaiki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acara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diskusi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pimpinan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program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diperlukan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Menandatangani berita acara yang telah disepakati bersama pimpinan program studi.</a:t>
            </a:r>
          </a:p>
          <a:p>
            <a:pPr>
              <a:buFont typeface="Wingdings" pitchFamily="2" charset="2"/>
              <a:buChar char="v"/>
            </a:pPr>
            <a:r>
              <a:rPr lang="it-IT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Menyerahkan berita acara dan seluruh hasil penilaian kepada BAN-PT, selambat-lambatnya satu minggu setelah asesmen lapangan di  program studi.</a:t>
            </a: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q"/>
            </a:pPr>
            <a:endParaRPr lang="en-US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1843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C761C-B2F4-461C-8E61-AC77996A88BB}" type="datetime5">
              <a:rPr lang="id-ID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15-Sep-10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74638"/>
            <a:ext cx="9639300" cy="1368412"/>
          </a:xfrm>
          <a:solidFill>
            <a:srgbClr val="00206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marL="365125" indent="-365125" eaLnBrk="1" fontAlgn="auto" hangingPunct="1">
              <a:spcAft>
                <a:spcPts val="0"/>
              </a:spcAft>
              <a:defRPr/>
            </a:pPr>
            <a:r>
              <a:rPr lang="en-US" sz="3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PELAPORAN HASIL ASESMEN LAPANGAN</a:t>
            </a:r>
            <a:r>
              <a:rPr lang="id-ID" sz="3600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3600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id-ID" sz="3600" cap="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cap="al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DILAKUKAN </a:t>
            </a:r>
            <a:r>
              <a:rPr lang="en-US" sz="3800" b="1" cap="all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BAN-PT</a:t>
            </a:r>
            <a:endParaRPr lang="en-US" sz="3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Content Placeholder 2"/>
          <p:cNvSpPr>
            <a:spLocks noGrp="1"/>
          </p:cNvSpPr>
          <p:nvPr>
            <p:ph idx="1"/>
          </p:nvPr>
        </p:nvSpPr>
        <p:spPr>
          <a:xfrm>
            <a:off x="154781" y="1785939"/>
            <a:ext cx="9596438" cy="4429143"/>
          </a:xfrm>
          <a:solidFill>
            <a:schemeClr val="accent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Menerima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n-US" sz="36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n-US" sz="36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asesor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selanjutnya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melakukan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perhitungan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skor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akreditasi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fi-FI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Melakukan validasi hasil </a:t>
            </a:r>
            <a:r>
              <a:rPr lang="fi-FI" sz="36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fi-FI" sz="3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akreditasi</a:t>
            </a:r>
            <a:r>
              <a:rPr lang="fi-FI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71500" indent="-571500">
              <a:buFont typeface="Wingdings" pitchFamily="2" charset="2"/>
              <a:buChar char="v"/>
            </a:pP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Apabila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diperlukan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meminta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klarifikasi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asesor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program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4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9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19461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C761C-B2F4-461C-8E61-AC77996A88BB}" type="datetime5">
              <a:rPr lang="id-ID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15-Sep-10</a:t>
            </a:fld>
            <a:endParaRPr 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6949" y="142852"/>
            <a:ext cx="9634273" cy="1500198"/>
          </a:xfrm>
          <a:solidFill>
            <a:schemeClr val="tx1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/>
          </a:bodyPr>
          <a:lstStyle/>
          <a:p>
            <a:pPr marL="365125" indent="-365125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FORMAT PELAPORAN</a:t>
            </a:r>
            <a:r>
              <a:rPr lang="en-US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HASIL ASESMEN LAPANGAN</a:t>
            </a:r>
            <a:r>
              <a:rPr lang="en-US" sz="24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 (1 DARI 2)</a:t>
            </a:r>
            <a:endParaRPr lang="en-US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Content Placeholder 2"/>
          <p:cNvSpPr>
            <a:spLocks noGrp="1"/>
          </p:cNvSpPr>
          <p:nvPr>
            <p:ph idx="1"/>
          </p:nvPr>
        </p:nvSpPr>
        <p:spPr>
          <a:xfrm>
            <a:off x="95250" y="1714501"/>
            <a:ext cx="9658350" cy="5000647"/>
          </a:xfrm>
          <a:solidFill>
            <a:schemeClr val="tx1">
              <a:lumMod val="85000"/>
              <a:lumOff val="1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571500" indent="-514350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 4.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Acara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ditandatangani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anggota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Tim Asesor dan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pimpinan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71500" indent="-514350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 5.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Berita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Acara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Sekolah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ditandatangani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anggota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Tim Asesor dan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pimpinan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Sekolah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571500" indent="-514350">
              <a:spcBef>
                <a:spcPct val="0"/>
              </a:spcBef>
              <a:buFont typeface="Calibri" pitchFamily="34" charset="0"/>
              <a:buAutoNum type="arabicPeriod"/>
            </a:pP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Achir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Borang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ditandatangani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asesor.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48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0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0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2048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6949" y="142852"/>
            <a:ext cx="9634273" cy="150019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365125" marR="0" lvl="0" indent="-365125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FORMAT PELAPORAN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HASIL ASESMEN LAPANGAN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(2 DARI 2)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C761C-B2F4-461C-8E61-AC77996A88BB}" type="datetime5">
              <a:rPr lang="id-ID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15-Sep-10</a:t>
            </a:fld>
            <a:endParaRPr lang="en-US"/>
          </a:p>
        </p:txBody>
      </p:sp>
      <p:sp>
        <p:nvSpPr>
          <p:cNvPr id="21509" name="Content Placeholder 2"/>
          <p:cNvSpPr>
            <a:spLocks noGrp="1"/>
          </p:cNvSpPr>
          <p:nvPr>
            <p:ph idx="1"/>
          </p:nvPr>
        </p:nvSpPr>
        <p:spPr>
          <a:xfrm>
            <a:off x="154781" y="1785960"/>
            <a:ext cx="9596438" cy="4571998"/>
          </a:xfrm>
          <a:solidFill>
            <a:schemeClr val="tx1">
              <a:lumMod val="85000"/>
              <a:lumOff val="1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571500" indent="-514350">
              <a:spcBef>
                <a:spcPct val="0"/>
              </a:spcBef>
              <a:buFont typeface="Calibri" pitchFamily="34" charset="0"/>
              <a:buAutoNum type="arabicPeriod" startAt="4"/>
            </a:pP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7.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Evaluasi-diri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ditandatangani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asesor.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71500" indent="-514350">
              <a:spcBef>
                <a:spcPct val="0"/>
              </a:spcBef>
              <a:buFont typeface="Calibri" pitchFamily="34" charset="0"/>
              <a:buAutoNum type="arabicPeriod" startAt="4"/>
            </a:pP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8.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Laporan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Penilaian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Borang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Fakultas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Sekolah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ditandatangani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asesor.</a:t>
            </a:r>
          </a:p>
          <a:p>
            <a:pPr marL="571500" indent="-514350">
              <a:spcBef>
                <a:spcPct val="0"/>
              </a:spcBef>
              <a:buFont typeface="Calibri" pitchFamily="34" charset="0"/>
              <a:buAutoNum type="arabicPeriod" startAt="4"/>
            </a:pP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Format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9.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Rekomandasi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Pembinaan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Diploma,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ditandatangani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semua</a:t>
            </a:r>
            <a:r>
              <a:rPr lang="es-E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asesor.</a:t>
            </a:r>
            <a:endParaRPr lang="en-US" sz="58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50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5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150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461D87-627B-4A4C-B87A-FFF817005A69}" type="datetime5">
              <a:rPr lang="id-ID"/>
              <a:pPr>
                <a:defRPr/>
              </a:pPr>
              <a:t>15-Sep-10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85757"/>
            <a:ext cx="9448800" cy="1597025"/>
          </a:xfrm>
          <a:solidFill>
            <a:srgbClr val="460046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FOKUS ASESMEN LAPANGAN</a:t>
            </a:r>
            <a:r>
              <a:rPr lang="id-ID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C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STANDAR DAN ELEMEN PENILAIAN/PARAMETER AKREDITASI</a:t>
            </a:r>
            <a:endParaRPr lang="en-US" sz="28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228600" y="2071678"/>
            <a:ext cx="9448800" cy="4500580"/>
          </a:xfrm>
          <a:solidFill>
            <a:srgbClr val="7030A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514350" indent="-457200">
              <a:spcBef>
                <a:spcPct val="0"/>
              </a:spcBef>
              <a:buFont typeface="Arial" charset="0"/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sasaran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strategi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pencapaian</a:t>
            </a: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457200">
              <a:spcBef>
                <a:spcPct val="0"/>
              </a:spcBef>
              <a:buFont typeface="Arial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Tata pamong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 k</a:t>
            </a: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epemimpinan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pengelolaan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penjaminan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mutu</a:t>
            </a:r>
          </a:p>
          <a:p>
            <a:pPr marL="514350" indent="-457200">
              <a:spcBef>
                <a:spcPct val="0"/>
              </a:spcBef>
              <a:buFont typeface="Arial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ahasiswa dan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ulusan 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457200">
              <a:spcBef>
                <a:spcPct val="0"/>
              </a:spcBef>
              <a:buFont typeface="Arial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Sumber daya manusia 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457200">
              <a:spcBef>
                <a:spcPct val="0"/>
              </a:spcBef>
              <a:buFont typeface="Arial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Kurikulum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suasana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akademik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457200">
              <a:spcBef>
                <a:spcPct val="0"/>
              </a:spcBef>
              <a:buFont typeface="Arial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Pembiayaan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sarana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prasarana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serta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informasi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457200">
              <a:spcBef>
                <a:spcPct val="0"/>
              </a:spcBef>
              <a:buFont typeface="Arial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Penelitian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pelayanan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pengabdian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sama</a:t>
            </a:r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25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25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5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  <p:bldP spid="22532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882" y="1688842"/>
            <a:ext cx="94288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5138" lvl="1" indent="-465138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1.1. </a:t>
            </a:r>
            <a:r>
              <a:rPr lang="id-ID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Visi </a:t>
            </a:r>
            <a:r>
              <a:rPr lang="id-ID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yang baik adalah yang  futuristik, menantang, memotivasi seluruh pemangku kepentingan untuk berkontribusi, realisti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id-ID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terhadap: a. kemampuan dan faktor-faktor internal maupun eksternal; b. Asumsi;  dan c. kondisi lingkungan yang didefinisikan dengan kaidah yg baik dan benar, konsisten dengan visi perguruan tingginya.</a:t>
            </a:r>
            <a:r>
              <a:rPr lang="id-ID" sz="2000" b="1" strike="dblStrike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strike="dblStrike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65138" lvl="1" indent="-465138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1.2. </a:t>
            </a:r>
            <a:r>
              <a:rPr lang="id-ID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Misi </a:t>
            </a:r>
            <a:r>
              <a:rPr lang="id-ID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program studi adalah tri dharma perguruan tinggi (pendidikan, penelitian, dan pelayanan/pengabdian kepada masyarakat). Keterlaksanaan misi yang diartikulasikan harus merupakan upaya mewujudkan visi program studi. </a:t>
            </a:r>
            <a:endParaRPr lang="en-US" sz="2000" b="1" dirty="0" smtClean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65138" lvl="1" indent="-465138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1.3. </a:t>
            </a:r>
            <a:r>
              <a:rPr lang="id-ID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Tujuan </a:t>
            </a:r>
            <a:r>
              <a:rPr lang="id-ID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dan sasaran yang baik adalah yang realistis, unik, terfokus, dan keberhasilan pelaksanaannya dapat diukur dengan rentang waktu yg jelas dan relevan terhadap misi dan visi. 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65138" lvl="1" indent="-465138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1.4. </a:t>
            </a:r>
            <a:r>
              <a:rPr lang="id-ID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fi-FI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isi, misi, tujuan, dan sasaran</a:t>
            </a:r>
            <a:r>
              <a:rPr lang="id-ID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yang baik harus menjadi milik, dipahami dan didukung oleh seluruh pemangku kepentingan program studi. 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65138" indent="-465138"/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1.5. </a:t>
            </a:r>
            <a:r>
              <a:rPr lang="id-ID" sz="20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Strategi </a:t>
            </a:r>
            <a:r>
              <a:rPr lang="id-ID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pencapaian sasaran yang baik ditunjukkan dengan b</a:t>
            </a:r>
            <a:r>
              <a:rPr lang="es-ES" sz="2000" b="1" dirty="0" err="1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ukti</a:t>
            </a:r>
            <a:r>
              <a:rPr lang="id-ID" sz="20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tertulis dan fakta di lapangan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71727" y="274638"/>
            <a:ext cx="9362546" cy="1325562"/>
          </a:xfrm>
          <a:prstGeom prst="rect">
            <a:avLst/>
          </a:prstGeom>
          <a:solidFill>
            <a:srgbClr val="3366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365125" lvl="0" indent="-365125" algn="ctr">
              <a:spcBef>
                <a:spcPct val="0"/>
              </a:spcBef>
              <a:defRPr/>
            </a:pPr>
            <a:r>
              <a:rPr kumimoji="0" lang="id-ID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ELEMEN STANDAR </a:t>
            </a:r>
            <a:r>
              <a:rPr kumimoji="0" lang="en-US" sz="3300" b="1" i="0" u="none" strike="noStrike" kern="1200" cap="none" spc="0" normalizeH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</a:t>
            </a:r>
            <a:r>
              <a:rPr kumimoji="0" lang="id-ID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id-ID" sz="3600" b="0" i="0" u="none" strike="noStrike" kern="1200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d-ID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VISI</a:t>
            </a:r>
            <a:r>
              <a:rPr lang="en-US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MISI, TUJUAN DAN SASARAN, SERTA STRATEGI PENCAPAIAN</a:t>
            </a:r>
            <a:endParaRPr kumimoji="0" lang="en-US" sz="31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5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38092" y="427037"/>
            <a:ext cx="9362546" cy="1594267"/>
          </a:xfrm>
          <a:prstGeom prst="rect">
            <a:avLst/>
          </a:prstGeom>
          <a:solidFill>
            <a:srgbClr val="480048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365125" lvl="0" indent="-365125" algn="ctr">
              <a:spcBef>
                <a:spcPct val="0"/>
              </a:spcBef>
              <a:defRPr/>
            </a:pPr>
            <a:r>
              <a:rPr kumimoji="0" lang="id-ID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ELEMEN STANDAR </a:t>
            </a:r>
            <a:r>
              <a:rPr kumimoji="0" lang="en-US" sz="3300" b="1" i="0" u="none" strike="noStrike" kern="1200" cap="none" spc="0" normalizeH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2</a:t>
            </a:r>
            <a:r>
              <a:rPr kumimoji="0" lang="id-ID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id-ID" sz="3600" b="0" i="0" u="none" strike="noStrike" kern="1200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id-ID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TATA PAMONG</a:t>
            </a:r>
            <a:r>
              <a:rPr lang="en-US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 K</a:t>
            </a:r>
            <a:r>
              <a:rPr lang="id-ID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EPEMIMPINAN</a:t>
            </a:r>
            <a:r>
              <a:rPr lang="en-US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SISTEM PENGELOLAAN, DAN PENJAMINAN MUTU 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 </a:t>
            </a:r>
            <a:r>
              <a:rPr lang="en-US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3)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739096" y="3143260"/>
            <a:ext cx="628652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233924" y="2928934"/>
            <a:ext cx="9362546" cy="1597195"/>
          </a:xfrm>
          <a:prstGeom prst="rect">
            <a:avLst/>
          </a:prstGeom>
          <a:solidFill>
            <a:schemeClr val="tx1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id-ID" sz="3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ELEMEN STANDAR </a:t>
            </a:r>
            <a:r>
              <a:rPr kumimoji="0" lang="en-US" sz="3300" b="1" i="0" u="none" strike="noStrike" kern="1200" cap="none" spc="0" normalizeH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7</a:t>
            </a:r>
            <a:r>
              <a:rPr kumimoji="0" lang="id-ID" sz="3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id-ID" sz="3600" b="0" i="0" u="none" strike="noStrike" kern="1200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en-US" sz="29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PENELITIAN DAN PELAYANAN/PENGABDIAN KEPADA MASYARAKAT, DAN KERJA SAMA 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 </a:t>
            </a:r>
            <a:r>
              <a:rPr lang="en-US" sz="2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3)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95612" y="2127501"/>
            <a:ext cx="3672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/>
              <a:t>sampai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dengan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8850" y="4859736"/>
            <a:ext cx="9327620" cy="1569660"/>
          </a:xfrm>
          <a:prstGeom prst="rect">
            <a:avLst/>
          </a:prstGeom>
          <a:solidFill>
            <a:srgbClr val="760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 anchor="ctr">
            <a:spAutoFit/>
          </a:bodyPr>
          <a:lstStyle/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DAPAT DIPERHATKAN PADA FILE TERPISAH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52401" y="1643063"/>
            <a:ext cx="9499074" cy="51435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lvl="1" indent="-400050">
              <a:buFont typeface="Calibri" pitchFamily="34" charset="0"/>
              <a:buAutoNum type="arabicPeriod"/>
            </a:pPr>
            <a:r>
              <a:rPr lang="en-US" sz="3200" dirty="0" err="1">
                <a:ea typeface="Times New Roman" pitchFamily="18" charset="0"/>
                <a:cs typeface="Wingdings" pitchFamily="2" charset="2"/>
              </a:rPr>
              <a:t>Kepemimpinan</a:t>
            </a:r>
            <a:endParaRPr lang="en-US" sz="3200" dirty="0">
              <a:ea typeface="Times New Roman" pitchFamily="18" charset="0"/>
              <a:cs typeface="Wingdings" pitchFamily="2" charset="2"/>
            </a:endParaRPr>
          </a:p>
          <a:p>
            <a:pPr lvl="1" indent="-400050">
              <a:buFont typeface="Calibri" pitchFamily="34" charset="0"/>
              <a:buAutoNum type="arabicPeriod"/>
            </a:pPr>
            <a:r>
              <a:rPr lang="en-US" sz="3200" dirty="0" err="1">
                <a:ea typeface="Times New Roman" pitchFamily="18" charset="0"/>
                <a:cs typeface="Wingdings" pitchFamily="2" charset="2"/>
              </a:rPr>
              <a:t>Suasana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kerja</a:t>
            </a:r>
            <a:endParaRPr lang="en-US" sz="3200" dirty="0">
              <a:ea typeface="Times New Roman" pitchFamily="18" charset="0"/>
              <a:cs typeface="Wingdings" pitchFamily="2" charset="2"/>
            </a:endParaRPr>
          </a:p>
          <a:p>
            <a:pPr lvl="1" indent="-400050">
              <a:buFont typeface="Calibri" pitchFamily="34" charset="0"/>
              <a:buAutoNum type="arabicPeriod"/>
            </a:pPr>
            <a:r>
              <a:rPr lang="es-ES" sz="3200" dirty="0" err="1">
                <a:ea typeface="Times New Roman" pitchFamily="18" charset="0"/>
                <a:cs typeface="Wingdings" pitchFamily="2" charset="2"/>
              </a:rPr>
              <a:t>Hubungan</a:t>
            </a:r>
            <a:r>
              <a:rPr lang="es-E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s-ES" sz="3200" dirty="0" err="1">
                <a:ea typeface="Times New Roman" pitchFamily="18" charset="0"/>
                <a:cs typeface="Wingdings" pitchFamily="2" charset="2"/>
              </a:rPr>
              <a:t>dengan</a:t>
            </a:r>
            <a:r>
              <a:rPr lang="es-E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s-ES" sz="3200" dirty="0" err="1">
                <a:ea typeface="Times New Roman" pitchFamily="18" charset="0"/>
                <a:cs typeface="Wingdings" pitchFamily="2" charset="2"/>
              </a:rPr>
              <a:t>pimpinan</a:t>
            </a:r>
            <a:r>
              <a:rPr lang="es-ES" sz="3200" dirty="0">
                <a:ea typeface="Times New Roman" pitchFamily="18" charset="0"/>
                <a:cs typeface="Wingdings" pitchFamily="2" charset="2"/>
              </a:rPr>
              <a:t> dan </a:t>
            </a:r>
            <a:r>
              <a:rPr lang="es-ES" sz="3200" dirty="0" err="1">
                <a:ea typeface="Times New Roman" pitchFamily="18" charset="0"/>
                <a:cs typeface="Wingdings" pitchFamily="2" charset="2"/>
              </a:rPr>
              <a:t>sesama</a:t>
            </a:r>
            <a:r>
              <a:rPr lang="es-E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s-ES" sz="3200" dirty="0" err="1">
                <a:ea typeface="Times New Roman" pitchFamily="18" charset="0"/>
                <a:cs typeface="Wingdings" pitchFamily="2" charset="2"/>
              </a:rPr>
              <a:t>anggota</a:t>
            </a:r>
            <a:endParaRPr lang="en-US" sz="3200" dirty="0">
              <a:ea typeface="Times New Roman" pitchFamily="18" charset="0"/>
              <a:cs typeface="Wingdings" pitchFamily="2" charset="2"/>
            </a:endParaRPr>
          </a:p>
          <a:p>
            <a:pPr lvl="1" indent="-400050">
              <a:buFont typeface="Calibri" pitchFamily="34" charset="0"/>
              <a:buAutoNum type="arabicPeriod"/>
            </a:pPr>
            <a:r>
              <a:rPr lang="en-US" sz="3200" dirty="0" err="1">
                <a:ea typeface="Times New Roman" pitchFamily="18" charset="0"/>
                <a:cs typeface="Wingdings" pitchFamily="2" charset="2"/>
              </a:rPr>
              <a:t>Beban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kerja</a:t>
            </a:r>
            <a:endParaRPr lang="en-US" sz="3200" dirty="0">
              <a:ea typeface="Times New Roman" pitchFamily="18" charset="0"/>
              <a:cs typeface="Wingdings" pitchFamily="2" charset="2"/>
            </a:endParaRPr>
          </a:p>
          <a:p>
            <a:pPr lvl="1" indent="-400050">
              <a:buFont typeface="Calibri" pitchFamily="34" charset="0"/>
              <a:buAutoNum type="arabicPeriod"/>
            </a:pPr>
            <a:r>
              <a:rPr lang="en-US" sz="3200" dirty="0" err="1">
                <a:ea typeface="Times New Roman" pitchFamily="18" charset="0"/>
                <a:cs typeface="Wingdings" pitchFamily="2" charset="2"/>
              </a:rPr>
              <a:t>Sistem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kesejahteraan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,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termasuk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penggajian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/honor</a:t>
            </a:r>
          </a:p>
          <a:p>
            <a:pPr lvl="1" indent="-400050">
              <a:buFont typeface="Calibri" pitchFamily="34" charset="0"/>
              <a:buAutoNum type="arabicPeriod"/>
            </a:pPr>
            <a:r>
              <a:rPr lang="en-US" sz="3200" dirty="0" err="1">
                <a:ea typeface="Times New Roman" pitchFamily="18" charset="0"/>
                <a:cs typeface="Wingdings" pitchFamily="2" charset="2"/>
              </a:rPr>
              <a:t>Masalah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akademik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lain yang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relevan</a:t>
            </a:r>
            <a:endParaRPr lang="en-US" sz="3200" dirty="0">
              <a:ea typeface="Times New Roman" pitchFamily="18" charset="0"/>
              <a:cs typeface="Wingdings" pitchFamily="2" charset="2"/>
            </a:endParaRPr>
          </a:p>
          <a:p>
            <a:pPr lvl="1" indent="-400050">
              <a:buFont typeface="Calibri" pitchFamily="34" charset="0"/>
              <a:buAutoNum type="arabicPeriod"/>
            </a:pPr>
            <a:r>
              <a:rPr lang="en-US" sz="3200" dirty="0" err="1">
                <a:ea typeface="Times New Roman" pitchFamily="18" charset="0"/>
                <a:cs typeface="Wingdings" pitchFamily="2" charset="2"/>
              </a:rPr>
              <a:t>Prasarana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dan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sarana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akademik</a:t>
            </a:r>
            <a:endParaRPr lang="en-US" sz="3200" dirty="0">
              <a:ea typeface="Times New Roman" pitchFamily="18" charset="0"/>
              <a:cs typeface="Wingdings" pitchFamily="2" charset="2"/>
            </a:endParaRPr>
          </a:p>
          <a:p>
            <a:pPr lvl="1" indent="-400050">
              <a:buFont typeface="Calibri" pitchFamily="34" charset="0"/>
              <a:buAutoNum type="arabicPeriod"/>
            </a:pPr>
            <a:r>
              <a:rPr lang="en-US" sz="3200" dirty="0" err="1">
                <a:ea typeface="Times New Roman" pitchFamily="18" charset="0"/>
                <a:cs typeface="Wingdings" pitchFamily="2" charset="2"/>
              </a:rPr>
              <a:t>Pelayanan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administrasi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terhadap</a:t>
            </a:r>
            <a:r>
              <a:rPr lang="en-US" sz="3200" dirty="0">
                <a:ea typeface="Times New Roman" pitchFamily="18" charset="0"/>
                <a:cs typeface="Wingdings" pitchFamily="2" charset="2"/>
              </a:rPr>
              <a:t> </a:t>
            </a:r>
            <a:r>
              <a:rPr lang="en-US" sz="3200" dirty="0" err="1">
                <a:ea typeface="Times New Roman" pitchFamily="18" charset="0"/>
                <a:cs typeface="Wingdings" pitchFamily="2" charset="2"/>
              </a:rPr>
              <a:t>dosen</a:t>
            </a:r>
            <a:endParaRPr lang="en-US" sz="3200" dirty="0">
              <a:ea typeface="Times New Roman" pitchFamily="18" charset="0"/>
              <a:cs typeface="Wingdings" pitchFamily="2" charset="2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225413"/>
            <a:ext cx="9383450" cy="1417637"/>
          </a:xfrm>
          <a:solidFill>
            <a:srgbClr val="760000"/>
          </a:solidFill>
          <a:ln w="7620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eaLnBrk="1" hangingPunct="1"/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RAMBU-RAMBU WAWANCARA</a:t>
            </a:r>
            <a:b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DENGAN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DOSEN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2457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95300" y="428612"/>
            <a:ext cx="8915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7030A0"/>
                </a:solidFill>
              </a:rPr>
              <a:t>PENDAHULUAN</a:t>
            </a:r>
            <a:endParaRPr lang="id-ID" sz="5400" b="1" dirty="0" smtClean="0">
              <a:solidFill>
                <a:srgbClr val="7030A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344" y="1785943"/>
            <a:ext cx="8915400" cy="4429125"/>
          </a:xfrm>
          <a:prstGeom prst="rect">
            <a:avLst/>
          </a:prstGeom>
          <a:noFill/>
          <a:ln w="76200">
            <a:noFill/>
          </a:ln>
        </p:spPr>
        <p:txBody>
          <a:bodyPr anchor="ctr">
            <a:normAutofit fontScale="70000" lnSpcReduction="20000"/>
          </a:bodyPr>
          <a:lstStyle/>
          <a:p>
            <a:pPr marL="457200" indent="-45720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600" dirty="0"/>
              <a:t>MENGAPA ASESMEN LAPANGAN?</a:t>
            </a:r>
          </a:p>
          <a:p>
            <a:pPr marL="900113" lvl="2" indent="-4429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 err="1"/>
              <a:t>Verifikasi</a:t>
            </a:r>
            <a:r>
              <a:rPr lang="en-US" sz="3600" dirty="0"/>
              <a:t>, </a:t>
            </a:r>
            <a:r>
              <a:rPr lang="en-US" sz="3600" dirty="0" err="1"/>
              <a:t>validasi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melengkapi</a:t>
            </a:r>
            <a:r>
              <a:rPr lang="en-US" sz="3600" dirty="0"/>
              <a:t> data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informasi</a:t>
            </a:r>
            <a:r>
              <a:rPr lang="en-US" sz="3600" dirty="0"/>
              <a:t> yang </a:t>
            </a:r>
            <a:r>
              <a:rPr lang="en-US" sz="3600" dirty="0" err="1"/>
              <a:t>disajikan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borang</a:t>
            </a:r>
            <a:r>
              <a:rPr lang="en-US" sz="3600" dirty="0"/>
              <a:t>, </a:t>
            </a:r>
          </a:p>
          <a:p>
            <a:pPr marL="900113" lvl="2" indent="-442913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600" dirty="0" err="1"/>
              <a:t>Penilaian</a:t>
            </a:r>
            <a:r>
              <a:rPr lang="en-US" sz="3600" dirty="0"/>
              <a:t> </a:t>
            </a:r>
            <a:r>
              <a:rPr lang="en-US" sz="3600" dirty="0" err="1"/>
              <a:t>lapangan</a:t>
            </a:r>
            <a:r>
              <a:rPr lang="en-US" sz="3600" dirty="0"/>
              <a:t> </a:t>
            </a:r>
            <a:r>
              <a:rPr lang="en-US" sz="3600" dirty="0" err="1"/>
              <a:t>di</a:t>
            </a:r>
            <a:r>
              <a:rPr lang="en-US" sz="3600" dirty="0"/>
              <a:t> program </a:t>
            </a:r>
            <a:r>
              <a:rPr lang="en-US" sz="3600" dirty="0" err="1"/>
              <a:t>studi</a:t>
            </a:r>
            <a:r>
              <a:rPr lang="en-US" sz="3600" dirty="0"/>
              <a:t> yang  </a:t>
            </a:r>
            <a:r>
              <a:rPr lang="en-US" sz="3600" dirty="0" err="1"/>
              <a:t>bersangkutan</a:t>
            </a:r>
            <a:r>
              <a:rPr lang="en-US" sz="3600" dirty="0"/>
              <a:t>. </a:t>
            </a:r>
          </a:p>
          <a:p>
            <a:pPr lvl="1" indent="-457200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600" dirty="0"/>
              <a:t>SIAPA YANG MELAKUKAN?</a:t>
            </a:r>
          </a:p>
          <a:p>
            <a:pPr lvl="1" indent="-457200" fontAlgn="auto">
              <a:spcAft>
                <a:spcPts val="0"/>
              </a:spcAft>
              <a:defRPr/>
            </a:pPr>
            <a:r>
              <a:rPr lang="en-US" sz="3600" dirty="0"/>
              <a:t>     </a:t>
            </a:r>
            <a:r>
              <a:rPr lang="en-US" sz="3600" dirty="0" err="1"/>
              <a:t>Dua</a:t>
            </a:r>
            <a:r>
              <a:rPr lang="en-US" sz="3600" dirty="0"/>
              <a:t> </a:t>
            </a:r>
            <a:r>
              <a:rPr lang="en-US" sz="3600" dirty="0" err="1"/>
              <a:t>asesor</a:t>
            </a:r>
            <a:r>
              <a:rPr lang="en-US" sz="3600" dirty="0"/>
              <a:t> yang </a:t>
            </a:r>
            <a:r>
              <a:rPr lang="en-US" sz="3600" dirty="0" err="1"/>
              <a:t>sama</a:t>
            </a:r>
            <a:r>
              <a:rPr lang="en-US" sz="3600" dirty="0"/>
              <a:t> yang </a:t>
            </a:r>
            <a:r>
              <a:rPr lang="en-US" sz="3600" dirty="0" err="1"/>
              <a:t>melakukan</a:t>
            </a:r>
            <a:r>
              <a:rPr lang="en-US" sz="3600" dirty="0"/>
              <a:t> </a:t>
            </a:r>
            <a:r>
              <a:rPr lang="en-US" sz="3600" dirty="0" err="1"/>
              <a:t>asesmen</a:t>
            </a:r>
            <a:r>
              <a:rPr lang="en-US" sz="3600" dirty="0"/>
              <a:t> </a:t>
            </a:r>
            <a:r>
              <a:rPr lang="en-US" sz="3600" dirty="0" err="1"/>
              <a:t>lkecukupan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dokumen</a:t>
            </a:r>
            <a:r>
              <a:rPr lang="en-US" sz="3600" dirty="0"/>
              <a:t> </a:t>
            </a:r>
            <a:r>
              <a:rPr lang="en-US" sz="3600" dirty="0" err="1"/>
              <a:t>akreditasi</a:t>
            </a:r>
            <a:r>
              <a:rPr lang="en-US" sz="3600" dirty="0"/>
              <a:t> yang </a:t>
            </a:r>
            <a:r>
              <a:rPr lang="en-US" sz="3600" dirty="0" err="1"/>
              <a:t>dikirim</a:t>
            </a:r>
            <a:r>
              <a:rPr lang="en-US" sz="3600" dirty="0"/>
              <a:t> </a:t>
            </a:r>
            <a:r>
              <a:rPr lang="en-US" sz="3600" dirty="0" err="1"/>
              <a:t>prodi</a:t>
            </a:r>
            <a:r>
              <a:rPr lang="en-US" sz="3600" dirty="0"/>
              <a:t>. </a:t>
            </a:r>
          </a:p>
          <a:p>
            <a:pPr marL="442913" lvl="1" indent="-442913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600" dirty="0"/>
              <a:t>BERAPA LAMA?</a:t>
            </a:r>
          </a:p>
          <a:p>
            <a:pPr marL="442913" lvl="1" indent="-442913" fontAlgn="auto">
              <a:spcAft>
                <a:spcPts val="0"/>
              </a:spcAft>
              <a:defRPr/>
            </a:pPr>
            <a:r>
              <a:rPr lang="en-US" sz="3600" dirty="0"/>
              <a:t>     2-3 </a:t>
            </a:r>
            <a:r>
              <a:rPr lang="en-US" sz="3600" dirty="0" err="1"/>
              <a:t>hari</a:t>
            </a:r>
            <a:endParaRPr lang="id-ID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7209" y="1857380"/>
            <a:ext cx="9364265" cy="471487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err="1"/>
              <a:t>Suasana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endParaRPr lang="en-US" sz="36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pimpinan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bawahan</a:t>
            </a:r>
            <a:endParaRPr lang="en-US" sz="36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antara</a:t>
            </a:r>
            <a:r>
              <a:rPr lang="en-US" sz="3600" dirty="0"/>
              <a:t> </a:t>
            </a:r>
            <a:r>
              <a:rPr lang="en-US" sz="3600" dirty="0" err="1"/>
              <a:t>sesama</a:t>
            </a:r>
            <a:r>
              <a:rPr lang="en-US" sz="3600" dirty="0"/>
              <a:t> </a:t>
            </a:r>
            <a:r>
              <a:rPr lang="en-US" sz="3600" dirty="0" err="1"/>
              <a:t>sivitas</a:t>
            </a:r>
            <a:r>
              <a:rPr lang="en-US" sz="3600" dirty="0"/>
              <a:t> </a:t>
            </a:r>
            <a:r>
              <a:rPr lang="en-US" sz="3600" dirty="0" err="1"/>
              <a:t>akademika</a:t>
            </a:r>
            <a:endParaRPr lang="en-US" sz="36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err="1"/>
              <a:t>Beban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endParaRPr lang="en-US" sz="3600" dirty="0"/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err="1"/>
              <a:t>Sistem</a:t>
            </a:r>
            <a:r>
              <a:rPr lang="en-US" sz="3600" dirty="0"/>
              <a:t> </a:t>
            </a:r>
            <a:r>
              <a:rPr lang="en-US" sz="3600" dirty="0" err="1"/>
              <a:t>kesejahteraan</a:t>
            </a:r>
            <a:r>
              <a:rPr lang="en-US" sz="3600" dirty="0"/>
              <a:t>, </a:t>
            </a:r>
            <a:r>
              <a:rPr lang="en-US" sz="3600" dirty="0" err="1"/>
              <a:t>termasuk</a:t>
            </a:r>
            <a:r>
              <a:rPr lang="en-US" sz="3600" dirty="0"/>
              <a:t> </a:t>
            </a:r>
            <a:r>
              <a:rPr lang="en-US" sz="3600" dirty="0" err="1"/>
              <a:t>penggajian</a:t>
            </a:r>
            <a:r>
              <a:rPr lang="en-US" sz="3600" dirty="0"/>
              <a:t>/honor 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600" dirty="0" err="1"/>
              <a:t>Kelengkapan</a:t>
            </a:r>
            <a:r>
              <a:rPr lang="en-US" sz="3600" dirty="0"/>
              <a:t> </a:t>
            </a:r>
            <a:r>
              <a:rPr lang="en-US" sz="3600" dirty="0" err="1"/>
              <a:t>prasarana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sarana</a:t>
            </a:r>
            <a:endParaRPr lang="en-US" sz="3600" dirty="0">
              <a:ea typeface="Times New Roman" pitchFamily="18" charset="0"/>
              <a:cs typeface="Wingdings" pitchFamily="2" charset="2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7650" y="225413"/>
            <a:ext cx="9383450" cy="1417637"/>
          </a:xfrm>
          <a:prstGeom prst="rect">
            <a:avLst/>
          </a:prstGeom>
          <a:solidFill>
            <a:srgbClr val="760000"/>
          </a:solidFill>
          <a:ln w="762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RAMBU-RAMBU WAWANCARA</a:t>
            </a:r>
            <a:b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DENGAN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PIMPINAN PRODI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87209" y="1785961"/>
            <a:ext cx="9364265" cy="5000625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 sz="3200"/>
              <a:t>Suasana belajar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/>
              <a:t>Kelengkapan prasarana dan sarana akademik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/>
              <a:t>Kepuasan belajar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/>
              <a:t>Fasilitas kemahasiswaan (asrama, klinik, fasilitas olahraga, fasilitas hiburan, dll.)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/>
              <a:t>Organisasi mahasiswa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/>
              <a:t>Layanan bantuan (bimbingan dan konseling, beasiswa, dsb.)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 sz="3200"/>
              <a:t>Informasi karir dan pasar kerja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47650" y="225413"/>
            <a:ext cx="9383450" cy="1417637"/>
          </a:xfrm>
          <a:prstGeom prst="rect">
            <a:avLst/>
          </a:prstGeom>
          <a:solidFill>
            <a:srgbClr val="760000"/>
          </a:solidFill>
          <a:ln w="76200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RAMBU-RAMBU WAWANCARA</a:t>
            </a:r>
            <a:b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DENGAN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MAHASISWA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40" y="188918"/>
            <a:ext cx="9517327" cy="1239818"/>
          </a:xfrm>
          <a:solidFill>
            <a:srgbClr val="00206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r>
              <a:rPr lang="en-US" sz="2800" dirty="0" smtClean="0">
                <a:solidFill>
                  <a:srgbClr val="FBE0D1"/>
                </a:solidFill>
              </a:rPr>
              <a:t/>
            </a:r>
            <a:br>
              <a:rPr lang="en-US" sz="2800" dirty="0" smtClean="0">
                <a:solidFill>
                  <a:srgbClr val="FBE0D1"/>
                </a:solidFill>
              </a:rPr>
            </a:br>
            <a:r>
              <a:rPr lang="en-US" sz="36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JADWAL KEGIATAN ASESOR </a:t>
            </a:r>
            <a:r>
              <a:rPr lang="en-US" sz="20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(1 </a:t>
            </a:r>
            <a:r>
              <a:rPr lang="en-US" sz="2000" b="1" dirty="0" err="1" smtClean="0">
                <a:solidFill>
                  <a:srgbClr val="FBE0D1"/>
                </a:solidFill>
                <a:latin typeface="Arial" charset="0"/>
                <a:cs typeface="Arial" charset="0"/>
              </a:rPr>
              <a:t>dari</a:t>
            </a:r>
            <a:r>
              <a:rPr lang="en-US" sz="20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 3)</a:t>
            </a:r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r>
              <a:rPr lang="en-US" sz="2800" dirty="0" smtClean="0">
                <a:solidFill>
                  <a:srgbClr val="CC99FF"/>
                </a:solidFill>
                <a:latin typeface="Arial Narrow" pitchFamily="34" charset="0"/>
              </a:rPr>
              <a:t> </a:t>
            </a:r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endParaRPr lang="en-US" sz="2800" dirty="0" smtClean="0">
              <a:solidFill>
                <a:srgbClr val="FFFF99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7391" y="1601630"/>
          <a:ext cx="9596470" cy="5003980"/>
        </p:xfrm>
        <a:graphic>
          <a:graphicData uri="http://schemas.openxmlformats.org/drawingml/2006/table">
            <a:tbl>
              <a:tblPr/>
              <a:tblGrid>
                <a:gridCol w="2166918"/>
                <a:gridCol w="4024341"/>
                <a:gridCol w="3405211"/>
              </a:tblGrid>
              <a:tr h="5202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Arial"/>
                          <a:ea typeface="Times New Roman"/>
                        </a:rPr>
                        <a:t>Waktu</a:t>
                      </a:r>
                      <a:r>
                        <a:rPr lang="en-US" sz="1800" b="1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Arial"/>
                          <a:ea typeface="Times New Roman"/>
                        </a:rPr>
                        <a:t>Kegiatan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</a:rPr>
                        <a:t>Kegiatan</a:t>
                      </a:r>
                      <a:endParaRPr lang="en-US" sz="180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Arial"/>
                          <a:ea typeface="Times New Roman"/>
                        </a:rPr>
                        <a:t>Keterangan</a:t>
                      </a:r>
                      <a:endParaRPr lang="en-US" sz="180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333">
                <a:tc>
                  <a:txBody>
                    <a:bodyPr/>
                    <a:lstStyle/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 smtClean="0">
                          <a:latin typeface="Times New Roman"/>
                        </a:rPr>
                        <a:t>Hari</a:t>
                      </a:r>
                      <a:r>
                        <a:rPr lang="en-US" sz="1800" b="1" dirty="0" smtClean="0">
                          <a:latin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Times New Roman"/>
                        </a:rPr>
                        <a:t>Pertama</a:t>
                      </a:r>
                      <a:endParaRPr lang="en-US" sz="1800" b="1" dirty="0" smtClean="0">
                        <a:latin typeface="Times New Roman"/>
                      </a:endParaRPr>
                    </a:p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1" dirty="0">
                        <a:latin typeface="Times New Roman"/>
                      </a:endParaRPr>
                    </a:p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Arial"/>
                          <a:ea typeface="Times New Roman"/>
                        </a:rPr>
                        <a:t>09.00 – 11.00</a:t>
                      </a: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</a:pPr>
                      <a:r>
                        <a:rPr lang="en-US" sz="1800" dirty="0" err="1" smtClean="0">
                          <a:latin typeface="Arial"/>
                          <a:ea typeface="Times New Roman"/>
                        </a:rPr>
                        <a:t>Pertemuan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Tim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Asesor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pimpinan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 Program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studi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</a:pP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Presentasi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klarifikasi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oleh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pimpinan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 Program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studi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.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Symbol"/>
                        <a:buChar char="-"/>
                      </a:pP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Diskusi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Tim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Asesor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pimpinan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 Program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studi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4000" lv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en-US" sz="1800" dirty="0" err="1" smtClean="0">
                          <a:latin typeface="Arial"/>
                          <a:ea typeface="Times New Roman"/>
                        </a:rPr>
                        <a:t>Menyampaikan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maksud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asesmen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lapangan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menyusun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jadwal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kerja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bersama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dalam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kegiatan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asesmen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lapangan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  <a:p>
                      <a:pPr marL="144000" lvl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§"/>
                      </a:pPr>
                      <a:r>
                        <a:rPr lang="nb-NO" sz="1800" dirty="0">
                          <a:latin typeface="Arial"/>
                          <a:ea typeface="Times New Roman"/>
                        </a:rPr>
                        <a:t>Mendengarkan presentasi, diskusi dan klarifikasi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55">
                <a:tc>
                  <a:txBody>
                    <a:bodyPr/>
                    <a:lstStyle/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b-NO" sz="1800">
                        <a:latin typeface="Arial"/>
                        <a:ea typeface="Times New Roman"/>
                      </a:endParaRPr>
                    </a:p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nb-NO" sz="1800">
                          <a:latin typeface="Arial"/>
                          <a:ea typeface="Times New Roman"/>
                        </a:rPr>
                        <a:t>11.00 – 12.00</a:t>
                      </a:r>
                      <a:endParaRPr lang="en-US" sz="180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/>
                          <a:ea typeface="Times New Roman"/>
                        </a:rPr>
                        <a:t>Wawancara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perwakilan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dosen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mengajar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pada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program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studi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bersangkutan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37">
                <a:tc>
                  <a:txBody>
                    <a:bodyPr/>
                    <a:lstStyle/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12.00 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– 13.00</a:t>
                      </a: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i="1" dirty="0" err="1" smtClean="0">
                          <a:latin typeface="Arial"/>
                          <a:ea typeface="Times New Roman"/>
                        </a:rPr>
                        <a:t>Istirahat</a:t>
                      </a:r>
                      <a:endParaRPr lang="en-US" sz="1800" i="1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ISHOMA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666">
                <a:tc>
                  <a:txBody>
                    <a:bodyPr/>
                    <a:lstStyle/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Times New Roman"/>
                      </a:endParaRPr>
                    </a:p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13.00 – 15.00</a:t>
                      </a: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/>
                          <a:ea typeface="Times New Roman"/>
                        </a:rPr>
                        <a:t>Wawancara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perwakilan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dosen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mengajar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pada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program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studi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bersangkutan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(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lanjutan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>
                        <a:latin typeface="Arial"/>
                        <a:ea typeface="Times New Roman"/>
                      </a:endParaRPr>
                    </a:p>
                    <a:p>
                      <a:pPr marL="1714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Arial"/>
                          <a:ea typeface="Times New Roman"/>
                        </a:rPr>
                        <a:t>15.00 – 18.00</a:t>
                      </a: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latin typeface="Arial"/>
                          <a:ea typeface="Times New Roman"/>
                        </a:rPr>
                        <a:t>Meninjau</a:t>
                      </a:r>
                      <a:r>
                        <a:rPr lang="en-US" sz="18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prasarana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US" sz="18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Arial"/>
                          <a:ea typeface="Times New Roman"/>
                        </a:rPr>
                        <a:t>sarana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smtClean="0">
                          <a:latin typeface="Arial"/>
                          <a:ea typeface="Times New Roman"/>
                        </a:rPr>
                        <a:t>Wawancara </a:t>
                      </a:r>
                      <a:r>
                        <a:rPr lang="it-IT" sz="1800" dirty="0">
                          <a:latin typeface="Arial"/>
                          <a:ea typeface="Times New Roman"/>
                        </a:rPr>
                        <a:t>di tempat bila diperlukan</a:t>
                      </a:r>
                      <a:endParaRPr lang="en-US" sz="18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1450" y="1433015"/>
          <a:ext cx="9522652" cy="5307505"/>
        </p:xfrm>
        <a:graphic>
          <a:graphicData uri="http://schemas.openxmlformats.org/drawingml/2006/table">
            <a:tbl>
              <a:tblPr/>
              <a:tblGrid>
                <a:gridCol w="2303841"/>
                <a:gridCol w="4607751"/>
                <a:gridCol w="2611060"/>
              </a:tblGrid>
              <a:tr h="5202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latin typeface="Arial"/>
                          <a:ea typeface="Times New Roman"/>
                        </a:rPr>
                        <a:t>Waktu</a:t>
                      </a:r>
                      <a:r>
                        <a:rPr lang="en-US" sz="2200" b="1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b="1" dirty="0" err="1">
                          <a:latin typeface="Arial"/>
                          <a:ea typeface="Times New Roman"/>
                        </a:rPr>
                        <a:t>Kegiatan</a:t>
                      </a:r>
                      <a:endParaRPr lang="en-US" sz="22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latin typeface="Arial"/>
                          <a:ea typeface="Times New Roman"/>
                        </a:rPr>
                        <a:t>Kegiatan</a:t>
                      </a:r>
                      <a:endParaRPr lang="en-US" sz="22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>
                          <a:latin typeface="Arial"/>
                          <a:ea typeface="Times New Roman"/>
                        </a:rPr>
                        <a:t>Keterangan</a:t>
                      </a:r>
                      <a:endParaRPr lang="en-US" sz="22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818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err="1" smtClean="0">
                          <a:latin typeface="Times New Roman"/>
                        </a:rPr>
                        <a:t>Hari</a:t>
                      </a:r>
                      <a:r>
                        <a:rPr lang="en-US" sz="2200" b="1" dirty="0" smtClean="0">
                          <a:latin typeface="Times New Roman"/>
                        </a:rPr>
                        <a:t> </a:t>
                      </a:r>
                      <a:r>
                        <a:rPr lang="en-US" sz="2200" b="1" dirty="0" err="1">
                          <a:latin typeface="Times New Roman"/>
                        </a:rPr>
                        <a:t>Kedua</a:t>
                      </a:r>
                      <a:endParaRPr lang="en-US" sz="2200" b="1" dirty="0">
                        <a:latin typeface="Times New Roman"/>
                      </a:endParaRPr>
                    </a:p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latin typeface="Arial"/>
                          <a:ea typeface="Times New Roman"/>
                        </a:rPr>
                        <a:t>08.00 – 12.00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latin typeface="Arial"/>
                          <a:ea typeface="Times New Roman"/>
                        </a:rPr>
                        <a:t>Meninjau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prasarana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sarana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(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lanjutan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)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200" dirty="0" smtClean="0">
                          <a:latin typeface="Arial"/>
                          <a:ea typeface="Times New Roman"/>
                        </a:rPr>
                        <a:t>Wawancara </a:t>
                      </a:r>
                      <a:r>
                        <a:rPr lang="it-IT" sz="2200" dirty="0">
                          <a:latin typeface="Arial"/>
                          <a:ea typeface="Times New Roman"/>
                        </a:rPr>
                        <a:t>di tempat bila diperlukan</a:t>
                      </a:r>
                      <a:endParaRPr lang="en-US" sz="22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/>
                          <a:ea typeface="Times New Roman"/>
                        </a:rPr>
                        <a:t>12.00 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– 13.00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i="1" dirty="0" err="1" smtClean="0">
                          <a:latin typeface="Arial"/>
                          <a:ea typeface="Times New Roman"/>
                        </a:rPr>
                        <a:t>Istirahat</a:t>
                      </a:r>
                      <a:endParaRPr lang="en-US" sz="2200" i="1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/>
                          <a:ea typeface="Times New Roman"/>
                        </a:rPr>
                        <a:t>ISHOMA</a:t>
                      </a:r>
                      <a:endParaRPr lang="en-US" sz="22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37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/>
                          <a:ea typeface="Times New Roman"/>
                        </a:rPr>
                        <a:t>14.00 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– 15.00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latin typeface="Arial"/>
                          <a:ea typeface="Times New Roman"/>
                        </a:rPr>
                        <a:t>Wawancara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mahasiswa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mewakili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semua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mahasiswa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dari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setiap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angkatan</a:t>
                      </a:r>
                      <a:endParaRPr lang="en-US" sz="22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22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666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/>
                          <a:ea typeface="Times New Roman"/>
                        </a:rPr>
                        <a:t>15.00 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– 18.00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err="1" smtClean="0">
                          <a:latin typeface="Arial"/>
                          <a:ea typeface="Times New Roman"/>
                        </a:rPr>
                        <a:t>Diskusi</a:t>
                      </a:r>
                      <a:r>
                        <a:rPr lang="en-US" sz="22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dengan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tim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penyusun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borang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akreditasi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laporan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200" dirty="0" err="1">
                          <a:latin typeface="Arial"/>
                          <a:ea typeface="Times New Roman"/>
                        </a:rPr>
                        <a:t>evaluasi-diri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  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22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 smtClean="0">
                          <a:latin typeface="Arial"/>
                          <a:ea typeface="Times New Roman"/>
                        </a:rPr>
                        <a:t>19.00 </a:t>
                      </a:r>
                      <a:r>
                        <a:rPr lang="en-US" sz="2200" dirty="0">
                          <a:latin typeface="Arial"/>
                          <a:ea typeface="Times New Roman"/>
                        </a:rPr>
                        <a:t>– 21.00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200" dirty="0" err="1" smtClean="0">
                          <a:latin typeface="Arial"/>
                          <a:ea typeface="Times New Roman"/>
                        </a:rPr>
                        <a:t>Membuat</a:t>
                      </a:r>
                      <a:r>
                        <a:rPr lang="es-ES" sz="22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2200" dirty="0">
                          <a:latin typeface="Arial"/>
                          <a:ea typeface="Times New Roman"/>
                        </a:rPr>
                        <a:t>catatan atas </a:t>
                      </a:r>
                      <a:r>
                        <a:rPr lang="es-ES" sz="2200" dirty="0" err="1">
                          <a:latin typeface="Arial"/>
                          <a:ea typeface="Times New Roman"/>
                        </a:rPr>
                        <a:t>temuan-temuan</a:t>
                      </a:r>
                      <a:r>
                        <a:rPr lang="es-ES" sz="22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s-ES" sz="2200" dirty="0" err="1">
                          <a:latin typeface="Arial"/>
                          <a:ea typeface="Times New Roman"/>
                        </a:rPr>
                        <a:t>ada</a:t>
                      </a:r>
                      <a:r>
                        <a:rPr lang="es-ES" sz="2200" dirty="0">
                          <a:latin typeface="Arial"/>
                          <a:ea typeface="Times New Roman"/>
                        </a:rPr>
                        <a:t> dan </a:t>
                      </a:r>
                      <a:r>
                        <a:rPr lang="es-ES" sz="2200" dirty="0" err="1">
                          <a:latin typeface="Arial"/>
                          <a:ea typeface="Times New Roman"/>
                        </a:rPr>
                        <a:t>menyusunan</a:t>
                      </a:r>
                      <a:r>
                        <a:rPr lang="es-E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2200" dirty="0" err="1">
                          <a:latin typeface="Arial"/>
                          <a:ea typeface="Times New Roman"/>
                        </a:rPr>
                        <a:t>laporan</a:t>
                      </a:r>
                      <a:r>
                        <a:rPr lang="es-ES" sz="22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2200" dirty="0" err="1">
                          <a:latin typeface="Arial"/>
                          <a:ea typeface="Times New Roman"/>
                        </a:rPr>
                        <a:t>awal</a:t>
                      </a:r>
                      <a:r>
                        <a:rPr lang="es-ES" sz="2200" dirty="0">
                          <a:latin typeface="Arial"/>
                          <a:ea typeface="Times New Roman"/>
                        </a:rPr>
                        <a:t> Tim Asesor, </a:t>
                      </a:r>
                      <a:endParaRPr lang="en-US" sz="22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200" dirty="0" smtClean="0">
                          <a:latin typeface="Arial"/>
                          <a:ea typeface="Times New Roman"/>
                        </a:rPr>
                        <a:t>Menyusun </a:t>
                      </a:r>
                      <a:r>
                        <a:rPr lang="fi-FI" sz="2200" dirty="0">
                          <a:latin typeface="Arial"/>
                          <a:ea typeface="Times New Roman"/>
                        </a:rPr>
                        <a:t>laporan sementara di </a:t>
                      </a:r>
                      <a:r>
                        <a:rPr lang="fi-FI" sz="2200" dirty="0" smtClean="0">
                          <a:latin typeface="Arial"/>
                          <a:ea typeface="Times New Roman"/>
                        </a:rPr>
                        <a:t>penginapan</a:t>
                      </a:r>
                      <a:endParaRPr lang="en-US" sz="22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40" y="142852"/>
            <a:ext cx="9517327" cy="1239818"/>
          </a:xfrm>
          <a:solidFill>
            <a:srgbClr val="00206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r>
              <a:rPr lang="en-US" sz="2800" dirty="0" smtClean="0">
                <a:solidFill>
                  <a:srgbClr val="FBE0D1"/>
                </a:solidFill>
              </a:rPr>
              <a:t/>
            </a:r>
            <a:br>
              <a:rPr lang="en-US" sz="2800" dirty="0" smtClean="0">
                <a:solidFill>
                  <a:srgbClr val="FBE0D1"/>
                </a:solidFill>
              </a:rPr>
            </a:br>
            <a:r>
              <a:rPr lang="en-US" sz="36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JADWAL KEGIATAN ASESOR </a:t>
            </a:r>
            <a:r>
              <a:rPr lang="en-US" sz="20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(2 </a:t>
            </a:r>
            <a:r>
              <a:rPr lang="en-US" sz="2000" b="1" dirty="0" err="1" smtClean="0">
                <a:solidFill>
                  <a:srgbClr val="FBE0D1"/>
                </a:solidFill>
                <a:latin typeface="Arial" charset="0"/>
                <a:cs typeface="Arial" charset="0"/>
              </a:rPr>
              <a:t>dari</a:t>
            </a:r>
            <a:r>
              <a:rPr lang="en-US" sz="20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 3)</a:t>
            </a:r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r>
              <a:rPr lang="en-US" sz="2800" dirty="0" smtClean="0">
                <a:solidFill>
                  <a:srgbClr val="CC99FF"/>
                </a:solidFill>
                <a:latin typeface="Arial Narrow" pitchFamily="34" charset="0"/>
              </a:rPr>
              <a:t> </a:t>
            </a:r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endParaRPr lang="en-US" sz="2800" dirty="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463" y="1571612"/>
          <a:ext cx="9596470" cy="5054878"/>
        </p:xfrm>
        <a:graphic>
          <a:graphicData uri="http://schemas.openxmlformats.org/drawingml/2006/table">
            <a:tbl>
              <a:tblPr/>
              <a:tblGrid>
                <a:gridCol w="2166918"/>
                <a:gridCol w="5262599"/>
                <a:gridCol w="2166953"/>
              </a:tblGrid>
              <a:tr h="5202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</a:rPr>
                        <a:t>Waktu</a:t>
                      </a:r>
                      <a:r>
                        <a:rPr lang="en-US" sz="2400" b="1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Arial"/>
                          <a:ea typeface="Times New Roman"/>
                        </a:rPr>
                        <a:t>Kegiatan</a:t>
                      </a:r>
                      <a:endParaRPr lang="en-US" sz="24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</a:rPr>
                        <a:t>Kegiatan</a:t>
                      </a:r>
                      <a:endParaRPr lang="en-US" sz="24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Arial"/>
                          <a:ea typeface="Times New Roman"/>
                        </a:rPr>
                        <a:t>Keterangan</a:t>
                      </a:r>
                      <a:endParaRPr lang="en-US" sz="2400" dirty="0">
                        <a:latin typeface="Arial"/>
                        <a:ea typeface="Times New Roman"/>
                      </a:endParaRPr>
                    </a:p>
                  </a:txBody>
                  <a:tcPr marL="37541" marR="375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4762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3333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latin typeface="Times New Roman"/>
                        </a:rPr>
                        <a:t>Hari</a:t>
                      </a:r>
                      <a:r>
                        <a:rPr lang="en-US" sz="2000" b="1" dirty="0" smtClean="0">
                          <a:latin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Times New Roman"/>
                        </a:rPr>
                        <a:t>Ketiga</a:t>
                      </a:r>
                      <a:endParaRPr lang="en-US" sz="2000" b="1" dirty="0">
                        <a:latin typeface="Times New Roman"/>
                      </a:endParaRPr>
                    </a:p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/>
                          <a:ea typeface="Times New Roman"/>
                        </a:rPr>
                        <a:t>08.30 – 09.30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Arial"/>
                          <a:ea typeface="Times New Roman"/>
                        </a:rPr>
                        <a:t>Penyampaian</a:t>
                      </a: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laporan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akhir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asesmen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lapangan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Tim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Asesor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dibacakan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dihadapan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pimpinan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program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studi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dan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pihak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terkait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lainnya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serta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pembuatan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berita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acara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yang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ditanda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tangani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kedua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belah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pihak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.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Arial"/>
                          <a:ea typeface="Times New Roman"/>
                        </a:rPr>
                        <a:t>Menyampaikan</a:t>
                      </a: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US" sz="2000" dirty="0" err="1">
                          <a:latin typeface="Arial"/>
                          <a:ea typeface="Times New Roman"/>
                        </a:rPr>
                        <a:t>temuan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055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9.30 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– 11.30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it-IT" sz="2000" dirty="0" smtClean="0">
                          <a:latin typeface="Arial"/>
                          <a:ea typeface="Times New Roman"/>
                        </a:rPr>
                        <a:t>Pimpinan </a:t>
                      </a:r>
                      <a:r>
                        <a:rPr lang="it-IT" sz="2000" dirty="0">
                          <a:latin typeface="Arial"/>
                          <a:ea typeface="Times New Roman"/>
                        </a:rPr>
                        <a:t>program studi menyusun tanggapan berita acara asesmen lapangan.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it-IT" sz="200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37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11.30 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– 13.30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i="1" dirty="0" err="1" smtClean="0">
                          <a:latin typeface="Arial"/>
                          <a:ea typeface="Times New Roman"/>
                        </a:rPr>
                        <a:t>Istirahat</a:t>
                      </a:r>
                      <a:endParaRPr lang="en-US" sz="2000" i="1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ISHOMA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1666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13.30 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– 14.30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i-FI" sz="2000" dirty="0" smtClean="0">
                          <a:latin typeface="Arial"/>
                          <a:ea typeface="Times New Roman"/>
                        </a:rPr>
                        <a:t>Pimpinan </a:t>
                      </a:r>
                      <a:r>
                        <a:rPr lang="fi-FI" sz="2000" dirty="0">
                          <a:latin typeface="Arial"/>
                          <a:ea typeface="Times New Roman"/>
                        </a:rPr>
                        <a:t>program studi menyampaikan tanggapan berita acara asesmen lapangan.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fi-FI" sz="200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833"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"/>
                          <a:ea typeface="Times New Roman"/>
                        </a:rPr>
                        <a:t>13.30 </a:t>
                      </a:r>
                      <a:r>
                        <a:rPr lang="en-US" sz="2000" dirty="0">
                          <a:latin typeface="Arial"/>
                          <a:ea typeface="Times New Roman"/>
                        </a:rPr>
                        <a:t>– 15.00</a:t>
                      </a: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ES" sz="2000" dirty="0" err="1" smtClean="0">
                          <a:latin typeface="Arial"/>
                          <a:ea typeface="Times New Roman"/>
                        </a:rPr>
                        <a:t>Perbaikan</a:t>
                      </a:r>
                      <a:r>
                        <a:rPr lang="es-ES" sz="2000" dirty="0" smtClean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2000" dirty="0" err="1">
                          <a:latin typeface="Arial"/>
                          <a:ea typeface="Times New Roman"/>
                        </a:rPr>
                        <a:t>draf</a:t>
                      </a:r>
                      <a:r>
                        <a:rPr lang="es-ES" sz="2000" dirty="0">
                          <a:latin typeface="Arial"/>
                          <a:ea typeface="Times New Roman"/>
                        </a:rPr>
                        <a:t> dan </a:t>
                      </a:r>
                      <a:r>
                        <a:rPr lang="es-ES" sz="2000" dirty="0" err="1">
                          <a:latin typeface="Arial"/>
                          <a:ea typeface="Times New Roman"/>
                        </a:rPr>
                        <a:t>penandatanganan</a:t>
                      </a:r>
                      <a:r>
                        <a:rPr lang="es-E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2000" dirty="0" err="1">
                          <a:latin typeface="Arial"/>
                          <a:ea typeface="Times New Roman"/>
                        </a:rPr>
                        <a:t>berita</a:t>
                      </a:r>
                      <a:r>
                        <a:rPr lang="es-ES" sz="2000" dirty="0">
                          <a:latin typeface="Arial"/>
                          <a:ea typeface="Times New Roman"/>
                        </a:rPr>
                        <a:t> acara </a:t>
                      </a:r>
                      <a:r>
                        <a:rPr lang="es-ES" sz="2000" dirty="0" err="1">
                          <a:latin typeface="Arial"/>
                          <a:ea typeface="Times New Roman"/>
                        </a:rPr>
                        <a:t>asesmen</a:t>
                      </a:r>
                      <a:r>
                        <a:rPr lang="es-ES" sz="2000" dirty="0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2000" dirty="0" err="1">
                          <a:latin typeface="Arial"/>
                          <a:ea typeface="Times New Roman"/>
                        </a:rPr>
                        <a:t>lapangan</a:t>
                      </a:r>
                      <a:r>
                        <a:rPr lang="es-ES" sz="2000" dirty="0">
                          <a:latin typeface="Arial"/>
                          <a:ea typeface="Times New Roman"/>
                        </a:rPr>
                        <a:t>.</a:t>
                      </a:r>
                      <a:endParaRPr lang="en-US" sz="20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2000" dirty="0">
                        <a:latin typeface="Arial"/>
                        <a:ea typeface="Times New Roman"/>
                      </a:endParaRPr>
                    </a:p>
                  </a:txBody>
                  <a:tcPr marL="74295" marR="742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40" y="188918"/>
            <a:ext cx="9517327" cy="1239818"/>
          </a:xfrm>
          <a:solidFill>
            <a:srgbClr val="002060"/>
          </a:solidFill>
          <a:ln w="38100"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eaLnBrk="1" hangingPunct="1"/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r>
              <a:rPr lang="en-US" sz="2800" dirty="0" smtClean="0">
                <a:solidFill>
                  <a:srgbClr val="FBE0D1"/>
                </a:solidFill>
              </a:rPr>
              <a:t/>
            </a:r>
            <a:br>
              <a:rPr lang="en-US" sz="2800" dirty="0" smtClean="0">
                <a:solidFill>
                  <a:srgbClr val="FBE0D1"/>
                </a:solidFill>
              </a:rPr>
            </a:br>
            <a:r>
              <a:rPr lang="en-US" sz="36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JADWAL KEGIATAN ASESOR </a:t>
            </a:r>
            <a:r>
              <a:rPr lang="en-US" sz="20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(3 </a:t>
            </a:r>
            <a:r>
              <a:rPr lang="en-US" sz="2000" b="1" dirty="0" err="1" smtClean="0">
                <a:solidFill>
                  <a:srgbClr val="FBE0D1"/>
                </a:solidFill>
                <a:latin typeface="Arial" charset="0"/>
                <a:cs typeface="Arial" charset="0"/>
              </a:rPr>
              <a:t>dari</a:t>
            </a:r>
            <a:r>
              <a:rPr lang="en-US" sz="2000" b="1" dirty="0" smtClean="0">
                <a:solidFill>
                  <a:srgbClr val="FBE0D1"/>
                </a:solidFill>
                <a:latin typeface="Arial" charset="0"/>
                <a:cs typeface="Arial" charset="0"/>
              </a:rPr>
              <a:t> 3)</a:t>
            </a:r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r>
              <a:rPr lang="en-US" sz="2800" dirty="0" smtClean="0">
                <a:solidFill>
                  <a:srgbClr val="CC99FF"/>
                </a:solidFill>
                <a:latin typeface="Arial Narrow" pitchFamily="34" charset="0"/>
              </a:rPr>
              <a:t> </a:t>
            </a:r>
            <a:r>
              <a:rPr lang="id-ID" sz="2800" dirty="0" smtClean="0">
                <a:solidFill>
                  <a:srgbClr val="FBE0D1"/>
                </a:solidFill>
              </a:rPr>
              <a:t/>
            </a:r>
            <a:br>
              <a:rPr lang="id-ID" sz="2800" dirty="0" smtClean="0">
                <a:solidFill>
                  <a:srgbClr val="FBE0D1"/>
                </a:solidFill>
              </a:rPr>
            </a:br>
            <a:endParaRPr lang="en-US" sz="2800" dirty="0" smtClean="0">
              <a:solidFill>
                <a:srgbClr val="FFFF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3E00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Bali-gunungan.jpg"/>
          <p:cNvPicPr>
            <a:picLocks noChangeAspect="1" noChangeArrowheads="1"/>
          </p:cNvPicPr>
          <p:nvPr/>
        </p:nvPicPr>
        <p:blipFill>
          <a:blip r:embed="rId2">
            <a:lum bright="-40000" contrast="-40000"/>
          </a:blip>
          <a:srcRect/>
          <a:stretch>
            <a:fillRect/>
          </a:stretch>
        </p:blipFill>
        <p:spPr bwMode="auto">
          <a:xfrm>
            <a:off x="3459483" y="87312"/>
            <a:ext cx="2746375" cy="1019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WordArt 3" descr="Cork"/>
          <p:cNvSpPr>
            <a:spLocks noChangeArrowheads="1" noChangeShapeType="1" noTextEdit="1"/>
          </p:cNvSpPr>
          <p:nvPr/>
        </p:nvSpPr>
        <p:spPr bwMode="auto">
          <a:xfrm>
            <a:off x="2174875" y="5457825"/>
            <a:ext cx="5521325" cy="1117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kern="10">
                <a:ln w="9525">
                  <a:noFill/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71842" dir="2700000" algn="ctr" rotWithShape="0">
                    <a:srgbClr val="DDDDDD"/>
                  </a:outerShdw>
                </a:effectLst>
                <a:latin typeface="Impact"/>
              </a:rPr>
              <a:t>Terima kasih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5241" y="5843588"/>
            <a:ext cx="9875520" cy="8318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FontTx/>
              <a:buChar char="•"/>
            </a:pPr>
            <a:endParaRPr lang="en-US" sz="800" b="1">
              <a:latin typeface="Tahoma" pitchFamily="34" charset="0"/>
            </a:endParaRPr>
          </a:p>
          <a:p>
            <a:pPr algn="ctr" eaLnBrk="0" hangingPunct="0"/>
            <a:r>
              <a:rPr lang="en-US" sz="3200" b="1">
                <a:solidFill>
                  <a:srgbClr val="FFFF00"/>
                </a:solidFill>
                <a:latin typeface="Algerian" pitchFamily="82" charset="0"/>
              </a:rPr>
              <a:t>Tutup lawang sIgotaka</a:t>
            </a:r>
          </a:p>
          <a:p>
            <a:pPr algn="ctr" eaLnBrk="0" hangingPunct="0"/>
            <a:endParaRPr lang="en-US" sz="800" b="1">
              <a:latin typeface="Tahoma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1" y="5883298"/>
            <a:ext cx="9875520" cy="83185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buFontTx/>
              <a:buChar char="•"/>
            </a:pPr>
            <a:endParaRPr lang="en-US" sz="800" b="1">
              <a:latin typeface="Tahoma" pitchFamily="34" charset="0"/>
            </a:endParaRPr>
          </a:p>
          <a:p>
            <a:pPr algn="ctr" eaLnBrk="0" hangingPunct="0"/>
            <a:r>
              <a:rPr lang="en-US" sz="3200" b="1">
                <a:solidFill>
                  <a:srgbClr val="FFFF00"/>
                </a:solidFill>
                <a:latin typeface="Algerian" pitchFamily="82" charset="0"/>
              </a:rPr>
              <a:t>WASSALAMUALAIKUM W.W.</a:t>
            </a:r>
          </a:p>
          <a:p>
            <a:pPr algn="ctr" eaLnBrk="0" hangingPunct="0"/>
            <a:endParaRPr lang="en-US" sz="800" b="1">
              <a:latin typeface="Tahoma" pitchFamily="34" charset="0"/>
            </a:endParaRPr>
          </a:p>
        </p:txBody>
      </p:sp>
      <p:sp>
        <p:nvSpPr>
          <p:cNvPr id="6" name="WordArt 1" descr="White marble"/>
          <p:cNvSpPr>
            <a:spLocks noChangeArrowheads="1" noChangeShapeType="1" noTextEdit="1"/>
          </p:cNvSpPr>
          <p:nvPr/>
        </p:nvSpPr>
        <p:spPr bwMode="auto">
          <a:xfrm>
            <a:off x="2476501" y="2773363"/>
            <a:ext cx="4854575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556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blipFill dpi="0" rotWithShape="0">
                  <a:blip r:embed="rId5"/>
                  <a:srcRect/>
                  <a:tile tx="0" ty="0" sx="100000" sy="100000" flip="none" algn="tl"/>
                </a:blipFill>
                <a:latin typeface="Arial Black"/>
              </a:rPr>
              <a:t>SELESAI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grpId="2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00064 0.10139 " pathEditMode="relative" rAng="0" ptsTypes="AA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1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5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6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6BD16-BCBE-41DE-8E5C-BEE27C8CEB6E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3"/>
            <a:ext cx="8915400" cy="1889125"/>
          </a:xfrm>
        </p:spPr>
        <p:txBody>
          <a:bodyPr/>
          <a:lstStyle/>
          <a:p>
            <a:pPr eaLnBrk="1" hangingPunct="1"/>
            <a:r>
              <a:rPr lang="id-ID" sz="7200" b="1" smtClean="0">
                <a:solidFill>
                  <a:srgbClr val="0066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TERIMAKASIH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84480" y="677863"/>
            <a:ext cx="8396023" cy="368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30725" name="Picture 5" descr="Water lili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934769" y="1820868"/>
            <a:ext cx="6346031" cy="3036887"/>
          </a:xfrm>
        </p:spPr>
      </p:pic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13005" y="1789117"/>
            <a:ext cx="4392348" cy="369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727" name="Rectangle 2"/>
          <p:cNvSpPr txBox="1">
            <a:spLocks noChangeArrowheads="1"/>
          </p:cNvSpPr>
          <p:nvPr/>
        </p:nvSpPr>
        <p:spPr bwMode="auto">
          <a:xfrm>
            <a:off x="660400" y="4754568"/>
            <a:ext cx="8915400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8000" b="1">
                <a:solidFill>
                  <a:srgbClr val="760000"/>
                </a:solidFill>
                <a:latin typeface="Algerian" pitchFamily="82" charset="0"/>
                <a:ea typeface="Arial Unicode MS" pitchFamily="34" charset="-128"/>
                <a:cs typeface="Arial Unicode MS" pitchFamily="34" charset="-128"/>
              </a:rPr>
              <a:t>WASSALAM</a:t>
            </a:r>
            <a:endParaRPr lang="id-ID" sz="8000" b="1">
              <a:solidFill>
                <a:srgbClr val="760000"/>
              </a:solidFill>
              <a:latin typeface="Algerian" pitchFamily="82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40" y="188913"/>
            <a:ext cx="9517327" cy="1668462"/>
          </a:xfrm>
          <a:solidFill>
            <a:schemeClr val="bg2">
              <a:lumMod val="1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rgbClr val="FBE0D1"/>
                </a:solidFill>
                <a:cs typeface="Arial" charset="0"/>
              </a:rPr>
              <a:t/>
            </a:r>
            <a:br>
              <a:rPr lang="id-ID" sz="3600" dirty="0" smtClean="0">
                <a:solidFill>
                  <a:srgbClr val="FBE0D1"/>
                </a:solidFill>
                <a:cs typeface="Arial" charset="0"/>
              </a:rPr>
            </a:br>
            <a:r>
              <a:rPr lang="en-US" b="1" dirty="0" smtClean="0">
                <a:solidFill>
                  <a:srgbClr val="FBE0D1"/>
                </a:solidFill>
                <a:cs typeface="Arial" charset="0"/>
              </a:rPr>
              <a:t>PROSEDUR  ASESMEN LAPANGAN:</a:t>
            </a:r>
            <a:r>
              <a:rPr lang="id-ID" dirty="0" smtClean="0">
                <a:solidFill>
                  <a:srgbClr val="FFFF99"/>
                </a:solidFill>
                <a:cs typeface="Arial" charset="0"/>
              </a:rPr>
              <a:t/>
            </a:r>
            <a:br>
              <a:rPr lang="id-ID" dirty="0" smtClean="0">
                <a:solidFill>
                  <a:srgbClr val="FFFF99"/>
                </a:solidFill>
                <a:cs typeface="Arial" charset="0"/>
              </a:rPr>
            </a:br>
            <a:r>
              <a:rPr lang="en-US" sz="3200" dirty="0" smtClean="0">
                <a:solidFill>
                  <a:srgbClr val="FFFF66"/>
                </a:solidFill>
                <a:cs typeface="Arial" charset="0"/>
              </a:rPr>
              <a:t> </a:t>
            </a:r>
            <a:r>
              <a:rPr lang="en-US" sz="4000" dirty="0" smtClean="0">
                <a:solidFill>
                  <a:srgbClr val="FFFF66"/>
                </a:solidFill>
                <a:cs typeface="Arial" charset="0"/>
              </a:rPr>
              <a:t>PERSIAPAN OLEH BAN-PT</a:t>
            </a:r>
            <a:r>
              <a:rPr lang="id-ID" sz="4000" dirty="0" smtClean="0">
                <a:solidFill>
                  <a:srgbClr val="FFFF66"/>
                </a:solidFill>
                <a:cs typeface="Arial" charset="0"/>
              </a:rPr>
              <a:t/>
            </a:r>
            <a:br>
              <a:rPr lang="id-ID" sz="4000" dirty="0" smtClean="0">
                <a:solidFill>
                  <a:srgbClr val="FFFF66"/>
                </a:solidFill>
                <a:cs typeface="Arial" charset="0"/>
              </a:rPr>
            </a:br>
            <a:endParaRPr lang="en-US" sz="4000" dirty="0" smtClean="0">
              <a:solidFill>
                <a:srgbClr val="FFFF99"/>
              </a:solidFill>
              <a:cs typeface="Arial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85741" y="2046288"/>
            <a:ext cx="9534523" cy="4525962"/>
          </a:xfr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pPr lvl="1" indent="-571500">
              <a:buSzPct val="85000"/>
              <a:buFont typeface="Wingdings" pitchFamily="2" charset="2"/>
              <a:buChar char="q"/>
            </a:pPr>
            <a:r>
              <a:rPr lang="fi-FI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Orientasi pelaksanaan asesmen lapangan bagi asesor</a:t>
            </a:r>
            <a:endParaRPr lang="en-US" sz="36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 indent="-571500">
              <a:buSzPct val="85000"/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Penyiapan</a:t>
            </a: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bahan</a:t>
            </a: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asesmen</a:t>
            </a: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lapangan</a:t>
            </a:r>
            <a:endParaRPr lang="en-US" sz="36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 indent="-571500">
              <a:buSzPct val="85000"/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Penyiapan</a:t>
            </a: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kelengkapan</a:t>
            </a: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administrasi</a:t>
            </a:r>
            <a:endParaRPr lang="en-US" sz="36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 indent="-571500">
              <a:buSzPct val="85000"/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Penjadwalan</a:t>
            </a: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dan</a:t>
            </a: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pembiayaan</a:t>
            </a:r>
            <a:endParaRPr lang="en-US" sz="36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pPr lvl="1" indent="-571500">
              <a:buSzPct val="85000"/>
              <a:buFont typeface="Wingdings" pitchFamily="2" charset="2"/>
              <a:buChar char="q"/>
            </a:pPr>
            <a:r>
              <a:rPr lang="es-E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Penyampaian</a:t>
            </a:r>
            <a:r>
              <a:rPr lang="es-E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informasi</a:t>
            </a:r>
            <a:r>
              <a:rPr lang="es-E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kepada</a:t>
            </a:r>
            <a:r>
              <a:rPr lang="es-E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program</a:t>
            </a:r>
            <a:r>
              <a:rPr lang="es-ES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3600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studi</a:t>
            </a:r>
            <a:endParaRPr lang="en-US" sz="36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  <a:p>
            <a:endParaRPr lang="en-US" sz="3600" dirty="0" smtClean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9219" grpId="0" build="p" bldLvl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268293" y="142852"/>
            <a:ext cx="9369421" cy="1668462"/>
          </a:xfrm>
          <a:solidFill>
            <a:srgbClr val="00330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rgbClr val="FBE0D1"/>
                </a:solidFill>
                <a:cs typeface="Arial" charset="0"/>
              </a:rPr>
              <a:t/>
            </a:r>
            <a:br>
              <a:rPr lang="id-ID" sz="3600" dirty="0" smtClean="0">
                <a:solidFill>
                  <a:srgbClr val="FBE0D1"/>
                </a:solidFill>
                <a:cs typeface="Arial" charset="0"/>
              </a:rPr>
            </a:br>
            <a:r>
              <a:rPr lang="en-US" b="1" dirty="0" smtClean="0">
                <a:solidFill>
                  <a:srgbClr val="FBE0D1"/>
                </a:solidFill>
                <a:cs typeface="Arial" charset="0"/>
              </a:rPr>
              <a:t>PROSEDUR  ASESMEN LAPANGAN:</a:t>
            </a:r>
            <a:r>
              <a:rPr lang="id-ID" dirty="0" smtClean="0">
                <a:solidFill>
                  <a:srgbClr val="FFFF99"/>
                </a:solidFill>
                <a:cs typeface="Arial" charset="0"/>
              </a:rPr>
              <a:t/>
            </a:r>
            <a:br>
              <a:rPr lang="id-ID" dirty="0" smtClean="0">
                <a:solidFill>
                  <a:srgbClr val="FFFF99"/>
                </a:solidFill>
                <a:cs typeface="Arial" charset="0"/>
              </a:rPr>
            </a:br>
            <a:r>
              <a:rPr lang="en-US" sz="3200" dirty="0" smtClean="0">
                <a:solidFill>
                  <a:srgbClr val="FFFF66"/>
                </a:solidFill>
                <a:cs typeface="Arial" charset="0"/>
              </a:rPr>
              <a:t> </a:t>
            </a:r>
            <a:r>
              <a:rPr lang="en-US" sz="4000" dirty="0" smtClean="0">
                <a:solidFill>
                  <a:srgbClr val="FFFF66"/>
                </a:solidFill>
                <a:cs typeface="Arial" charset="0"/>
              </a:rPr>
              <a:t>PERSIAPAN OLEH ASESOR</a:t>
            </a:r>
            <a:r>
              <a:rPr lang="id-ID" sz="4000" dirty="0" smtClean="0">
                <a:solidFill>
                  <a:srgbClr val="FFFF66"/>
                </a:solidFill>
                <a:cs typeface="Arial" charset="0"/>
              </a:rPr>
              <a:t/>
            </a:r>
            <a:br>
              <a:rPr lang="id-ID" sz="4000" dirty="0" smtClean="0">
                <a:solidFill>
                  <a:srgbClr val="FFFF66"/>
                </a:solidFill>
                <a:cs typeface="Arial" charset="0"/>
              </a:rPr>
            </a:br>
            <a:endParaRPr lang="en-US" sz="4000" dirty="0" smtClean="0">
              <a:solidFill>
                <a:srgbClr val="FFFF99"/>
              </a:solidFill>
              <a:cs typeface="Arial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8289" y="1928802"/>
            <a:ext cx="9369425" cy="1571636"/>
            <a:chOff x="247650" y="1928802"/>
            <a:chExt cx="8648700" cy="1571636"/>
          </a:xfrm>
        </p:grpSpPr>
        <p:sp>
          <p:nvSpPr>
            <p:cNvPr id="21" name="Round Same Side Corner Rectangle 20"/>
            <p:cNvSpPr/>
            <p:nvPr/>
          </p:nvSpPr>
          <p:spPr>
            <a:xfrm rot="5400000">
              <a:off x="3786182" y="-1609730"/>
              <a:ext cx="1571636" cy="8648700"/>
            </a:xfrm>
            <a:prstGeom prst="round2SameRect">
              <a:avLst/>
            </a:prstGeom>
            <a:solidFill>
              <a:srgbClr val="33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Round Same Side Corner Rectangle 4"/>
            <p:cNvSpPr/>
            <p:nvPr/>
          </p:nvSpPr>
          <p:spPr>
            <a:xfrm>
              <a:off x="714350" y="2005524"/>
              <a:ext cx="7658707" cy="141819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6" tIns="11430" rIns="11430" bIns="11430" spcCol="1270" anchor="ctr"/>
            <a:lstStyle/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s-ES" sz="2400" dirty="0" err="1">
                  <a:solidFill>
                    <a:schemeClr val="bg1"/>
                  </a:solidFill>
                </a:rPr>
                <a:t>Membuat</a:t>
              </a:r>
              <a:r>
                <a:rPr lang="es-ES" sz="2400" dirty="0">
                  <a:solidFill>
                    <a:schemeClr val="bg1"/>
                  </a:solidFill>
                </a:rPr>
                <a:t> catatan </a:t>
              </a:r>
              <a:r>
                <a:rPr lang="es-ES" sz="2400" dirty="0" err="1">
                  <a:solidFill>
                    <a:schemeClr val="bg1"/>
                  </a:solidFill>
                </a:rPr>
                <a:t>hasil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i="1" dirty="0" err="1">
                  <a:solidFill>
                    <a:schemeClr val="bg1"/>
                  </a:solidFill>
                </a:rPr>
                <a:t>asesmen</a:t>
              </a:r>
              <a:r>
                <a:rPr lang="es-ES" sz="2400" i="1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dokumen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akreditasi</a:t>
              </a:r>
              <a:r>
                <a:rPr lang="es-ES" sz="2400" dirty="0">
                  <a:solidFill>
                    <a:schemeClr val="bg1"/>
                  </a:solidFill>
                </a:rPr>
                <a:t> pada </a:t>
              </a:r>
              <a:r>
                <a:rPr lang="es-ES" sz="2400" dirty="0" err="1">
                  <a:solidFill>
                    <a:schemeClr val="bg1"/>
                  </a:solidFill>
                </a:rPr>
                <a:t>saat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i="1" dirty="0" err="1">
                  <a:solidFill>
                    <a:schemeClr val="bg1"/>
                  </a:solidFill>
                </a:rPr>
                <a:t>asesmen</a:t>
              </a:r>
              <a:r>
                <a:rPr lang="es-ES" sz="2400" i="1" dirty="0">
                  <a:solidFill>
                    <a:schemeClr val="bg1"/>
                  </a:solidFill>
                </a:rPr>
                <a:t> </a:t>
              </a:r>
              <a:r>
                <a:rPr lang="es-ES" sz="2400" i="1" dirty="0" err="1">
                  <a:solidFill>
                    <a:schemeClr val="bg1"/>
                  </a:solidFill>
                </a:rPr>
                <a:t>kecukupan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dengan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menggunakan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format</a:t>
              </a:r>
              <a:r>
                <a:rPr lang="es-ES" sz="2400" dirty="0">
                  <a:solidFill>
                    <a:schemeClr val="bg1"/>
                  </a:solidFill>
                </a:rPr>
                <a:t> yang </a:t>
              </a:r>
              <a:r>
                <a:rPr lang="es-ES" sz="2400" dirty="0" err="1">
                  <a:solidFill>
                    <a:schemeClr val="bg1"/>
                  </a:solidFill>
                </a:rPr>
                <a:t>disediakan</a:t>
              </a:r>
              <a:r>
                <a:rPr lang="es-ES" sz="2400" dirty="0">
                  <a:solidFill>
                    <a:schemeClr val="bg1"/>
                  </a:solidFill>
                </a:rPr>
                <a:t> dan </a:t>
              </a:r>
              <a:r>
                <a:rPr lang="es-ES" sz="2400" dirty="0" err="1">
                  <a:solidFill>
                    <a:schemeClr val="bg1"/>
                  </a:solidFill>
                </a:rPr>
                <a:t>hal-hal</a:t>
              </a:r>
              <a:r>
                <a:rPr lang="es-ES" sz="2400" dirty="0">
                  <a:solidFill>
                    <a:schemeClr val="bg1"/>
                  </a:solidFill>
                </a:rPr>
                <a:t> yang </a:t>
              </a:r>
              <a:r>
                <a:rPr lang="es-ES" sz="2400" dirty="0" err="1">
                  <a:solidFill>
                    <a:schemeClr val="bg1"/>
                  </a:solidFill>
                </a:rPr>
                <a:t>perlu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diverifikasi</a:t>
              </a:r>
              <a:r>
                <a:rPr lang="es-ES" sz="2400" dirty="0">
                  <a:solidFill>
                    <a:schemeClr val="bg1"/>
                  </a:solidFill>
                </a:rPr>
                <a:t> pada </a:t>
              </a:r>
              <a:r>
                <a:rPr lang="es-ES" sz="2400" dirty="0" err="1">
                  <a:solidFill>
                    <a:schemeClr val="bg1"/>
                  </a:solidFill>
                </a:rPr>
                <a:t>saat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pelaksanaan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asesmen</a:t>
              </a:r>
              <a:r>
                <a:rPr lang="es-ES" sz="2400" dirty="0">
                  <a:solidFill>
                    <a:schemeClr val="bg1"/>
                  </a:solidFill>
                </a:rPr>
                <a:t> </a:t>
              </a:r>
              <a:r>
                <a:rPr lang="es-ES" sz="2400" dirty="0" err="1">
                  <a:solidFill>
                    <a:schemeClr val="bg1"/>
                  </a:solidFill>
                </a:rPr>
                <a:t>lapangan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60885" y="3571876"/>
            <a:ext cx="9376623" cy="1693046"/>
            <a:chOff x="240816" y="3571876"/>
            <a:chExt cx="8655344" cy="1693046"/>
          </a:xfrm>
        </p:grpSpPr>
        <p:sp>
          <p:nvSpPr>
            <p:cNvPr id="17" name="Round Same Side Corner Rectangle 16"/>
            <p:cNvSpPr/>
            <p:nvPr/>
          </p:nvSpPr>
          <p:spPr>
            <a:xfrm rot="5400000">
              <a:off x="3721965" y="90727"/>
              <a:ext cx="1693046" cy="8655344"/>
            </a:xfrm>
            <a:prstGeom prst="round2SameRect">
              <a:avLst/>
            </a:prstGeom>
            <a:solidFill>
              <a:srgbClr val="00206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ound Same Side Corner Rectangle 8"/>
            <p:cNvSpPr/>
            <p:nvPr/>
          </p:nvSpPr>
          <p:spPr>
            <a:xfrm>
              <a:off x="657198" y="3938150"/>
              <a:ext cx="7800535" cy="960496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6" tIns="11430" rIns="11430" bIns="11430" spcCol="1270" anchor="ctr"/>
            <a:lstStyle/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dirty="0" err="1">
                  <a:solidFill>
                    <a:srgbClr val="FFFF00"/>
                  </a:solidFill>
                </a:rPr>
                <a:t>Menyusun</a:t>
              </a:r>
              <a:r>
                <a:rPr lang="en-US" sz="2400" dirty="0">
                  <a:solidFill>
                    <a:srgbClr val="FFFF00"/>
                  </a:solidFill>
                </a:rPr>
                <a:t> </a:t>
              </a:r>
              <a:r>
                <a:rPr lang="en-US" sz="2400" dirty="0" err="1">
                  <a:solidFill>
                    <a:srgbClr val="FFFF00"/>
                  </a:solidFill>
                </a:rPr>
                <a:t>langkah-langkah</a:t>
              </a:r>
              <a:r>
                <a:rPr lang="en-US" sz="2400" dirty="0">
                  <a:solidFill>
                    <a:srgbClr val="FFFF00"/>
                  </a:solidFill>
                </a:rPr>
                <a:t> </a:t>
              </a:r>
              <a:r>
                <a:rPr lang="en-US" sz="2400" dirty="0" err="1">
                  <a:solidFill>
                    <a:srgbClr val="FFFF00"/>
                  </a:solidFill>
                </a:rPr>
                <a:t>kegiatan</a:t>
              </a:r>
              <a:r>
                <a:rPr lang="en-US" sz="2400" dirty="0">
                  <a:solidFill>
                    <a:srgbClr val="FFFF00"/>
                  </a:solidFill>
                </a:rPr>
                <a:t>, </a:t>
              </a:r>
              <a:r>
                <a:rPr lang="en-US" sz="2400" dirty="0" err="1">
                  <a:solidFill>
                    <a:srgbClr val="FFFF00"/>
                  </a:solidFill>
                </a:rPr>
                <a:t>jadwal</a:t>
              </a:r>
              <a:r>
                <a:rPr lang="en-US" sz="2400" dirty="0">
                  <a:solidFill>
                    <a:srgbClr val="FFFF00"/>
                  </a:solidFill>
                </a:rPr>
                <a:t> </a:t>
              </a:r>
              <a:r>
                <a:rPr lang="en-US" sz="2400" dirty="0" err="1">
                  <a:solidFill>
                    <a:srgbClr val="FFFF00"/>
                  </a:solidFill>
                </a:rPr>
                <a:t>dan</a:t>
              </a:r>
              <a:r>
                <a:rPr lang="en-US" sz="2400" dirty="0">
                  <a:solidFill>
                    <a:srgbClr val="FFFF00"/>
                  </a:solidFill>
                </a:rPr>
                <a:t> target </a:t>
              </a:r>
              <a:r>
                <a:rPr lang="en-US" sz="2400" dirty="0" err="1">
                  <a:solidFill>
                    <a:srgbClr val="FFFF00"/>
                  </a:solidFill>
                </a:rPr>
                <a:t>asesmen</a:t>
              </a:r>
              <a:r>
                <a:rPr lang="en-US" sz="2400" dirty="0">
                  <a:solidFill>
                    <a:srgbClr val="FFFF00"/>
                  </a:solidFill>
                </a:rPr>
                <a:t> </a:t>
              </a:r>
              <a:r>
                <a:rPr lang="en-US" sz="2400" dirty="0" err="1">
                  <a:solidFill>
                    <a:srgbClr val="FFFF00"/>
                  </a:solidFill>
                </a:rPr>
                <a:t>lapangan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48768" y="5343538"/>
            <a:ext cx="9408464" cy="1401436"/>
            <a:chOff x="229632" y="5343538"/>
            <a:chExt cx="8684736" cy="1401436"/>
          </a:xfrm>
        </p:grpSpPr>
        <p:sp>
          <p:nvSpPr>
            <p:cNvPr id="13" name="Round Same Side Corner Rectangle 12"/>
            <p:cNvSpPr/>
            <p:nvPr/>
          </p:nvSpPr>
          <p:spPr>
            <a:xfrm rot="5400000">
              <a:off x="3871282" y="1701888"/>
              <a:ext cx="1401436" cy="8684736"/>
            </a:xfrm>
            <a:prstGeom prst="round2SameRect">
              <a:avLst/>
            </a:prstGeom>
            <a:solidFill>
              <a:srgbClr val="3C1A5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 Same Side Corner Rectangle 12"/>
            <p:cNvSpPr/>
            <p:nvPr/>
          </p:nvSpPr>
          <p:spPr>
            <a:xfrm>
              <a:off x="714349" y="5528154"/>
              <a:ext cx="7715303" cy="96443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128016" tIns="11430" rIns="11430" bIns="11430" spcCol="1270" anchor="ctr"/>
            <a:lstStyle/>
            <a:p>
              <a:pPr marL="171450" lvl="1" indent="-171450" defTabSz="800100">
                <a:lnSpc>
                  <a:spcPct val="90000"/>
                </a:lnSpc>
                <a:spcAft>
                  <a:spcPct val="15000"/>
                </a:spcAft>
                <a:buFontTx/>
                <a:buChar char="••"/>
                <a:defRPr/>
              </a:pPr>
              <a:r>
                <a:rPr lang="en-US" sz="2400" dirty="0" err="1">
                  <a:solidFill>
                    <a:schemeClr val="bg1"/>
                  </a:solidFill>
                </a:rPr>
                <a:t>Membagi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tugas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khusus</a:t>
              </a:r>
              <a:r>
                <a:rPr lang="en-US" sz="2400" dirty="0">
                  <a:solidFill>
                    <a:schemeClr val="bg1"/>
                  </a:solidFill>
                </a:rPr>
                <a:t> yang </a:t>
              </a:r>
              <a:r>
                <a:rPr lang="en-US" sz="2400" dirty="0" err="1">
                  <a:solidFill>
                    <a:schemeClr val="bg1"/>
                  </a:solidFill>
                </a:rPr>
                <a:t>akan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dilakukan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oleh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masing-masing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anggota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tim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asesor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pada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saat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pelaksanaan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asesmen</a:t>
              </a:r>
              <a:r>
                <a:rPr lang="en-US" sz="2400" dirty="0">
                  <a:solidFill>
                    <a:schemeClr val="bg1"/>
                  </a:solidFill>
                </a:rPr>
                <a:t> </a:t>
              </a:r>
              <a:r>
                <a:rPr lang="en-US" sz="2400" dirty="0" err="1">
                  <a:solidFill>
                    <a:schemeClr val="bg1"/>
                  </a:solidFill>
                </a:rPr>
                <a:t>lapangan</a:t>
              </a:r>
              <a:r>
                <a:rPr lang="en-US" sz="2400" dirty="0">
                  <a:solidFill>
                    <a:schemeClr val="bg1"/>
                  </a:solidFill>
                </a:rPr>
                <a:t>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309568" y="207963"/>
            <a:ext cx="9286871" cy="1668462"/>
          </a:xfrm>
          <a:solidFill>
            <a:srgbClr val="220022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3600" dirty="0" smtClean="0">
                <a:solidFill>
                  <a:srgbClr val="FBE0D1"/>
                </a:solidFill>
                <a:cs typeface="Arial" charset="0"/>
              </a:rPr>
              <a:t/>
            </a:r>
            <a:br>
              <a:rPr lang="id-ID" sz="3600" dirty="0" smtClean="0">
                <a:solidFill>
                  <a:srgbClr val="FBE0D1"/>
                </a:solidFill>
                <a:cs typeface="Arial" charset="0"/>
              </a:rPr>
            </a:br>
            <a:r>
              <a:rPr lang="en-US" sz="4900" b="1" dirty="0" smtClean="0">
                <a:solidFill>
                  <a:srgbClr val="FBE0D1"/>
                </a:solidFill>
                <a:cs typeface="Arial" charset="0"/>
              </a:rPr>
              <a:t>PROSEDUR  ASESMEN LAPANGAN:</a:t>
            </a:r>
            <a:r>
              <a:rPr lang="id-ID" sz="4900" dirty="0" smtClean="0">
                <a:solidFill>
                  <a:srgbClr val="FFFF99"/>
                </a:solidFill>
                <a:cs typeface="Arial" charset="0"/>
              </a:rPr>
              <a:t/>
            </a:r>
            <a:br>
              <a:rPr lang="id-ID" sz="4900" dirty="0" smtClean="0">
                <a:solidFill>
                  <a:srgbClr val="FFFF99"/>
                </a:solidFill>
                <a:cs typeface="Arial" charset="0"/>
              </a:rPr>
            </a:br>
            <a:r>
              <a:rPr lang="en-US" sz="3200" dirty="0" smtClean="0">
                <a:solidFill>
                  <a:srgbClr val="FFFF66"/>
                </a:solidFill>
                <a:cs typeface="Arial" charset="0"/>
              </a:rPr>
              <a:t> </a:t>
            </a:r>
            <a:r>
              <a:rPr lang="en-US" dirty="0" smtClean="0">
                <a:solidFill>
                  <a:srgbClr val="FFFF66"/>
                </a:solidFill>
                <a:cs typeface="Arial" charset="0"/>
              </a:rPr>
              <a:t>PERSIAPAN OLEH PROGRAM STUDI</a:t>
            </a:r>
            <a:r>
              <a:rPr lang="id-ID" sz="4000" dirty="0" smtClean="0">
                <a:solidFill>
                  <a:srgbClr val="FFFF66"/>
                </a:solidFill>
                <a:cs typeface="Arial" charset="0"/>
              </a:rPr>
              <a:t/>
            </a:r>
            <a:br>
              <a:rPr lang="id-ID" sz="4000" dirty="0" smtClean="0">
                <a:solidFill>
                  <a:srgbClr val="FFFF66"/>
                </a:solidFill>
                <a:cs typeface="Arial" charset="0"/>
              </a:rPr>
            </a:br>
            <a:endParaRPr lang="en-US" sz="4000" dirty="0" smtClean="0">
              <a:solidFill>
                <a:srgbClr val="FFFF99"/>
              </a:solidFill>
              <a:cs typeface="Arial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09565" y="2027238"/>
            <a:ext cx="9286875" cy="4602162"/>
          </a:xfrm>
          <a:solidFill>
            <a:srgbClr val="0033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Menyiapkan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ruangan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khusus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kampus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kerja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asesor</a:t>
            </a:r>
            <a:r>
              <a:rPr lang="fr-F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Menyiapkan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bantuan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teknis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Menyiapkan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presentasi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diperlukan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sebagai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bukti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>
              <a:lnSpc>
                <a:spcPct val="90000"/>
              </a:lnSpc>
              <a:spcBef>
                <a:spcPts val="0"/>
              </a:spcBef>
              <a:buFont typeface="Arial" charset="0"/>
              <a:buNone/>
            </a:pP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126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461D87-627B-4A4C-B87A-FFF817005A69}" type="datetime5">
              <a:rPr lang="id-ID"/>
              <a:pPr>
                <a:defRPr/>
              </a:pPr>
              <a:t>15-Sep-10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40" y="331779"/>
            <a:ext cx="9517327" cy="1882775"/>
          </a:xfrm>
          <a:solidFill>
            <a:srgbClr val="002060"/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PELAKSANAAN ASESMEN LAPANGAN</a:t>
            </a:r>
            <a:r>
              <a:rPr lang="id-ID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id-ID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 smtClean="0">
                <a:solidFill>
                  <a:srgbClr val="CC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DILAKUKAN 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BAN-PT</a:t>
            </a: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209555" y="2428889"/>
            <a:ext cx="9486896" cy="3000375"/>
          </a:xfrm>
          <a:solidFill>
            <a:srgbClr val="22002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program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i-FI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Melakukan observasi terhadap pelaksanaan asesmen lapangan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229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461D87-627B-4A4C-B87A-FFF817005A69}" type="datetime5">
              <a:rPr lang="id-ID"/>
              <a:pPr>
                <a:defRPr/>
              </a:pPr>
              <a:t>15-Sep-10</a:t>
            </a:fld>
            <a:endParaRPr lang="en-US"/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190505" y="2428889"/>
            <a:ext cx="9524996" cy="3000375"/>
          </a:xfrm>
          <a:solidFill>
            <a:srgbClr val="220022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marL="342900" lvl="1" indent="-342900">
              <a:buFont typeface="Arial" charset="0"/>
              <a:buChar char="•"/>
            </a:pP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Berkomunikasi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asesor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program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i-FI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Melakukan observasi terhadap pelaksanaan asesmen lapangan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94336" y="357166"/>
            <a:ext cx="9517327" cy="18827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PELAKSANAAN ASESMEN LAPANGAN</a:t>
            </a:r>
            <a: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:</a:t>
            </a:r>
            <a:br>
              <a:rPr kumimoji="0" lang="id-ID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99FF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kumimoji="0" lang="en-US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YANG DILAKUKAN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ASESOR</a:t>
            </a:r>
            <a: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id-ID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BE0D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rgbClr val="FFFF99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461D87-627B-4A4C-B87A-FFF817005A69}" type="datetime5">
              <a:rPr lang="id-ID"/>
              <a:pPr>
                <a:defRPr/>
              </a:pPr>
              <a:t>15-Sep-10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40" y="188918"/>
            <a:ext cx="9517327" cy="1882775"/>
          </a:xfrm>
          <a:solidFill>
            <a:srgbClr val="00206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PELAKSANAAN ASESMEN LAPANGAN</a:t>
            </a:r>
            <a:r>
              <a:rPr lang="id-ID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C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DILAKUKAN 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 ASESOR 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(1 DARI 3)</a:t>
            </a: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190505" y="2176454"/>
            <a:ext cx="9524996" cy="4529146"/>
          </a:xfrm>
          <a:solidFill>
            <a:srgbClr val="220022"/>
          </a:solidFill>
        </p:spPr>
        <p:txBody>
          <a:bodyPr/>
          <a:lstStyle/>
          <a:p>
            <a:pPr marL="742950" indent="-457200">
              <a:spcBef>
                <a:spcPts val="0"/>
              </a:spcBef>
              <a:buSzPct val="85000"/>
              <a:buFont typeface="Wingdings" pitchFamily="2" charset="2"/>
              <a:buChar char="q"/>
            </a:pP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Mengadakan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pertemuan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pembukaan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pimpinan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program </a:t>
            </a:r>
            <a:r>
              <a:rPr lang="en-US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studi</a:t>
            </a:r>
            <a:r>
              <a:rPr lang="en-U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marL="1028700" lvl="1">
              <a:spcBef>
                <a:spcPts val="0"/>
              </a:spcBef>
            </a:pP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Memperkenalkan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menjelaskan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maksud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asesmen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lapangan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kode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etik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asesor</a:t>
            </a:r>
            <a:r>
              <a:rPr lang="en-US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1028700" lvl="1">
              <a:spcBef>
                <a:spcPts val="0"/>
              </a:spcBef>
            </a:pPr>
            <a:r>
              <a:rPr lang="fi-FI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Menyampaikan jadwal kegiatan asesmen lapangan.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1028700" lvl="1">
              <a:spcBef>
                <a:spcPts val="0"/>
              </a:spcBef>
            </a:pPr>
            <a:r>
              <a:rPr lang="fi-FI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Mengikuti presentasi pimpinan program studi.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1028700" lvl="1">
              <a:spcBef>
                <a:spcPts val="0"/>
              </a:spcBef>
            </a:pPr>
            <a:r>
              <a:rPr lang="fi-FI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Mengklarifikasikan hasil pemeriksaan dokumen akreditasi (asesmen kecukupan) kepada pimpinan  program studi.</a:t>
            </a:r>
            <a:endParaRPr lang="en-US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nimBg="1"/>
      <p:bldP spid="14340" grpId="0" build="p" bldLvl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D461D87-627B-4A4C-B87A-FFF817005A69}" type="datetime5">
              <a:rPr lang="id-ID">
                <a:solidFill>
                  <a:schemeClr val="tx1"/>
                </a:solidFill>
              </a:rPr>
              <a:pPr>
                <a:defRPr/>
              </a:pPr>
              <a:t>15-Sep-10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>
          <a:xfrm>
            <a:off x="171455" y="2214554"/>
            <a:ext cx="9563096" cy="4357718"/>
          </a:xfrm>
          <a:solidFill>
            <a:srgbClr val="220022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lvl="1" indent="-457200">
              <a:buSzPct val="85000"/>
              <a:buFont typeface="Wingdings" pitchFamily="2" charset="2"/>
              <a:buChar char="q"/>
            </a:pPr>
            <a:r>
              <a:rPr lang="fi-FI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Memeriksa data, informasi dan bukti yang telah disiapkan oleh  program studi dan keadaan lapangan lainnya, di lokasi yang terkait.</a:t>
            </a: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indent="-457200">
              <a:buSzPct val="85000"/>
              <a:buFont typeface="Wingdings" pitchFamily="2" charset="2"/>
              <a:buChar char="q"/>
            </a:pPr>
            <a:r>
              <a:rPr lang="fi-FI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Mewawancarai dosen, mahasiswa, tenaga kependidikan, alumni, pengguna lulusan dan mitrakerja yang dianggap perlu.</a:t>
            </a: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indent="-457200">
              <a:buSzPct val="85000"/>
              <a:buFont typeface="Wingdings" pitchFamily="2" charset="2"/>
              <a:buChar char="q"/>
            </a:pP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Mengobservasi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meninjau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dan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fasilitas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instalasi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pendukung</a:t>
            </a:r>
            <a:r>
              <a:rPr lang="es-ES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40" y="188918"/>
            <a:ext cx="9517327" cy="1882775"/>
          </a:xfrm>
          <a:solidFill>
            <a:srgbClr val="00206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id-ID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PELAKSANAAN ASESMEN LAPANGAN</a:t>
            </a:r>
            <a:r>
              <a:rPr lang="id-ID" sz="40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rgbClr val="CC99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YANG DILAKUKAN </a:t>
            </a:r>
            <a:r>
              <a:rPr lang="en-US" sz="4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TIM ASESOR </a:t>
            </a:r>
            <a:r>
              <a:rPr lang="en-US" sz="2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(2 DARI 3)</a:t>
            </a:r>
            <a: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d-ID" sz="2800" b="1" dirty="0" smtClean="0">
                <a:solidFill>
                  <a:srgbClr val="FBE0D1"/>
                </a:solidFill>
                <a:latin typeface="Arial" pitchFamily="34" charset="0"/>
                <a:cs typeface="Arial" pitchFamily="34" charset="0"/>
              </a:rPr>
            </a:br>
            <a:endParaRPr lang="en-US" sz="2800" b="1" dirty="0" smtClean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bldLvl="2" animBg="1"/>
      <p:bldP spid="7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1286</Words>
  <Application>Microsoft Office PowerPoint</Application>
  <PresentationFormat>A4 Paper (210x297 mm)</PresentationFormat>
  <Paragraphs>198</Paragraphs>
  <Slides>26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Flow</vt:lpstr>
      <vt:lpstr>Slide 1</vt:lpstr>
      <vt:lpstr>PENDAHULUAN</vt:lpstr>
      <vt:lpstr> PROSEDUR  ASESMEN LAPANGAN:  PERSIAPAN OLEH BAN-PT </vt:lpstr>
      <vt:lpstr> PROSEDUR  ASESMEN LAPANGAN:  PERSIAPAN OLEH ASESOR </vt:lpstr>
      <vt:lpstr> PROSEDUR  ASESMEN LAPANGAN:  PERSIAPAN OLEH PROGRAM STUDI </vt:lpstr>
      <vt:lpstr> PELAKSANAAN ASESMEN LAPANGAN:  YANG DILAKUKAN BAN-PT </vt:lpstr>
      <vt:lpstr>Slide 7</vt:lpstr>
      <vt:lpstr> PELAKSANAAN ASESMEN LAPANGAN:  YANG DILAKUKAN TIM ASESOR (1 DARI 3) </vt:lpstr>
      <vt:lpstr> SPELAKSANAAN ASESMEN LAPANGAN:  YANG DILAKUKAN TIM ASESOR (2 DARI 3) </vt:lpstr>
      <vt:lpstr> SPELAKSANAAN ASESMEN LAPANGAN:  YANG DILAKUKAN TIM ASESOR (3 DARI 3) </vt:lpstr>
      <vt:lpstr>Slide 11</vt:lpstr>
      <vt:lpstr>PELAPORAN HASIL ASESMEN LAPANGAN  YANG DILAKUKAN ASESOR</vt:lpstr>
      <vt:lpstr>PELAPORAN HASIL ASESMEN LAPANGAN  YANG DILAKUKAN BAN-PT</vt:lpstr>
      <vt:lpstr>FORMAT PELAPORAN HASIL ASESMEN LAPANGAN (1 DARI 2)</vt:lpstr>
      <vt:lpstr>Slide 15</vt:lpstr>
      <vt:lpstr>FOKUS ASESMEN LAPANGAN:  STANDAR DAN ELEMEN PENILAIAN/PARAMETER AKREDITASI</vt:lpstr>
      <vt:lpstr>Slide 17</vt:lpstr>
      <vt:lpstr>Slide 18</vt:lpstr>
      <vt:lpstr>RAMBU-RAMBU WAWANCARA DENGAN DOSEN</vt:lpstr>
      <vt:lpstr>Slide 20</vt:lpstr>
      <vt:lpstr>Slide 21</vt:lpstr>
      <vt:lpstr>  JADWAL KEGIATAN ASESOR (1 dari 3)   </vt:lpstr>
      <vt:lpstr>  JADWAL KEGIATAN ASESOR (2 dari 3)   </vt:lpstr>
      <vt:lpstr>  JADWAL KEGIATAN ASESOR (3 dari 3)   </vt:lpstr>
      <vt:lpstr>Slide 25</vt:lpstr>
      <vt:lpstr>TERIMAKASIH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Rochman Natawidjaja</cp:lastModifiedBy>
  <cp:revision>72</cp:revision>
  <dcterms:created xsi:type="dcterms:W3CDTF">2008-12-06T23:57:10Z</dcterms:created>
  <dcterms:modified xsi:type="dcterms:W3CDTF">2010-09-15T04:12:02Z</dcterms:modified>
</cp:coreProperties>
</file>