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sldIdLst>
    <p:sldId id="280" r:id="rId2"/>
    <p:sldId id="276" r:id="rId3"/>
    <p:sldId id="265" r:id="rId4"/>
    <p:sldId id="275" r:id="rId5"/>
    <p:sldId id="269" r:id="rId6"/>
    <p:sldId id="268" r:id="rId7"/>
    <p:sldId id="266" r:id="rId8"/>
    <p:sldId id="277" r:id="rId9"/>
    <p:sldId id="260" r:id="rId10"/>
    <p:sldId id="261" r:id="rId11"/>
    <p:sldId id="263" r:id="rId12"/>
    <p:sldId id="262" r:id="rId13"/>
    <p:sldId id="270" r:id="rId14"/>
    <p:sldId id="257" r:id="rId15"/>
    <p:sldId id="258" r:id="rId16"/>
    <p:sldId id="259" r:id="rId17"/>
    <p:sldId id="273" r:id="rId18"/>
    <p:sldId id="274" r:id="rId19"/>
    <p:sldId id="271" r:id="rId20"/>
  </p:sldIdLst>
  <p:sldSz cx="9906000" cy="6858000" type="A4"/>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CC0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189" autoAdjust="0"/>
    <p:restoredTop sz="94660"/>
  </p:normalViewPr>
  <p:slideViewPr>
    <p:cSldViewPr showGuides="1">
      <p:cViewPr>
        <p:scale>
          <a:sx n="50" d="100"/>
          <a:sy n="50" d="100"/>
        </p:scale>
        <p:origin x="-754" y="-182"/>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910763" cy="6856413"/>
            <a:chOff x="0" y="0"/>
            <a:chExt cx="5763" cy="4319"/>
          </a:xfrm>
        </p:grpSpPr>
        <p:sp>
          <p:nvSpPr>
            <p:cNvPr id="5" name="Rectangle 3"/>
            <p:cNvSpPr>
              <a:spLocks noChangeArrowheads="1"/>
            </p:cNvSpPr>
            <p:nvPr/>
          </p:nvSpPr>
          <p:spPr bwMode="ltGray">
            <a:xfrm>
              <a:off x="0" y="0"/>
              <a:ext cx="528" cy="4319"/>
            </a:xfrm>
            <a:prstGeom prst="rect">
              <a:avLst/>
            </a:prstGeom>
            <a:gradFill rotWithShape="0">
              <a:gsLst>
                <a:gs pos="0">
                  <a:srgbClr val="000000"/>
                </a:gs>
                <a:gs pos="50000">
                  <a:srgbClr val="000000">
                    <a:gamma/>
                    <a:tint val="0"/>
                    <a:invGamma/>
                  </a:srgbClr>
                </a:gs>
                <a:gs pos="100000">
                  <a:srgbClr val="000000"/>
                </a:gs>
              </a:gsLst>
              <a:lin ang="5400000" scaled="1"/>
            </a:gradFill>
            <a:ln w="9525">
              <a:noFill/>
              <a:miter lim="800000"/>
              <a:headEnd/>
              <a:tailEnd/>
            </a:ln>
            <a:effectLst/>
          </p:spPr>
          <p:txBody>
            <a:bodyPr wrap="none" anchor="ctr"/>
            <a:lstStyle/>
            <a:p>
              <a:pPr>
                <a:defRPr/>
              </a:pPr>
              <a:endParaRPr lang="en-US"/>
            </a:p>
          </p:txBody>
        </p:sp>
        <p:sp>
          <p:nvSpPr>
            <p:cNvPr id="6" name="Line 4"/>
            <p:cNvSpPr>
              <a:spLocks noChangeShapeType="1"/>
            </p:cNvSpPr>
            <p:nvPr/>
          </p:nvSpPr>
          <p:spPr bwMode="ltGray">
            <a:xfrm>
              <a:off x="0" y="231"/>
              <a:ext cx="5760" cy="0"/>
            </a:xfrm>
            <a:prstGeom prst="line">
              <a:avLst/>
            </a:prstGeom>
            <a:noFill/>
            <a:ln w="12700">
              <a:solidFill>
                <a:schemeClr val="folHlink"/>
              </a:solidFill>
              <a:round/>
              <a:headEnd type="none" w="sm" len="sm"/>
              <a:tailEnd type="none" w="sm" len="sm"/>
            </a:ln>
            <a:effectLst/>
          </p:spPr>
          <p:txBody>
            <a:bodyPr/>
            <a:lstStyle/>
            <a:p>
              <a:pPr>
                <a:defRPr/>
              </a:pPr>
              <a:endParaRPr lang="en-US"/>
            </a:p>
          </p:txBody>
        </p:sp>
        <p:sp>
          <p:nvSpPr>
            <p:cNvPr id="7" name="Line 5"/>
            <p:cNvSpPr>
              <a:spLocks noChangeShapeType="1"/>
            </p:cNvSpPr>
            <p:nvPr/>
          </p:nvSpPr>
          <p:spPr bwMode="auto">
            <a:xfrm>
              <a:off x="0" y="285"/>
              <a:ext cx="5763" cy="0"/>
            </a:xfrm>
            <a:prstGeom prst="line">
              <a:avLst/>
            </a:prstGeom>
            <a:noFill/>
            <a:ln w="12700">
              <a:solidFill>
                <a:schemeClr val="tx1"/>
              </a:solidFill>
              <a:round/>
              <a:headEnd type="none" w="sm" len="sm"/>
              <a:tailEnd type="none" w="sm" len="sm"/>
            </a:ln>
            <a:effectLst/>
          </p:spPr>
          <p:txBody>
            <a:bodyPr/>
            <a:lstStyle/>
            <a:p>
              <a:pPr>
                <a:defRPr/>
              </a:pPr>
              <a:endParaRPr lang="en-US"/>
            </a:p>
          </p:txBody>
        </p:sp>
        <p:sp>
          <p:nvSpPr>
            <p:cNvPr id="8" name="Line 6"/>
            <p:cNvSpPr>
              <a:spLocks noChangeShapeType="1"/>
            </p:cNvSpPr>
            <p:nvPr/>
          </p:nvSpPr>
          <p:spPr bwMode="auto">
            <a:xfrm>
              <a:off x="0" y="3972"/>
              <a:ext cx="5760" cy="0"/>
            </a:xfrm>
            <a:prstGeom prst="line">
              <a:avLst/>
            </a:prstGeom>
            <a:noFill/>
            <a:ln w="12700">
              <a:solidFill>
                <a:schemeClr val="tx1"/>
              </a:solidFill>
              <a:round/>
              <a:headEnd type="none" w="sm" len="sm"/>
              <a:tailEnd type="none" w="sm" len="sm"/>
            </a:ln>
            <a:effectLst/>
          </p:spPr>
          <p:txBody>
            <a:bodyPr/>
            <a:lstStyle/>
            <a:p>
              <a:pPr>
                <a:defRPr/>
              </a:pPr>
              <a:endParaRPr lang="en-US"/>
            </a:p>
          </p:txBody>
        </p:sp>
        <p:sp>
          <p:nvSpPr>
            <p:cNvPr id="9" name="Line 7"/>
            <p:cNvSpPr>
              <a:spLocks noChangeShapeType="1"/>
            </p:cNvSpPr>
            <p:nvPr/>
          </p:nvSpPr>
          <p:spPr bwMode="ltGray">
            <a:xfrm>
              <a:off x="0" y="4044"/>
              <a:ext cx="5763" cy="0"/>
            </a:xfrm>
            <a:prstGeom prst="line">
              <a:avLst/>
            </a:prstGeom>
            <a:noFill/>
            <a:ln w="12700">
              <a:solidFill>
                <a:schemeClr val="folHlink"/>
              </a:solidFill>
              <a:round/>
              <a:headEnd type="none" w="sm" len="sm"/>
              <a:tailEnd type="none" w="sm" len="sm"/>
            </a:ln>
            <a:effectLst/>
          </p:spPr>
          <p:txBody>
            <a:bodyPr/>
            <a:lstStyle/>
            <a:p>
              <a:pPr>
                <a:defRPr/>
              </a:pPr>
              <a:endParaRPr lang="en-US"/>
            </a:p>
          </p:txBody>
        </p:sp>
      </p:grpSp>
      <p:sp>
        <p:nvSpPr>
          <p:cNvPr id="17416" name="Rectangle 8"/>
          <p:cNvSpPr>
            <a:spLocks noGrp="1" noChangeArrowheads="1"/>
          </p:cNvSpPr>
          <p:nvPr>
            <p:ph type="ctrTitle" sz="quarter"/>
          </p:nvPr>
        </p:nvSpPr>
        <p:spPr>
          <a:xfrm>
            <a:off x="1155700" y="2286000"/>
            <a:ext cx="8420100" cy="1143000"/>
          </a:xfrm>
        </p:spPr>
        <p:txBody>
          <a:bodyPr/>
          <a:lstStyle>
            <a:lvl1pPr>
              <a:defRPr/>
            </a:lvl1pPr>
          </a:lstStyle>
          <a:p>
            <a:r>
              <a:rPr lang="en-US"/>
              <a:t>Click to edit Master title style</a:t>
            </a:r>
          </a:p>
        </p:txBody>
      </p:sp>
      <p:sp>
        <p:nvSpPr>
          <p:cNvPr id="17417" name="Rectangle 9"/>
          <p:cNvSpPr>
            <a:spLocks noGrp="1" noChangeArrowheads="1"/>
          </p:cNvSpPr>
          <p:nvPr>
            <p:ph type="subTitle" sz="quarter" idx="1"/>
          </p:nvPr>
        </p:nvSpPr>
        <p:spPr>
          <a:xfrm>
            <a:off x="1898650" y="3886200"/>
            <a:ext cx="6934200" cy="1752600"/>
          </a:xfrm>
        </p:spPr>
        <p:txBody>
          <a:bodyPr/>
          <a:lstStyle>
            <a:lvl1pPr marL="0" indent="0" algn="ctr">
              <a:buFontTx/>
              <a:buNone/>
              <a:defRPr/>
            </a:lvl1pPr>
          </a:lstStyle>
          <a:p>
            <a:r>
              <a:rPr lang="en-US"/>
              <a:t>Click to edit Master subtitle style</a:t>
            </a:r>
          </a:p>
        </p:txBody>
      </p:sp>
      <p:sp>
        <p:nvSpPr>
          <p:cNvPr id="10" name="Rectangle 10"/>
          <p:cNvSpPr>
            <a:spLocks noGrp="1" noChangeArrowheads="1"/>
          </p:cNvSpPr>
          <p:nvPr>
            <p:ph type="dt" sz="quarter" idx="10"/>
          </p:nvPr>
        </p:nvSpPr>
        <p:spPr/>
        <p:txBody>
          <a:bodyPr/>
          <a:lstStyle>
            <a:lvl1pPr>
              <a:defRPr/>
            </a:lvl1pPr>
          </a:lstStyle>
          <a:p>
            <a:pPr>
              <a:defRPr/>
            </a:pPr>
            <a:endParaRPr lang="en-US"/>
          </a:p>
        </p:txBody>
      </p:sp>
      <p:sp>
        <p:nvSpPr>
          <p:cNvPr id="11" name="Rectangle 11"/>
          <p:cNvSpPr>
            <a:spLocks noGrp="1" noChangeArrowheads="1"/>
          </p:cNvSpPr>
          <p:nvPr>
            <p:ph type="ftr" sz="quarter" idx="11"/>
          </p:nvPr>
        </p:nvSpPr>
        <p:spPr/>
        <p:txBody>
          <a:bodyPr/>
          <a:lstStyle>
            <a:lvl1pPr>
              <a:defRPr/>
            </a:lvl1pPr>
          </a:lstStyle>
          <a:p>
            <a:pPr>
              <a:defRPr/>
            </a:pPr>
            <a:endParaRPr lang="en-US"/>
          </a:p>
        </p:txBody>
      </p:sp>
      <p:sp>
        <p:nvSpPr>
          <p:cNvPr id="12" name="Rectangle 12"/>
          <p:cNvSpPr>
            <a:spLocks noGrp="1" noChangeArrowheads="1"/>
          </p:cNvSpPr>
          <p:nvPr>
            <p:ph type="sldNum" sz="quarter" idx="12"/>
          </p:nvPr>
        </p:nvSpPr>
        <p:spPr/>
        <p:txBody>
          <a:bodyPr/>
          <a:lstStyle>
            <a:lvl1pPr>
              <a:defRPr/>
            </a:lvl1pPr>
          </a:lstStyle>
          <a:p>
            <a:pPr>
              <a:defRPr/>
            </a:pPr>
            <a:fld id="{9E78F115-7D3A-4067-BD26-0A499E961A5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FDAFE8F4-5A6E-45BD-839C-AB4EEFB75A6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70775" y="609600"/>
            <a:ext cx="2105025"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5700" y="609600"/>
            <a:ext cx="6162675"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FD733128-8EA4-4E5D-AD53-5B58E4AF9F0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5700" y="609600"/>
            <a:ext cx="84201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55700" y="1981200"/>
            <a:ext cx="8420100" cy="4114800"/>
          </a:xfrm>
        </p:spPr>
        <p:txBody>
          <a:bodyPr/>
          <a:lstStyle/>
          <a:p>
            <a:pPr lvl="0"/>
            <a:endParaRPr lang="en-US" noProof="0" smtClean="0"/>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48E23770-2C5D-487E-B916-DAFED972240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4A99126D-2FE1-4D4B-9E20-73BAE43DD7C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A1D63959-9EFD-48EE-ABD5-0AC0B71E892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5570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195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9D3B9027-89DC-4537-BD73-FFBAB0FC66E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dt" sz="half" idx="10"/>
          </p:nvPr>
        </p:nvSpPr>
        <p:spPr>
          <a:ln/>
        </p:spPr>
        <p:txBody>
          <a:bodyPr/>
          <a:lstStyle>
            <a:lvl1pPr>
              <a:defRPr/>
            </a:lvl1pPr>
          </a:lstStyle>
          <a:p>
            <a:pPr>
              <a:defRPr/>
            </a:pPr>
            <a:endParaRPr lang="en-US"/>
          </a:p>
        </p:txBody>
      </p:sp>
      <p:sp>
        <p:nvSpPr>
          <p:cNvPr id="8" name="Rectangle 11"/>
          <p:cNvSpPr>
            <a:spLocks noGrp="1" noChangeArrowheads="1"/>
          </p:cNvSpPr>
          <p:nvPr>
            <p:ph type="ftr" sz="quarter" idx="11"/>
          </p:nvPr>
        </p:nvSpPr>
        <p:spPr>
          <a:ln/>
        </p:spPr>
        <p:txBody>
          <a:bodyPr/>
          <a:lstStyle>
            <a:lvl1pPr>
              <a:defRPr/>
            </a:lvl1pPr>
          </a:lstStyle>
          <a:p>
            <a:pPr>
              <a:defRPr/>
            </a:pPr>
            <a:endParaRPr lang="en-US"/>
          </a:p>
        </p:txBody>
      </p:sp>
      <p:sp>
        <p:nvSpPr>
          <p:cNvPr id="9" name="Rectangle 12"/>
          <p:cNvSpPr>
            <a:spLocks noGrp="1" noChangeArrowheads="1"/>
          </p:cNvSpPr>
          <p:nvPr>
            <p:ph type="sldNum" sz="quarter" idx="12"/>
          </p:nvPr>
        </p:nvSpPr>
        <p:spPr>
          <a:ln/>
        </p:spPr>
        <p:txBody>
          <a:bodyPr/>
          <a:lstStyle>
            <a:lvl1pPr>
              <a:defRPr/>
            </a:lvl1pPr>
          </a:lstStyle>
          <a:p>
            <a:pPr>
              <a:defRPr/>
            </a:pPr>
            <a:fld id="{19DF033C-E6BA-448A-9EED-D161FE3A411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pPr>
              <a:defRPr/>
            </a:pPr>
            <a:endParaRPr lang="en-US"/>
          </a:p>
        </p:txBody>
      </p:sp>
      <p:sp>
        <p:nvSpPr>
          <p:cNvPr id="4" name="Rectangle 11"/>
          <p:cNvSpPr>
            <a:spLocks noGrp="1" noChangeArrowheads="1"/>
          </p:cNvSpPr>
          <p:nvPr>
            <p:ph type="ftr" sz="quarter" idx="11"/>
          </p:nvPr>
        </p:nvSpPr>
        <p:spPr>
          <a:ln/>
        </p:spPr>
        <p:txBody>
          <a:bodyPr/>
          <a:lstStyle>
            <a:lvl1pPr>
              <a:defRPr/>
            </a:lvl1pPr>
          </a:lstStyle>
          <a:p>
            <a:pPr>
              <a:defRPr/>
            </a:pPr>
            <a:endParaRPr lang="en-US"/>
          </a:p>
        </p:txBody>
      </p:sp>
      <p:sp>
        <p:nvSpPr>
          <p:cNvPr id="5" name="Rectangle 12"/>
          <p:cNvSpPr>
            <a:spLocks noGrp="1" noChangeArrowheads="1"/>
          </p:cNvSpPr>
          <p:nvPr>
            <p:ph type="sldNum" sz="quarter" idx="12"/>
          </p:nvPr>
        </p:nvSpPr>
        <p:spPr>
          <a:ln/>
        </p:spPr>
        <p:txBody>
          <a:bodyPr/>
          <a:lstStyle>
            <a:lvl1pPr>
              <a:defRPr/>
            </a:lvl1pPr>
          </a:lstStyle>
          <a:p>
            <a:pPr>
              <a:defRPr/>
            </a:pPr>
            <a:fld id="{EFC41A87-0DEC-4E6D-BE52-6638789564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endParaRPr lang="en-US"/>
          </a:p>
        </p:txBody>
      </p:sp>
      <p:sp>
        <p:nvSpPr>
          <p:cNvPr id="3" name="Rectangle 11"/>
          <p:cNvSpPr>
            <a:spLocks noGrp="1" noChangeArrowheads="1"/>
          </p:cNvSpPr>
          <p:nvPr>
            <p:ph type="ftr" sz="quarter" idx="11"/>
          </p:nvPr>
        </p:nvSpPr>
        <p:spPr>
          <a:ln/>
        </p:spPr>
        <p:txBody>
          <a:bodyPr/>
          <a:lstStyle>
            <a:lvl1pPr>
              <a:defRPr/>
            </a:lvl1pPr>
          </a:lstStyle>
          <a:p>
            <a:pPr>
              <a:defRPr/>
            </a:pPr>
            <a:endParaRPr lang="en-US"/>
          </a:p>
        </p:txBody>
      </p:sp>
      <p:sp>
        <p:nvSpPr>
          <p:cNvPr id="4" name="Rectangle 12"/>
          <p:cNvSpPr>
            <a:spLocks noGrp="1" noChangeArrowheads="1"/>
          </p:cNvSpPr>
          <p:nvPr>
            <p:ph type="sldNum" sz="quarter" idx="12"/>
          </p:nvPr>
        </p:nvSpPr>
        <p:spPr>
          <a:ln/>
        </p:spPr>
        <p:txBody>
          <a:bodyPr/>
          <a:lstStyle>
            <a:lvl1pPr>
              <a:defRPr/>
            </a:lvl1pPr>
          </a:lstStyle>
          <a:p>
            <a:pPr>
              <a:defRPr/>
            </a:pPr>
            <a:fld id="{A1496855-DCDB-450F-96D3-0F3ABD8F836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7924AC79-3C01-45BA-BD6F-C2CEA7BD25B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779607FB-A593-49BF-A6DA-BA2E2A7A3E3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910763" cy="6856413"/>
            <a:chOff x="0" y="0"/>
            <a:chExt cx="5763" cy="4319"/>
          </a:xfrm>
        </p:grpSpPr>
        <p:sp>
          <p:nvSpPr>
            <p:cNvPr id="16387" name="Rectangle 3"/>
            <p:cNvSpPr>
              <a:spLocks noChangeArrowheads="1"/>
            </p:cNvSpPr>
            <p:nvPr/>
          </p:nvSpPr>
          <p:spPr bwMode="ltGray">
            <a:xfrm>
              <a:off x="0" y="0"/>
              <a:ext cx="528" cy="4319"/>
            </a:xfrm>
            <a:prstGeom prst="rect">
              <a:avLst/>
            </a:prstGeom>
            <a:gradFill rotWithShape="0">
              <a:gsLst>
                <a:gs pos="0">
                  <a:srgbClr val="000000"/>
                </a:gs>
                <a:gs pos="50000">
                  <a:srgbClr val="000000">
                    <a:gamma/>
                    <a:tint val="0"/>
                    <a:invGamma/>
                  </a:srgbClr>
                </a:gs>
                <a:gs pos="100000">
                  <a:srgbClr val="000000"/>
                </a:gs>
              </a:gsLst>
              <a:lin ang="5400000" scaled="1"/>
            </a:gradFill>
            <a:ln w="9525">
              <a:noFill/>
              <a:miter lim="800000"/>
              <a:headEnd/>
              <a:tailEnd/>
            </a:ln>
            <a:effectLst/>
          </p:spPr>
          <p:txBody>
            <a:bodyPr wrap="none" anchor="ctr"/>
            <a:lstStyle/>
            <a:p>
              <a:pPr>
                <a:defRPr/>
              </a:pPr>
              <a:endParaRPr lang="en-US"/>
            </a:p>
          </p:txBody>
        </p:sp>
        <p:sp>
          <p:nvSpPr>
            <p:cNvPr id="16388" name="Line 4"/>
            <p:cNvSpPr>
              <a:spLocks noChangeShapeType="1"/>
            </p:cNvSpPr>
            <p:nvPr/>
          </p:nvSpPr>
          <p:spPr bwMode="ltGray">
            <a:xfrm>
              <a:off x="0" y="231"/>
              <a:ext cx="5763" cy="0"/>
            </a:xfrm>
            <a:prstGeom prst="line">
              <a:avLst/>
            </a:prstGeom>
            <a:noFill/>
            <a:ln w="12700">
              <a:solidFill>
                <a:schemeClr val="folHlink"/>
              </a:solidFill>
              <a:round/>
              <a:headEnd type="none" w="sm" len="sm"/>
              <a:tailEnd type="none" w="sm" len="sm"/>
            </a:ln>
            <a:effectLst/>
          </p:spPr>
          <p:txBody>
            <a:bodyPr/>
            <a:lstStyle/>
            <a:p>
              <a:pPr>
                <a:defRPr/>
              </a:pPr>
              <a:endParaRPr lang="en-US"/>
            </a:p>
          </p:txBody>
        </p:sp>
        <p:sp>
          <p:nvSpPr>
            <p:cNvPr id="16389" name="Line 5"/>
            <p:cNvSpPr>
              <a:spLocks noChangeShapeType="1"/>
            </p:cNvSpPr>
            <p:nvPr/>
          </p:nvSpPr>
          <p:spPr bwMode="black">
            <a:xfrm>
              <a:off x="0" y="285"/>
              <a:ext cx="5760" cy="0"/>
            </a:xfrm>
            <a:prstGeom prst="line">
              <a:avLst/>
            </a:prstGeom>
            <a:noFill/>
            <a:ln w="12700">
              <a:solidFill>
                <a:schemeClr val="tx1"/>
              </a:solidFill>
              <a:round/>
              <a:headEnd type="none" w="sm" len="sm"/>
              <a:tailEnd type="none" w="sm" len="sm"/>
            </a:ln>
            <a:effectLst/>
          </p:spPr>
          <p:txBody>
            <a:bodyPr/>
            <a:lstStyle/>
            <a:p>
              <a:pPr>
                <a:defRPr/>
              </a:pPr>
              <a:endParaRPr lang="en-US"/>
            </a:p>
          </p:txBody>
        </p:sp>
        <p:sp>
          <p:nvSpPr>
            <p:cNvPr id="16390" name="Line 6"/>
            <p:cNvSpPr>
              <a:spLocks noChangeShapeType="1"/>
            </p:cNvSpPr>
            <p:nvPr/>
          </p:nvSpPr>
          <p:spPr bwMode="black">
            <a:xfrm>
              <a:off x="0" y="3972"/>
              <a:ext cx="5763" cy="0"/>
            </a:xfrm>
            <a:prstGeom prst="line">
              <a:avLst/>
            </a:prstGeom>
            <a:noFill/>
            <a:ln w="12700">
              <a:solidFill>
                <a:schemeClr val="tx1"/>
              </a:solidFill>
              <a:round/>
              <a:headEnd type="none" w="sm" len="sm"/>
              <a:tailEnd type="none" w="sm" len="sm"/>
            </a:ln>
            <a:effectLst/>
          </p:spPr>
          <p:txBody>
            <a:bodyPr/>
            <a:lstStyle/>
            <a:p>
              <a:pPr>
                <a:defRPr/>
              </a:pPr>
              <a:endParaRPr lang="en-US"/>
            </a:p>
          </p:txBody>
        </p:sp>
        <p:sp>
          <p:nvSpPr>
            <p:cNvPr id="16391" name="Line 7"/>
            <p:cNvSpPr>
              <a:spLocks noChangeShapeType="1"/>
            </p:cNvSpPr>
            <p:nvPr/>
          </p:nvSpPr>
          <p:spPr bwMode="ltGray">
            <a:xfrm>
              <a:off x="0" y="4044"/>
              <a:ext cx="5763" cy="0"/>
            </a:xfrm>
            <a:prstGeom prst="line">
              <a:avLst/>
            </a:prstGeom>
            <a:noFill/>
            <a:ln w="12700">
              <a:solidFill>
                <a:schemeClr val="folHlink"/>
              </a:solidFill>
              <a:round/>
              <a:headEnd type="none" w="sm" len="sm"/>
              <a:tailEnd type="none" w="sm" len="sm"/>
            </a:ln>
            <a:effectLst/>
          </p:spPr>
          <p:txBody>
            <a:bodyPr/>
            <a:lstStyle/>
            <a:p>
              <a:pPr>
                <a:defRPr/>
              </a:pPr>
              <a:endParaRPr lang="en-US"/>
            </a:p>
          </p:txBody>
        </p:sp>
      </p:grpSp>
      <p:sp>
        <p:nvSpPr>
          <p:cNvPr id="1027" name="Rectangle 8"/>
          <p:cNvSpPr>
            <a:spLocks noGrp="1" noChangeArrowheads="1"/>
          </p:cNvSpPr>
          <p:nvPr>
            <p:ph type="title"/>
          </p:nvPr>
        </p:nvSpPr>
        <p:spPr bwMode="auto">
          <a:xfrm>
            <a:off x="1155700" y="609600"/>
            <a:ext cx="84201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8" name="Rectangle 9"/>
          <p:cNvSpPr>
            <a:spLocks noGrp="1" noChangeArrowheads="1"/>
          </p:cNvSpPr>
          <p:nvPr>
            <p:ph type="body" idx="1"/>
          </p:nvPr>
        </p:nvSpPr>
        <p:spPr bwMode="auto">
          <a:xfrm>
            <a:off x="1155700" y="1981200"/>
            <a:ext cx="84201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94" name="Rectangle 10"/>
          <p:cNvSpPr>
            <a:spLocks noGrp="1" noChangeArrowheads="1"/>
          </p:cNvSpPr>
          <p:nvPr>
            <p:ph type="dt" sz="half" idx="2"/>
          </p:nvPr>
        </p:nvSpPr>
        <p:spPr bwMode="auto">
          <a:xfrm>
            <a:off x="1155700" y="6399213"/>
            <a:ext cx="206375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vl1pPr>
          </a:lstStyle>
          <a:p>
            <a:pPr>
              <a:defRPr/>
            </a:pPr>
            <a:endParaRPr lang="en-US"/>
          </a:p>
        </p:txBody>
      </p:sp>
      <p:sp>
        <p:nvSpPr>
          <p:cNvPr id="16395" name="Rectangle 11"/>
          <p:cNvSpPr>
            <a:spLocks noGrp="1" noChangeArrowheads="1"/>
          </p:cNvSpPr>
          <p:nvPr>
            <p:ph type="ftr" sz="quarter" idx="3"/>
          </p:nvPr>
        </p:nvSpPr>
        <p:spPr bwMode="auto">
          <a:xfrm>
            <a:off x="3797300" y="6399213"/>
            <a:ext cx="31369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vl1pPr>
          </a:lstStyle>
          <a:p>
            <a:pPr>
              <a:defRPr/>
            </a:pPr>
            <a:endParaRPr lang="en-US"/>
          </a:p>
        </p:txBody>
      </p:sp>
      <p:sp>
        <p:nvSpPr>
          <p:cNvPr id="16396" name="Rectangle 12"/>
          <p:cNvSpPr>
            <a:spLocks noGrp="1" noChangeArrowheads="1"/>
          </p:cNvSpPr>
          <p:nvPr>
            <p:ph type="sldNum" sz="quarter" idx="4"/>
          </p:nvPr>
        </p:nvSpPr>
        <p:spPr bwMode="auto">
          <a:xfrm>
            <a:off x="7512050" y="6399213"/>
            <a:ext cx="206375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pPr>
              <a:defRPr/>
            </a:pPr>
            <a:fld id="{A4FD6A9D-19A3-484D-A0CD-F1D31F5AF1C2}"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95"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Lst>
  <p:txStyles>
    <p:titleStyle>
      <a:lvl1pPr algn="l" rtl="0" eaLnBrk="0" fontAlgn="base" hangingPunct="0">
        <a:spcBef>
          <a:spcPct val="0"/>
        </a:spcBef>
        <a:spcAft>
          <a:spcPct val="0"/>
        </a:spcAft>
        <a:defRPr sz="4400" i="1">
          <a:solidFill>
            <a:schemeClr val="tx2"/>
          </a:solidFill>
          <a:latin typeface="+mj-lt"/>
          <a:ea typeface="+mj-ea"/>
          <a:cs typeface="+mj-cs"/>
        </a:defRPr>
      </a:lvl1pPr>
      <a:lvl2pPr algn="l" rtl="0" eaLnBrk="0" fontAlgn="base" hangingPunct="0">
        <a:spcBef>
          <a:spcPct val="0"/>
        </a:spcBef>
        <a:spcAft>
          <a:spcPct val="0"/>
        </a:spcAft>
        <a:defRPr sz="4400" i="1">
          <a:solidFill>
            <a:schemeClr val="tx2"/>
          </a:solidFill>
          <a:latin typeface="Arial" charset="0"/>
        </a:defRPr>
      </a:lvl2pPr>
      <a:lvl3pPr algn="l" rtl="0" eaLnBrk="0" fontAlgn="base" hangingPunct="0">
        <a:spcBef>
          <a:spcPct val="0"/>
        </a:spcBef>
        <a:spcAft>
          <a:spcPct val="0"/>
        </a:spcAft>
        <a:defRPr sz="4400" i="1">
          <a:solidFill>
            <a:schemeClr val="tx2"/>
          </a:solidFill>
          <a:latin typeface="Arial" charset="0"/>
        </a:defRPr>
      </a:lvl3pPr>
      <a:lvl4pPr algn="l" rtl="0" eaLnBrk="0" fontAlgn="base" hangingPunct="0">
        <a:spcBef>
          <a:spcPct val="0"/>
        </a:spcBef>
        <a:spcAft>
          <a:spcPct val="0"/>
        </a:spcAft>
        <a:defRPr sz="4400" i="1">
          <a:solidFill>
            <a:schemeClr val="tx2"/>
          </a:solidFill>
          <a:latin typeface="Arial" charset="0"/>
        </a:defRPr>
      </a:lvl4pPr>
      <a:lvl5pPr algn="l" rtl="0" eaLnBrk="0" fontAlgn="base" hangingPunct="0">
        <a:spcBef>
          <a:spcPct val="0"/>
        </a:spcBef>
        <a:spcAft>
          <a:spcPct val="0"/>
        </a:spcAft>
        <a:defRPr sz="4400" i="1">
          <a:solidFill>
            <a:schemeClr val="tx2"/>
          </a:solidFill>
          <a:latin typeface="Arial" charset="0"/>
        </a:defRPr>
      </a:lvl5pPr>
      <a:lvl6pPr marL="457200" algn="l" rtl="0" eaLnBrk="0" fontAlgn="base" hangingPunct="0">
        <a:spcBef>
          <a:spcPct val="0"/>
        </a:spcBef>
        <a:spcAft>
          <a:spcPct val="0"/>
        </a:spcAft>
        <a:defRPr sz="4400" i="1">
          <a:solidFill>
            <a:schemeClr val="tx2"/>
          </a:solidFill>
          <a:latin typeface="Arial" charset="0"/>
        </a:defRPr>
      </a:lvl6pPr>
      <a:lvl7pPr marL="914400" algn="l" rtl="0" eaLnBrk="0" fontAlgn="base" hangingPunct="0">
        <a:spcBef>
          <a:spcPct val="0"/>
        </a:spcBef>
        <a:spcAft>
          <a:spcPct val="0"/>
        </a:spcAft>
        <a:defRPr sz="4400" i="1">
          <a:solidFill>
            <a:schemeClr val="tx2"/>
          </a:solidFill>
          <a:latin typeface="Arial" charset="0"/>
        </a:defRPr>
      </a:lvl7pPr>
      <a:lvl8pPr marL="1371600" algn="l" rtl="0" eaLnBrk="0" fontAlgn="base" hangingPunct="0">
        <a:spcBef>
          <a:spcPct val="0"/>
        </a:spcBef>
        <a:spcAft>
          <a:spcPct val="0"/>
        </a:spcAft>
        <a:defRPr sz="4400" i="1">
          <a:solidFill>
            <a:schemeClr val="tx2"/>
          </a:solidFill>
          <a:latin typeface="Arial" charset="0"/>
        </a:defRPr>
      </a:lvl8pPr>
      <a:lvl9pPr marL="1828800" algn="l" rtl="0" eaLnBrk="0" fontAlgn="base" hangingPunct="0">
        <a:spcBef>
          <a:spcPct val="0"/>
        </a:spcBef>
        <a:spcAft>
          <a:spcPct val="0"/>
        </a:spcAft>
        <a:defRPr sz="4400" i="1">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defRPr>
      </a:lvl2pPr>
      <a:lvl3pPr marL="1143000" indent="-228600" algn="l" rtl="0" eaLnBrk="0" fontAlgn="base" hangingPunct="0">
        <a:spcBef>
          <a:spcPct val="20000"/>
        </a:spcBef>
        <a:spcAft>
          <a:spcPct val="0"/>
        </a:spcAft>
        <a:buClr>
          <a:schemeClr val="hlink"/>
        </a:buClr>
        <a:buChar char="•"/>
        <a:defRPr sz="2400">
          <a:solidFill>
            <a:schemeClr val="tx1"/>
          </a:solidFill>
          <a:latin typeface="+mn-lt"/>
        </a:defRPr>
      </a:lvl3pPr>
      <a:lvl4pPr marL="1600200" indent="-228600" algn="l" rtl="0" eaLnBrk="0" fontAlgn="base" hangingPunct="0">
        <a:spcBef>
          <a:spcPct val="20000"/>
        </a:spcBef>
        <a:spcAft>
          <a:spcPct val="0"/>
        </a:spcAft>
        <a:buClr>
          <a:schemeClr val="hlink"/>
        </a:buClr>
        <a:buChar char="•"/>
        <a:defRPr sz="2000">
          <a:solidFill>
            <a:schemeClr val="tx1"/>
          </a:solidFill>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latin typeface="+mn-lt"/>
        </a:defRPr>
      </a:lvl5pPr>
      <a:lvl6pPr marL="2514600" indent="-228600" algn="l" rtl="0" eaLnBrk="0" fontAlgn="base" hangingPunct="0">
        <a:spcBef>
          <a:spcPct val="20000"/>
        </a:spcBef>
        <a:spcAft>
          <a:spcPct val="0"/>
        </a:spcAft>
        <a:buClr>
          <a:schemeClr val="hlink"/>
        </a:buClr>
        <a:buChar char="•"/>
        <a:defRPr sz="2000">
          <a:solidFill>
            <a:schemeClr val="tx1"/>
          </a:solidFill>
          <a:latin typeface="+mn-lt"/>
        </a:defRPr>
      </a:lvl6pPr>
      <a:lvl7pPr marL="2971800" indent="-228600" algn="l" rtl="0" eaLnBrk="0" fontAlgn="base" hangingPunct="0">
        <a:spcBef>
          <a:spcPct val="20000"/>
        </a:spcBef>
        <a:spcAft>
          <a:spcPct val="0"/>
        </a:spcAft>
        <a:buClr>
          <a:schemeClr val="hlink"/>
        </a:buClr>
        <a:buChar char="•"/>
        <a:defRPr sz="2000">
          <a:solidFill>
            <a:schemeClr val="tx1"/>
          </a:solidFill>
          <a:latin typeface="+mn-lt"/>
        </a:defRPr>
      </a:lvl7pPr>
      <a:lvl8pPr marL="3429000" indent="-228600" algn="l" rtl="0" eaLnBrk="0" fontAlgn="base" hangingPunct="0">
        <a:spcBef>
          <a:spcPct val="20000"/>
        </a:spcBef>
        <a:spcAft>
          <a:spcPct val="0"/>
        </a:spcAft>
        <a:buClr>
          <a:schemeClr val="hlink"/>
        </a:buClr>
        <a:buChar char="•"/>
        <a:defRPr sz="2000">
          <a:solidFill>
            <a:schemeClr val="tx1"/>
          </a:solidFill>
          <a:latin typeface="+mn-lt"/>
        </a:defRPr>
      </a:lvl8pPr>
      <a:lvl9pPr marL="3886200" indent="-228600" algn="l" rtl="0" eaLnBrk="0" fontAlgn="base" hangingPunct="0">
        <a:spcBef>
          <a:spcPct val="20000"/>
        </a:spcBef>
        <a:spcAft>
          <a:spcPct val="0"/>
        </a:spcAft>
        <a:buClr>
          <a:schemeClr val="hlink"/>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9"/>
          <p:cNvGrpSpPr>
            <a:grpSpLocks/>
          </p:cNvGrpSpPr>
          <p:nvPr/>
        </p:nvGrpSpPr>
        <p:grpSpPr bwMode="auto">
          <a:xfrm>
            <a:off x="723900" y="360363"/>
            <a:ext cx="8493125" cy="6742112"/>
            <a:chOff x="362" y="120"/>
            <a:chExt cx="5057" cy="4354"/>
          </a:xfrm>
        </p:grpSpPr>
        <p:sp>
          <p:nvSpPr>
            <p:cNvPr id="3077" name="Text Box 2"/>
            <p:cNvSpPr txBox="1">
              <a:spLocks noChangeArrowheads="1"/>
            </p:cNvSpPr>
            <p:nvPr/>
          </p:nvSpPr>
          <p:spPr bwMode="auto">
            <a:xfrm>
              <a:off x="1216" y="3431"/>
              <a:ext cx="3296" cy="1043"/>
            </a:xfrm>
            <a:prstGeom prst="rect">
              <a:avLst/>
            </a:prstGeom>
            <a:noFill/>
            <a:ln w="9525">
              <a:noFill/>
              <a:miter lim="800000"/>
              <a:headEnd/>
              <a:tailEnd/>
            </a:ln>
            <a:scene3d>
              <a:camera prst="orthographicFront"/>
              <a:lightRig rig="threePt" dir="t"/>
            </a:scene3d>
            <a:sp3d>
              <a:bevelT w="114300" prst="artDeco"/>
            </a:sp3d>
          </p:spPr>
          <p:txBody>
            <a:bodyPr>
              <a:spAutoFit/>
            </a:bodyPr>
            <a:lstStyle/>
            <a:p>
              <a:pPr algn="ctr" eaLnBrk="1" hangingPunct="1">
                <a:spcBef>
                  <a:spcPct val="50000"/>
                </a:spcBef>
                <a:defRPr/>
              </a:pPr>
              <a:r>
                <a:rPr lang="en-US" sz="10000">
                  <a:latin typeface="Bauhaus 93" pitchFamily="82" charset="0"/>
                </a:rPr>
                <a:t>BAN-PT</a:t>
              </a:r>
            </a:p>
          </p:txBody>
        </p:sp>
        <p:grpSp>
          <p:nvGrpSpPr>
            <p:cNvPr id="3080" name="Group 27"/>
            <p:cNvGrpSpPr>
              <a:grpSpLocks/>
            </p:cNvGrpSpPr>
            <p:nvPr/>
          </p:nvGrpSpPr>
          <p:grpSpPr bwMode="auto">
            <a:xfrm>
              <a:off x="362" y="120"/>
              <a:ext cx="5057" cy="3321"/>
              <a:chOff x="362" y="120"/>
              <a:chExt cx="5057" cy="3321"/>
            </a:xfrm>
          </p:grpSpPr>
          <p:sp>
            <p:nvSpPr>
              <p:cNvPr id="3079" name="Oval 4"/>
              <p:cNvSpPr>
                <a:spLocks noChangeArrowheads="1"/>
              </p:cNvSpPr>
              <p:nvPr/>
            </p:nvSpPr>
            <p:spPr bwMode="auto">
              <a:xfrm>
                <a:off x="362" y="231"/>
                <a:ext cx="5057" cy="3044"/>
              </a:xfrm>
              <a:prstGeom prst="ellipse">
                <a:avLst/>
              </a:prstGeom>
              <a:solidFill>
                <a:srgbClr val="0000CC"/>
              </a:solidFill>
              <a:ln w="9525">
                <a:noFill/>
                <a:round/>
                <a:headEnd/>
                <a:tailEnd/>
              </a:ln>
              <a:scene3d>
                <a:camera prst="orthographicFront"/>
                <a:lightRig rig="threePt" dir="t"/>
              </a:scene3d>
              <a:sp3d>
                <a:bevelT w="114300" prst="artDeco"/>
              </a:sp3d>
            </p:spPr>
            <p:txBody>
              <a:bodyPr wrap="none" anchor="ctr"/>
              <a:lstStyle/>
              <a:p>
                <a:pPr>
                  <a:defRPr/>
                </a:pPr>
                <a:endParaRPr lang="en-US"/>
              </a:p>
            </p:txBody>
          </p:sp>
          <p:sp>
            <p:nvSpPr>
              <p:cNvPr id="3" name="Freeform 6"/>
              <p:cNvSpPr>
                <a:spLocks/>
              </p:cNvSpPr>
              <p:nvPr/>
            </p:nvSpPr>
            <p:spPr bwMode="auto">
              <a:xfrm>
                <a:off x="507" y="342"/>
                <a:ext cx="4765" cy="2767"/>
              </a:xfrm>
              <a:custGeom>
                <a:avLst/>
                <a:gdLst>
                  <a:gd name="T0" fmla="*/ 2628 w 4765"/>
                  <a:gd name="T1" fmla="*/ 2760 h 2767"/>
                  <a:gd name="T2" fmla="*/ 2979 w 4765"/>
                  <a:gd name="T3" fmla="*/ 2723 h 2767"/>
                  <a:gd name="T4" fmla="*/ 3311 w 4765"/>
                  <a:gd name="T5" fmla="*/ 2659 h 2767"/>
                  <a:gd name="T6" fmla="*/ 3618 w 4765"/>
                  <a:gd name="T7" fmla="*/ 2567 h 2767"/>
                  <a:gd name="T8" fmla="*/ 3898 w 4765"/>
                  <a:gd name="T9" fmla="*/ 2452 h 2767"/>
                  <a:gd name="T10" fmla="*/ 4146 w 4765"/>
                  <a:gd name="T11" fmla="*/ 2313 h 2767"/>
                  <a:gd name="T12" fmla="*/ 4357 w 4765"/>
                  <a:gd name="T13" fmla="*/ 2158 h 2767"/>
                  <a:gd name="T14" fmla="*/ 4529 w 4765"/>
                  <a:gd name="T15" fmla="*/ 1984 h 2767"/>
                  <a:gd name="T16" fmla="*/ 4657 w 4765"/>
                  <a:gd name="T17" fmla="*/ 1796 h 2767"/>
                  <a:gd name="T18" fmla="*/ 4738 w 4765"/>
                  <a:gd name="T19" fmla="*/ 1596 h 2767"/>
                  <a:gd name="T20" fmla="*/ 4765 w 4765"/>
                  <a:gd name="T21" fmla="*/ 1385 h 2767"/>
                  <a:gd name="T22" fmla="*/ 4738 w 4765"/>
                  <a:gd name="T23" fmla="*/ 1174 h 2767"/>
                  <a:gd name="T24" fmla="*/ 4657 w 4765"/>
                  <a:gd name="T25" fmla="*/ 973 h 2767"/>
                  <a:gd name="T26" fmla="*/ 4529 w 4765"/>
                  <a:gd name="T27" fmla="*/ 784 h 2767"/>
                  <a:gd name="T28" fmla="*/ 4357 w 4765"/>
                  <a:gd name="T29" fmla="*/ 610 h 2767"/>
                  <a:gd name="T30" fmla="*/ 4146 w 4765"/>
                  <a:gd name="T31" fmla="*/ 454 h 2767"/>
                  <a:gd name="T32" fmla="*/ 3898 w 4765"/>
                  <a:gd name="T33" fmla="*/ 317 h 2767"/>
                  <a:gd name="T34" fmla="*/ 3618 w 4765"/>
                  <a:gd name="T35" fmla="*/ 201 h 2767"/>
                  <a:gd name="T36" fmla="*/ 3311 w 4765"/>
                  <a:gd name="T37" fmla="*/ 108 h 2767"/>
                  <a:gd name="T38" fmla="*/ 2979 w 4765"/>
                  <a:gd name="T39" fmla="*/ 44 h 2767"/>
                  <a:gd name="T40" fmla="*/ 2628 w 4765"/>
                  <a:gd name="T41" fmla="*/ 7 h 2767"/>
                  <a:gd name="T42" fmla="*/ 2262 w 4765"/>
                  <a:gd name="T43" fmla="*/ 1 h 2767"/>
                  <a:gd name="T44" fmla="*/ 1904 w 4765"/>
                  <a:gd name="T45" fmla="*/ 29 h 2767"/>
                  <a:gd name="T46" fmla="*/ 1565 w 4765"/>
                  <a:gd name="T47" fmla="*/ 84 h 2767"/>
                  <a:gd name="T48" fmla="*/ 1248 w 4765"/>
                  <a:gd name="T49" fmla="*/ 167 h 2767"/>
                  <a:gd name="T50" fmla="*/ 958 w 4765"/>
                  <a:gd name="T51" fmla="*/ 275 h 2767"/>
                  <a:gd name="T52" fmla="*/ 700 w 4765"/>
                  <a:gd name="T53" fmla="*/ 405 h 2767"/>
                  <a:gd name="T54" fmla="*/ 474 w 4765"/>
                  <a:gd name="T55" fmla="*/ 556 h 2767"/>
                  <a:gd name="T56" fmla="*/ 287 w 4765"/>
                  <a:gd name="T57" fmla="*/ 725 h 2767"/>
                  <a:gd name="T58" fmla="*/ 145 w 4765"/>
                  <a:gd name="T59" fmla="*/ 909 h 2767"/>
                  <a:gd name="T60" fmla="*/ 49 w 4765"/>
                  <a:gd name="T61" fmla="*/ 1105 h 2767"/>
                  <a:gd name="T62" fmla="*/ 2 w 4765"/>
                  <a:gd name="T63" fmla="*/ 1314 h 2767"/>
                  <a:gd name="T64" fmla="*/ 12 w 4765"/>
                  <a:gd name="T65" fmla="*/ 1526 h 2767"/>
                  <a:gd name="T66" fmla="*/ 76 w 4765"/>
                  <a:gd name="T67" fmla="*/ 1730 h 2767"/>
                  <a:gd name="T68" fmla="*/ 187 w 4765"/>
                  <a:gd name="T69" fmla="*/ 1923 h 2767"/>
                  <a:gd name="T70" fmla="*/ 346 w 4765"/>
                  <a:gd name="T71" fmla="*/ 2101 h 2767"/>
                  <a:gd name="T72" fmla="*/ 545 w 4765"/>
                  <a:gd name="T73" fmla="*/ 2264 h 2767"/>
                  <a:gd name="T74" fmla="*/ 781 w 4765"/>
                  <a:gd name="T75" fmla="*/ 2408 h 2767"/>
                  <a:gd name="T76" fmla="*/ 1051 w 4765"/>
                  <a:gd name="T77" fmla="*/ 2530 h 2767"/>
                  <a:gd name="T78" fmla="*/ 1351 w 4765"/>
                  <a:gd name="T79" fmla="*/ 2630 h 2767"/>
                  <a:gd name="T80" fmla="*/ 1675 w 4765"/>
                  <a:gd name="T81" fmla="*/ 2704 h 2767"/>
                  <a:gd name="T82" fmla="*/ 2021 w 4765"/>
                  <a:gd name="T83" fmla="*/ 2751 h 2767"/>
                  <a:gd name="T84" fmla="*/ 2385 w 4765"/>
                  <a:gd name="T85" fmla="*/ 2767 h 276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765"/>
                  <a:gd name="T130" fmla="*/ 0 h 2767"/>
                  <a:gd name="T131" fmla="*/ 4765 w 4765"/>
                  <a:gd name="T132" fmla="*/ 2767 h 276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765" h="2767">
                    <a:moveTo>
                      <a:pt x="2385" y="2767"/>
                    </a:moveTo>
                    <a:lnTo>
                      <a:pt x="2508" y="2766"/>
                    </a:lnTo>
                    <a:lnTo>
                      <a:pt x="2628" y="2760"/>
                    </a:lnTo>
                    <a:lnTo>
                      <a:pt x="2748" y="2751"/>
                    </a:lnTo>
                    <a:lnTo>
                      <a:pt x="2864" y="2738"/>
                    </a:lnTo>
                    <a:lnTo>
                      <a:pt x="2979" y="2723"/>
                    </a:lnTo>
                    <a:lnTo>
                      <a:pt x="3092" y="2704"/>
                    </a:lnTo>
                    <a:lnTo>
                      <a:pt x="3203" y="2683"/>
                    </a:lnTo>
                    <a:lnTo>
                      <a:pt x="3311" y="2659"/>
                    </a:lnTo>
                    <a:lnTo>
                      <a:pt x="3417" y="2630"/>
                    </a:lnTo>
                    <a:lnTo>
                      <a:pt x="3520" y="2600"/>
                    </a:lnTo>
                    <a:lnTo>
                      <a:pt x="3618" y="2567"/>
                    </a:lnTo>
                    <a:lnTo>
                      <a:pt x="3716" y="2530"/>
                    </a:lnTo>
                    <a:lnTo>
                      <a:pt x="3810" y="2492"/>
                    </a:lnTo>
                    <a:lnTo>
                      <a:pt x="3898" y="2452"/>
                    </a:lnTo>
                    <a:lnTo>
                      <a:pt x="3984" y="2408"/>
                    </a:lnTo>
                    <a:lnTo>
                      <a:pt x="4067" y="2362"/>
                    </a:lnTo>
                    <a:lnTo>
                      <a:pt x="4146" y="2313"/>
                    </a:lnTo>
                    <a:lnTo>
                      <a:pt x="4222" y="2264"/>
                    </a:lnTo>
                    <a:lnTo>
                      <a:pt x="4291" y="2212"/>
                    </a:lnTo>
                    <a:lnTo>
                      <a:pt x="4357" y="2158"/>
                    </a:lnTo>
                    <a:lnTo>
                      <a:pt x="4421" y="2101"/>
                    </a:lnTo>
                    <a:lnTo>
                      <a:pt x="4478" y="2044"/>
                    </a:lnTo>
                    <a:lnTo>
                      <a:pt x="4529" y="1984"/>
                    </a:lnTo>
                    <a:lnTo>
                      <a:pt x="4578" y="1923"/>
                    </a:lnTo>
                    <a:lnTo>
                      <a:pt x="4620" y="1860"/>
                    </a:lnTo>
                    <a:lnTo>
                      <a:pt x="4657" y="1796"/>
                    </a:lnTo>
                    <a:lnTo>
                      <a:pt x="4689" y="1730"/>
                    </a:lnTo>
                    <a:lnTo>
                      <a:pt x="4716" y="1663"/>
                    </a:lnTo>
                    <a:lnTo>
                      <a:pt x="4738" y="1596"/>
                    </a:lnTo>
                    <a:lnTo>
                      <a:pt x="4753" y="1526"/>
                    </a:lnTo>
                    <a:lnTo>
                      <a:pt x="4763" y="1456"/>
                    </a:lnTo>
                    <a:lnTo>
                      <a:pt x="4765" y="1385"/>
                    </a:lnTo>
                    <a:lnTo>
                      <a:pt x="4763" y="1314"/>
                    </a:lnTo>
                    <a:lnTo>
                      <a:pt x="4753" y="1244"/>
                    </a:lnTo>
                    <a:lnTo>
                      <a:pt x="4738" y="1174"/>
                    </a:lnTo>
                    <a:lnTo>
                      <a:pt x="4716" y="1105"/>
                    </a:lnTo>
                    <a:lnTo>
                      <a:pt x="4689" y="1038"/>
                    </a:lnTo>
                    <a:lnTo>
                      <a:pt x="4657" y="973"/>
                    </a:lnTo>
                    <a:lnTo>
                      <a:pt x="4620" y="909"/>
                    </a:lnTo>
                    <a:lnTo>
                      <a:pt x="4578" y="846"/>
                    </a:lnTo>
                    <a:lnTo>
                      <a:pt x="4529" y="784"/>
                    </a:lnTo>
                    <a:lnTo>
                      <a:pt x="4478" y="725"/>
                    </a:lnTo>
                    <a:lnTo>
                      <a:pt x="4421" y="668"/>
                    </a:lnTo>
                    <a:lnTo>
                      <a:pt x="4357" y="610"/>
                    </a:lnTo>
                    <a:lnTo>
                      <a:pt x="4291" y="556"/>
                    </a:lnTo>
                    <a:lnTo>
                      <a:pt x="4222" y="503"/>
                    </a:lnTo>
                    <a:lnTo>
                      <a:pt x="4146" y="454"/>
                    </a:lnTo>
                    <a:lnTo>
                      <a:pt x="4067" y="405"/>
                    </a:lnTo>
                    <a:lnTo>
                      <a:pt x="3984" y="359"/>
                    </a:lnTo>
                    <a:lnTo>
                      <a:pt x="3898" y="317"/>
                    </a:lnTo>
                    <a:lnTo>
                      <a:pt x="3810" y="275"/>
                    </a:lnTo>
                    <a:lnTo>
                      <a:pt x="3716" y="237"/>
                    </a:lnTo>
                    <a:lnTo>
                      <a:pt x="3618" y="201"/>
                    </a:lnTo>
                    <a:lnTo>
                      <a:pt x="3520" y="167"/>
                    </a:lnTo>
                    <a:lnTo>
                      <a:pt x="3417" y="137"/>
                    </a:lnTo>
                    <a:lnTo>
                      <a:pt x="3311" y="108"/>
                    </a:lnTo>
                    <a:lnTo>
                      <a:pt x="3203" y="84"/>
                    </a:lnTo>
                    <a:lnTo>
                      <a:pt x="3092" y="63"/>
                    </a:lnTo>
                    <a:lnTo>
                      <a:pt x="2979" y="44"/>
                    </a:lnTo>
                    <a:lnTo>
                      <a:pt x="2864" y="29"/>
                    </a:lnTo>
                    <a:lnTo>
                      <a:pt x="2748" y="16"/>
                    </a:lnTo>
                    <a:lnTo>
                      <a:pt x="2628" y="7"/>
                    </a:lnTo>
                    <a:lnTo>
                      <a:pt x="2508" y="1"/>
                    </a:lnTo>
                    <a:lnTo>
                      <a:pt x="2385" y="0"/>
                    </a:lnTo>
                    <a:lnTo>
                      <a:pt x="2262" y="1"/>
                    </a:lnTo>
                    <a:lnTo>
                      <a:pt x="2142" y="7"/>
                    </a:lnTo>
                    <a:lnTo>
                      <a:pt x="2021" y="16"/>
                    </a:lnTo>
                    <a:lnTo>
                      <a:pt x="1904" y="29"/>
                    </a:lnTo>
                    <a:lnTo>
                      <a:pt x="1788" y="44"/>
                    </a:lnTo>
                    <a:lnTo>
                      <a:pt x="1675" y="63"/>
                    </a:lnTo>
                    <a:lnTo>
                      <a:pt x="1565" y="84"/>
                    </a:lnTo>
                    <a:lnTo>
                      <a:pt x="1457" y="108"/>
                    </a:lnTo>
                    <a:lnTo>
                      <a:pt x="1351" y="137"/>
                    </a:lnTo>
                    <a:lnTo>
                      <a:pt x="1248" y="167"/>
                    </a:lnTo>
                    <a:lnTo>
                      <a:pt x="1149" y="201"/>
                    </a:lnTo>
                    <a:lnTo>
                      <a:pt x="1051" y="237"/>
                    </a:lnTo>
                    <a:lnTo>
                      <a:pt x="958" y="275"/>
                    </a:lnTo>
                    <a:lnTo>
                      <a:pt x="867" y="317"/>
                    </a:lnTo>
                    <a:lnTo>
                      <a:pt x="781" y="359"/>
                    </a:lnTo>
                    <a:lnTo>
                      <a:pt x="700" y="405"/>
                    </a:lnTo>
                    <a:lnTo>
                      <a:pt x="619" y="454"/>
                    </a:lnTo>
                    <a:lnTo>
                      <a:pt x="545" y="503"/>
                    </a:lnTo>
                    <a:lnTo>
                      <a:pt x="474" y="556"/>
                    </a:lnTo>
                    <a:lnTo>
                      <a:pt x="408" y="610"/>
                    </a:lnTo>
                    <a:lnTo>
                      <a:pt x="346" y="668"/>
                    </a:lnTo>
                    <a:lnTo>
                      <a:pt x="287" y="725"/>
                    </a:lnTo>
                    <a:lnTo>
                      <a:pt x="236" y="784"/>
                    </a:lnTo>
                    <a:lnTo>
                      <a:pt x="187" y="846"/>
                    </a:lnTo>
                    <a:lnTo>
                      <a:pt x="145" y="909"/>
                    </a:lnTo>
                    <a:lnTo>
                      <a:pt x="108" y="973"/>
                    </a:lnTo>
                    <a:lnTo>
                      <a:pt x="76" y="1038"/>
                    </a:lnTo>
                    <a:lnTo>
                      <a:pt x="49" y="1105"/>
                    </a:lnTo>
                    <a:lnTo>
                      <a:pt x="27" y="1174"/>
                    </a:lnTo>
                    <a:lnTo>
                      <a:pt x="12" y="1244"/>
                    </a:lnTo>
                    <a:lnTo>
                      <a:pt x="2" y="1314"/>
                    </a:lnTo>
                    <a:lnTo>
                      <a:pt x="0" y="1385"/>
                    </a:lnTo>
                    <a:lnTo>
                      <a:pt x="2" y="1456"/>
                    </a:lnTo>
                    <a:lnTo>
                      <a:pt x="12" y="1526"/>
                    </a:lnTo>
                    <a:lnTo>
                      <a:pt x="27" y="1596"/>
                    </a:lnTo>
                    <a:lnTo>
                      <a:pt x="49" y="1663"/>
                    </a:lnTo>
                    <a:lnTo>
                      <a:pt x="76" y="1730"/>
                    </a:lnTo>
                    <a:lnTo>
                      <a:pt x="108" y="1796"/>
                    </a:lnTo>
                    <a:lnTo>
                      <a:pt x="145" y="1860"/>
                    </a:lnTo>
                    <a:lnTo>
                      <a:pt x="187" y="1923"/>
                    </a:lnTo>
                    <a:lnTo>
                      <a:pt x="236" y="1984"/>
                    </a:lnTo>
                    <a:lnTo>
                      <a:pt x="287" y="2044"/>
                    </a:lnTo>
                    <a:lnTo>
                      <a:pt x="346" y="2101"/>
                    </a:lnTo>
                    <a:lnTo>
                      <a:pt x="408" y="2158"/>
                    </a:lnTo>
                    <a:lnTo>
                      <a:pt x="474" y="2212"/>
                    </a:lnTo>
                    <a:lnTo>
                      <a:pt x="545" y="2264"/>
                    </a:lnTo>
                    <a:lnTo>
                      <a:pt x="619" y="2313"/>
                    </a:lnTo>
                    <a:lnTo>
                      <a:pt x="700" y="2362"/>
                    </a:lnTo>
                    <a:lnTo>
                      <a:pt x="781" y="2408"/>
                    </a:lnTo>
                    <a:lnTo>
                      <a:pt x="867" y="2452"/>
                    </a:lnTo>
                    <a:lnTo>
                      <a:pt x="958" y="2492"/>
                    </a:lnTo>
                    <a:lnTo>
                      <a:pt x="1051" y="2530"/>
                    </a:lnTo>
                    <a:lnTo>
                      <a:pt x="1149" y="2567"/>
                    </a:lnTo>
                    <a:lnTo>
                      <a:pt x="1248" y="2600"/>
                    </a:lnTo>
                    <a:lnTo>
                      <a:pt x="1351" y="2630"/>
                    </a:lnTo>
                    <a:lnTo>
                      <a:pt x="1457" y="2659"/>
                    </a:lnTo>
                    <a:lnTo>
                      <a:pt x="1565" y="2683"/>
                    </a:lnTo>
                    <a:lnTo>
                      <a:pt x="1675" y="2704"/>
                    </a:lnTo>
                    <a:lnTo>
                      <a:pt x="1788" y="2723"/>
                    </a:lnTo>
                    <a:lnTo>
                      <a:pt x="1904" y="2738"/>
                    </a:lnTo>
                    <a:lnTo>
                      <a:pt x="2021" y="2751"/>
                    </a:lnTo>
                    <a:lnTo>
                      <a:pt x="2142" y="2760"/>
                    </a:lnTo>
                    <a:lnTo>
                      <a:pt x="2262" y="2766"/>
                    </a:lnTo>
                    <a:lnTo>
                      <a:pt x="2385" y="2767"/>
                    </a:lnTo>
                    <a:close/>
                  </a:path>
                </a:pathLst>
              </a:custGeom>
              <a:solidFill>
                <a:srgbClr val="3FD6FF"/>
              </a:solidFill>
              <a:ln w="9525">
                <a:noFill/>
                <a:round/>
                <a:headEnd/>
                <a:tailEnd/>
              </a:ln>
              <a:scene3d>
                <a:camera prst="orthographicFront"/>
                <a:lightRig rig="threePt" dir="t"/>
              </a:scene3d>
              <a:sp3d>
                <a:bevelT w="114300" prst="artDeco"/>
              </a:sp3d>
            </p:spPr>
            <p:txBody>
              <a:bodyPr/>
              <a:lstStyle/>
              <a:p>
                <a:pPr>
                  <a:defRPr/>
                </a:pPr>
                <a:endParaRPr lang="en-US"/>
              </a:p>
            </p:txBody>
          </p:sp>
          <p:sp>
            <p:nvSpPr>
              <p:cNvPr id="3081" name="Freeform 7"/>
              <p:cNvSpPr>
                <a:spLocks/>
              </p:cNvSpPr>
              <p:nvPr/>
            </p:nvSpPr>
            <p:spPr bwMode="auto">
              <a:xfrm>
                <a:off x="871" y="1085"/>
                <a:ext cx="1078" cy="555"/>
              </a:xfrm>
              <a:custGeom>
                <a:avLst/>
                <a:gdLst>
                  <a:gd name="T0" fmla="*/ 1078 w 1078"/>
                  <a:gd name="T1" fmla="*/ 66 h 555"/>
                  <a:gd name="T2" fmla="*/ 1029 w 1078"/>
                  <a:gd name="T3" fmla="*/ 63 h 555"/>
                  <a:gd name="T4" fmla="*/ 980 w 1078"/>
                  <a:gd name="T5" fmla="*/ 60 h 555"/>
                  <a:gd name="T6" fmla="*/ 930 w 1078"/>
                  <a:gd name="T7" fmla="*/ 56 h 555"/>
                  <a:gd name="T8" fmla="*/ 881 w 1078"/>
                  <a:gd name="T9" fmla="*/ 53 h 555"/>
                  <a:gd name="T10" fmla="*/ 835 w 1078"/>
                  <a:gd name="T11" fmla="*/ 49 h 555"/>
                  <a:gd name="T12" fmla="*/ 785 w 1078"/>
                  <a:gd name="T13" fmla="*/ 46 h 555"/>
                  <a:gd name="T14" fmla="*/ 736 w 1078"/>
                  <a:gd name="T15" fmla="*/ 41 h 555"/>
                  <a:gd name="T16" fmla="*/ 690 w 1078"/>
                  <a:gd name="T17" fmla="*/ 37 h 555"/>
                  <a:gd name="T18" fmla="*/ 643 w 1078"/>
                  <a:gd name="T19" fmla="*/ 33 h 555"/>
                  <a:gd name="T20" fmla="*/ 594 w 1078"/>
                  <a:gd name="T21" fmla="*/ 29 h 555"/>
                  <a:gd name="T22" fmla="*/ 547 w 1078"/>
                  <a:gd name="T23" fmla="*/ 24 h 555"/>
                  <a:gd name="T24" fmla="*/ 501 w 1078"/>
                  <a:gd name="T25" fmla="*/ 20 h 555"/>
                  <a:gd name="T26" fmla="*/ 454 w 1078"/>
                  <a:gd name="T27" fmla="*/ 16 h 555"/>
                  <a:gd name="T28" fmla="*/ 407 w 1078"/>
                  <a:gd name="T29" fmla="*/ 10 h 555"/>
                  <a:gd name="T30" fmla="*/ 363 w 1078"/>
                  <a:gd name="T31" fmla="*/ 6 h 555"/>
                  <a:gd name="T32" fmla="*/ 316 w 1078"/>
                  <a:gd name="T33" fmla="*/ 0 h 555"/>
                  <a:gd name="T34" fmla="*/ 253 w 1078"/>
                  <a:gd name="T35" fmla="*/ 63 h 555"/>
                  <a:gd name="T36" fmla="*/ 194 w 1078"/>
                  <a:gd name="T37" fmla="*/ 127 h 555"/>
                  <a:gd name="T38" fmla="*/ 144 w 1078"/>
                  <a:gd name="T39" fmla="*/ 193 h 555"/>
                  <a:gd name="T40" fmla="*/ 100 w 1078"/>
                  <a:gd name="T41" fmla="*/ 263 h 555"/>
                  <a:gd name="T42" fmla="*/ 63 w 1078"/>
                  <a:gd name="T43" fmla="*/ 332 h 555"/>
                  <a:gd name="T44" fmla="*/ 34 w 1078"/>
                  <a:gd name="T45" fmla="*/ 405 h 555"/>
                  <a:gd name="T46" fmla="*/ 12 w 1078"/>
                  <a:gd name="T47" fmla="*/ 479 h 555"/>
                  <a:gd name="T48" fmla="*/ 0 w 1078"/>
                  <a:gd name="T49" fmla="*/ 555 h 555"/>
                  <a:gd name="T50" fmla="*/ 994 w 1078"/>
                  <a:gd name="T51" fmla="*/ 555 h 555"/>
                  <a:gd name="T52" fmla="*/ 999 w 1078"/>
                  <a:gd name="T53" fmla="*/ 492 h 555"/>
                  <a:gd name="T54" fmla="*/ 1004 w 1078"/>
                  <a:gd name="T55" fmla="*/ 429 h 555"/>
                  <a:gd name="T56" fmla="*/ 1011 w 1078"/>
                  <a:gd name="T57" fmla="*/ 368 h 555"/>
                  <a:gd name="T58" fmla="*/ 1021 w 1078"/>
                  <a:gd name="T59" fmla="*/ 305 h 555"/>
                  <a:gd name="T60" fmla="*/ 1031 w 1078"/>
                  <a:gd name="T61" fmla="*/ 245 h 555"/>
                  <a:gd name="T62" fmla="*/ 1046 w 1078"/>
                  <a:gd name="T63" fmla="*/ 184 h 555"/>
                  <a:gd name="T64" fmla="*/ 1061 w 1078"/>
                  <a:gd name="T65" fmla="*/ 124 h 555"/>
                  <a:gd name="T66" fmla="*/ 1078 w 1078"/>
                  <a:gd name="T67" fmla="*/ 66 h 55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078"/>
                  <a:gd name="T103" fmla="*/ 0 h 555"/>
                  <a:gd name="T104" fmla="*/ 1078 w 1078"/>
                  <a:gd name="T105" fmla="*/ 555 h 55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078" h="555">
                    <a:moveTo>
                      <a:pt x="1078" y="66"/>
                    </a:moveTo>
                    <a:lnTo>
                      <a:pt x="1029" y="63"/>
                    </a:lnTo>
                    <a:lnTo>
                      <a:pt x="980" y="60"/>
                    </a:lnTo>
                    <a:lnTo>
                      <a:pt x="930" y="56"/>
                    </a:lnTo>
                    <a:lnTo>
                      <a:pt x="881" y="53"/>
                    </a:lnTo>
                    <a:lnTo>
                      <a:pt x="835" y="49"/>
                    </a:lnTo>
                    <a:lnTo>
                      <a:pt x="785" y="46"/>
                    </a:lnTo>
                    <a:lnTo>
                      <a:pt x="736" y="41"/>
                    </a:lnTo>
                    <a:lnTo>
                      <a:pt x="690" y="37"/>
                    </a:lnTo>
                    <a:lnTo>
                      <a:pt x="643" y="33"/>
                    </a:lnTo>
                    <a:lnTo>
                      <a:pt x="594" y="29"/>
                    </a:lnTo>
                    <a:lnTo>
                      <a:pt x="547" y="24"/>
                    </a:lnTo>
                    <a:lnTo>
                      <a:pt x="501" y="20"/>
                    </a:lnTo>
                    <a:lnTo>
                      <a:pt x="454" y="16"/>
                    </a:lnTo>
                    <a:lnTo>
                      <a:pt x="407" y="10"/>
                    </a:lnTo>
                    <a:lnTo>
                      <a:pt x="363" y="6"/>
                    </a:lnTo>
                    <a:lnTo>
                      <a:pt x="316" y="0"/>
                    </a:lnTo>
                    <a:lnTo>
                      <a:pt x="253" y="63"/>
                    </a:lnTo>
                    <a:lnTo>
                      <a:pt x="194" y="127"/>
                    </a:lnTo>
                    <a:lnTo>
                      <a:pt x="144" y="193"/>
                    </a:lnTo>
                    <a:lnTo>
                      <a:pt x="100" y="263"/>
                    </a:lnTo>
                    <a:lnTo>
                      <a:pt x="63" y="332"/>
                    </a:lnTo>
                    <a:lnTo>
                      <a:pt x="34" y="405"/>
                    </a:lnTo>
                    <a:lnTo>
                      <a:pt x="12" y="479"/>
                    </a:lnTo>
                    <a:lnTo>
                      <a:pt x="0" y="555"/>
                    </a:lnTo>
                    <a:lnTo>
                      <a:pt x="994" y="555"/>
                    </a:lnTo>
                    <a:lnTo>
                      <a:pt x="999" y="492"/>
                    </a:lnTo>
                    <a:lnTo>
                      <a:pt x="1004" y="429"/>
                    </a:lnTo>
                    <a:lnTo>
                      <a:pt x="1011" y="368"/>
                    </a:lnTo>
                    <a:lnTo>
                      <a:pt x="1021" y="305"/>
                    </a:lnTo>
                    <a:lnTo>
                      <a:pt x="1031" y="245"/>
                    </a:lnTo>
                    <a:lnTo>
                      <a:pt x="1046" y="184"/>
                    </a:lnTo>
                    <a:lnTo>
                      <a:pt x="1061" y="124"/>
                    </a:lnTo>
                    <a:lnTo>
                      <a:pt x="1078" y="66"/>
                    </a:lnTo>
                    <a:close/>
                  </a:path>
                </a:pathLst>
              </a:custGeom>
              <a:solidFill>
                <a:srgbClr val="CCCC00"/>
              </a:solidFill>
              <a:ln w="9525">
                <a:noFill/>
                <a:round/>
                <a:headEnd/>
                <a:tailEnd/>
              </a:ln>
              <a:scene3d>
                <a:camera prst="orthographicFront"/>
                <a:lightRig rig="threePt" dir="t"/>
              </a:scene3d>
              <a:sp3d>
                <a:bevelT w="114300" prst="artDeco"/>
              </a:sp3d>
            </p:spPr>
            <p:txBody>
              <a:bodyPr/>
              <a:lstStyle/>
              <a:p>
                <a:pPr>
                  <a:defRPr/>
                </a:pPr>
                <a:endParaRPr lang="en-US"/>
              </a:p>
            </p:txBody>
          </p:sp>
          <p:sp>
            <p:nvSpPr>
              <p:cNvPr id="3082" name="Freeform 8"/>
              <p:cNvSpPr>
                <a:spLocks/>
              </p:cNvSpPr>
              <p:nvPr/>
            </p:nvSpPr>
            <p:spPr bwMode="auto">
              <a:xfrm>
                <a:off x="3803" y="1064"/>
                <a:ext cx="1140" cy="576"/>
              </a:xfrm>
              <a:custGeom>
                <a:avLst/>
                <a:gdLst>
                  <a:gd name="T0" fmla="*/ 89 w 1140"/>
                  <a:gd name="T1" fmla="*/ 576 h 576"/>
                  <a:gd name="T2" fmla="*/ 1140 w 1140"/>
                  <a:gd name="T3" fmla="*/ 576 h 576"/>
                  <a:gd name="T4" fmla="*/ 1125 w 1140"/>
                  <a:gd name="T5" fmla="*/ 497 h 576"/>
                  <a:gd name="T6" fmla="*/ 1103 w 1140"/>
                  <a:gd name="T7" fmla="*/ 419 h 576"/>
                  <a:gd name="T8" fmla="*/ 1071 w 1140"/>
                  <a:gd name="T9" fmla="*/ 345 h 576"/>
                  <a:gd name="T10" fmla="*/ 1032 w 1140"/>
                  <a:gd name="T11" fmla="*/ 271 h 576"/>
                  <a:gd name="T12" fmla="*/ 985 w 1140"/>
                  <a:gd name="T13" fmla="*/ 199 h 576"/>
                  <a:gd name="T14" fmla="*/ 931 w 1140"/>
                  <a:gd name="T15" fmla="*/ 131 h 576"/>
                  <a:gd name="T16" fmla="*/ 867 w 1140"/>
                  <a:gd name="T17" fmla="*/ 64 h 576"/>
                  <a:gd name="T18" fmla="*/ 798 w 1140"/>
                  <a:gd name="T19" fmla="*/ 0 h 576"/>
                  <a:gd name="T20" fmla="*/ 752 w 1140"/>
                  <a:gd name="T21" fmla="*/ 5 h 576"/>
                  <a:gd name="T22" fmla="*/ 703 w 1140"/>
                  <a:gd name="T23" fmla="*/ 13 h 576"/>
                  <a:gd name="T24" fmla="*/ 656 w 1140"/>
                  <a:gd name="T25" fmla="*/ 18 h 576"/>
                  <a:gd name="T26" fmla="*/ 607 w 1140"/>
                  <a:gd name="T27" fmla="*/ 24 h 576"/>
                  <a:gd name="T28" fmla="*/ 558 w 1140"/>
                  <a:gd name="T29" fmla="*/ 30 h 576"/>
                  <a:gd name="T30" fmla="*/ 509 w 1140"/>
                  <a:gd name="T31" fmla="*/ 35 h 576"/>
                  <a:gd name="T32" fmla="*/ 460 w 1140"/>
                  <a:gd name="T33" fmla="*/ 40 h 576"/>
                  <a:gd name="T34" fmla="*/ 410 w 1140"/>
                  <a:gd name="T35" fmla="*/ 45 h 576"/>
                  <a:gd name="T36" fmla="*/ 361 w 1140"/>
                  <a:gd name="T37" fmla="*/ 50 h 576"/>
                  <a:gd name="T38" fmla="*/ 310 w 1140"/>
                  <a:gd name="T39" fmla="*/ 54 h 576"/>
                  <a:gd name="T40" fmla="*/ 258 w 1140"/>
                  <a:gd name="T41" fmla="*/ 58 h 576"/>
                  <a:gd name="T42" fmla="*/ 209 w 1140"/>
                  <a:gd name="T43" fmla="*/ 62 h 576"/>
                  <a:gd name="T44" fmla="*/ 157 w 1140"/>
                  <a:gd name="T45" fmla="*/ 67 h 576"/>
                  <a:gd name="T46" fmla="*/ 106 w 1140"/>
                  <a:gd name="T47" fmla="*/ 71 h 576"/>
                  <a:gd name="T48" fmla="*/ 52 w 1140"/>
                  <a:gd name="T49" fmla="*/ 75 h 576"/>
                  <a:gd name="T50" fmla="*/ 0 w 1140"/>
                  <a:gd name="T51" fmla="*/ 78 h 576"/>
                  <a:gd name="T52" fmla="*/ 17 w 1140"/>
                  <a:gd name="T53" fmla="*/ 138 h 576"/>
                  <a:gd name="T54" fmla="*/ 35 w 1140"/>
                  <a:gd name="T55" fmla="*/ 199 h 576"/>
                  <a:gd name="T56" fmla="*/ 49 w 1140"/>
                  <a:gd name="T57" fmla="*/ 261 h 576"/>
                  <a:gd name="T58" fmla="*/ 62 w 1140"/>
                  <a:gd name="T59" fmla="*/ 322 h 576"/>
                  <a:gd name="T60" fmla="*/ 71 w 1140"/>
                  <a:gd name="T61" fmla="*/ 386 h 576"/>
                  <a:gd name="T62" fmla="*/ 79 w 1140"/>
                  <a:gd name="T63" fmla="*/ 449 h 576"/>
                  <a:gd name="T64" fmla="*/ 84 w 1140"/>
                  <a:gd name="T65" fmla="*/ 512 h 576"/>
                  <a:gd name="T66" fmla="*/ 89 w 1140"/>
                  <a:gd name="T67" fmla="*/ 576 h 57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140"/>
                  <a:gd name="T103" fmla="*/ 0 h 576"/>
                  <a:gd name="T104" fmla="*/ 1140 w 1140"/>
                  <a:gd name="T105" fmla="*/ 576 h 57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140" h="576">
                    <a:moveTo>
                      <a:pt x="89" y="576"/>
                    </a:moveTo>
                    <a:lnTo>
                      <a:pt x="1140" y="576"/>
                    </a:lnTo>
                    <a:lnTo>
                      <a:pt x="1125" y="497"/>
                    </a:lnTo>
                    <a:lnTo>
                      <a:pt x="1103" y="419"/>
                    </a:lnTo>
                    <a:lnTo>
                      <a:pt x="1071" y="345"/>
                    </a:lnTo>
                    <a:lnTo>
                      <a:pt x="1032" y="271"/>
                    </a:lnTo>
                    <a:lnTo>
                      <a:pt x="985" y="199"/>
                    </a:lnTo>
                    <a:lnTo>
                      <a:pt x="931" y="131"/>
                    </a:lnTo>
                    <a:lnTo>
                      <a:pt x="867" y="64"/>
                    </a:lnTo>
                    <a:lnTo>
                      <a:pt x="798" y="0"/>
                    </a:lnTo>
                    <a:lnTo>
                      <a:pt x="752" y="5"/>
                    </a:lnTo>
                    <a:lnTo>
                      <a:pt x="703" y="13"/>
                    </a:lnTo>
                    <a:lnTo>
                      <a:pt x="656" y="18"/>
                    </a:lnTo>
                    <a:lnTo>
                      <a:pt x="607" y="24"/>
                    </a:lnTo>
                    <a:lnTo>
                      <a:pt x="558" y="30"/>
                    </a:lnTo>
                    <a:lnTo>
                      <a:pt x="509" y="35"/>
                    </a:lnTo>
                    <a:lnTo>
                      <a:pt x="460" y="40"/>
                    </a:lnTo>
                    <a:lnTo>
                      <a:pt x="410" y="45"/>
                    </a:lnTo>
                    <a:lnTo>
                      <a:pt x="361" y="50"/>
                    </a:lnTo>
                    <a:lnTo>
                      <a:pt x="310" y="54"/>
                    </a:lnTo>
                    <a:lnTo>
                      <a:pt x="258" y="58"/>
                    </a:lnTo>
                    <a:lnTo>
                      <a:pt x="209" y="62"/>
                    </a:lnTo>
                    <a:lnTo>
                      <a:pt x="157" y="67"/>
                    </a:lnTo>
                    <a:lnTo>
                      <a:pt x="106" y="71"/>
                    </a:lnTo>
                    <a:lnTo>
                      <a:pt x="52" y="75"/>
                    </a:lnTo>
                    <a:lnTo>
                      <a:pt x="0" y="78"/>
                    </a:lnTo>
                    <a:lnTo>
                      <a:pt x="17" y="138"/>
                    </a:lnTo>
                    <a:lnTo>
                      <a:pt x="35" y="199"/>
                    </a:lnTo>
                    <a:lnTo>
                      <a:pt x="49" y="261"/>
                    </a:lnTo>
                    <a:lnTo>
                      <a:pt x="62" y="322"/>
                    </a:lnTo>
                    <a:lnTo>
                      <a:pt x="71" y="386"/>
                    </a:lnTo>
                    <a:lnTo>
                      <a:pt x="79" y="449"/>
                    </a:lnTo>
                    <a:lnTo>
                      <a:pt x="84" y="512"/>
                    </a:lnTo>
                    <a:lnTo>
                      <a:pt x="89" y="576"/>
                    </a:lnTo>
                    <a:close/>
                  </a:path>
                </a:pathLst>
              </a:custGeom>
              <a:solidFill>
                <a:srgbClr val="CCCC00"/>
              </a:solidFill>
              <a:ln w="9525">
                <a:noFill/>
                <a:round/>
                <a:headEnd/>
                <a:tailEnd/>
              </a:ln>
              <a:scene3d>
                <a:camera prst="orthographicFront"/>
                <a:lightRig rig="threePt" dir="t"/>
              </a:scene3d>
              <a:sp3d>
                <a:bevelT w="114300" prst="artDeco"/>
              </a:sp3d>
            </p:spPr>
            <p:txBody>
              <a:bodyPr/>
              <a:lstStyle/>
              <a:p>
                <a:pPr>
                  <a:defRPr/>
                </a:pPr>
                <a:endParaRPr lang="en-US"/>
              </a:p>
            </p:txBody>
          </p:sp>
          <p:sp>
            <p:nvSpPr>
              <p:cNvPr id="3083" name="Freeform 9"/>
              <p:cNvSpPr>
                <a:spLocks/>
              </p:cNvSpPr>
              <p:nvPr/>
            </p:nvSpPr>
            <p:spPr bwMode="auto">
              <a:xfrm>
                <a:off x="3450" y="559"/>
                <a:ext cx="957" cy="422"/>
              </a:xfrm>
              <a:custGeom>
                <a:avLst/>
                <a:gdLst>
                  <a:gd name="T0" fmla="*/ 957 w 957"/>
                  <a:gd name="T1" fmla="*/ 362 h 422"/>
                  <a:gd name="T2" fmla="*/ 911 w 957"/>
                  <a:gd name="T3" fmla="*/ 332 h 422"/>
                  <a:gd name="T4" fmla="*/ 859 w 957"/>
                  <a:gd name="T5" fmla="*/ 304 h 422"/>
                  <a:gd name="T6" fmla="*/ 808 w 957"/>
                  <a:gd name="T7" fmla="*/ 275 h 422"/>
                  <a:gd name="T8" fmla="*/ 754 w 957"/>
                  <a:gd name="T9" fmla="*/ 248 h 422"/>
                  <a:gd name="T10" fmla="*/ 697 w 957"/>
                  <a:gd name="T11" fmla="*/ 221 h 422"/>
                  <a:gd name="T12" fmla="*/ 641 w 957"/>
                  <a:gd name="T13" fmla="*/ 195 h 422"/>
                  <a:gd name="T14" fmla="*/ 582 w 957"/>
                  <a:gd name="T15" fmla="*/ 170 h 422"/>
                  <a:gd name="T16" fmla="*/ 520 w 957"/>
                  <a:gd name="T17" fmla="*/ 145 h 422"/>
                  <a:gd name="T18" fmla="*/ 459 w 957"/>
                  <a:gd name="T19" fmla="*/ 122 h 422"/>
                  <a:gd name="T20" fmla="*/ 395 w 957"/>
                  <a:gd name="T21" fmla="*/ 100 h 422"/>
                  <a:gd name="T22" fmla="*/ 331 w 957"/>
                  <a:gd name="T23" fmla="*/ 80 h 422"/>
                  <a:gd name="T24" fmla="*/ 267 w 957"/>
                  <a:gd name="T25" fmla="*/ 60 h 422"/>
                  <a:gd name="T26" fmla="*/ 201 w 957"/>
                  <a:gd name="T27" fmla="*/ 43 h 422"/>
                  <a:gd name="T28" fmla="*/ 135 w 957"/>
                  <a:gd name="T29" fmla="*/ 27 h 422"/>
                  <a:gd name="T30" fmla="*/ 66 w 957"/>
                  <a:gd name="T31" fmla="*/ 13 h 422"/>
                  <a:gd name="T32" fmla="*/ 0 w 957"/>
                  <a:gd name="T33" fmla="*/ 0 h 422"/>
                  <a:gd name="T34" fmla="*/ 41 w 957"/>
                  <a:gd name="T35" fmla="*/ 43 h 422"/>
                  <a:gd name="T36" fmla="*/ 81 w 957"/>
                  <a:gd name="T37" fmla="*/ 90 h 422"/>
                  <a:gd name="T38" fmla="*/ 122 w 957"/>
                  <a:gd name="T39" fmla="*/ 141 h 422"/>
                  <a:gd name="T40" fmla="*/ 162 w 957"/>
                  <a:gd name="T41" fmla="*/ 195 h 422"/>
                  <a:gd name="T42" fmla="*/ 198 w 957"/>
                  <a:gd name="T43" fmla="*/ 251 h 422"/>
                  <a:gd name="T44" fmla="*/ 233 w 957"/>
                  <a:gd name="T45" fmla="*/ 308 h 422"/>
                  <a:gd name="T46" fmla="*/ 265 w 957"/>
                  <a:gd name="T47" fmla="*/ 365 h 422"/>
                  <a:gd name="T48" fmla="*/ 292 w 957"/>
                  <a:gd name="T49" fmla="*/ 422 h 422"/>
                  <a:gd name="T50" fmla="*/ 336 w 957"/>
                  <a:gd name="T51" fmla="*/ 419 h 422"/>
                  <a:gd name="T52" fmla="*/ 378 w 957"/>
                  <a:gd name="T53" fmla="*/ 416 h 422"/>
                  <a:gd name="T54" fmla="*/ 422 w 957"/>
                  <a:gd name="T55" fmla="*/ 413 h 422"/>
                  <a:gd name="T56" fmla="*/ 464 w 957"/>
                  <a:gd name="T57" fmla="*/ 411 h 422"/>
                  <a:gd name="T58" fmla="*/ 508 w 957"/>
                  <a:gd name="T59" fmla="*/ 406 h 422"/>
                  <a:gd name="T60" fmla="*/ 550 w 957"/>
                  <a:gd name="T61" fmla="*/ 403 h 422"/>
                  <a:gd name="T62" fmla="*/ 591 w 957"/>
                  <a:gd name="T63" fmla="*/ 401 h 422"/>
                  <a:gd name="T64" fmla="*/ 633 w 957"/>
                  <a:gd name="T65" fmla="*/ 396 h 422"/>
                  <a:gd name="T66" fmla="*/ 675 w 957"/>
                  <a:gd name="T67" fmla="*/ 392 h 422"/>
                  <a:gd name="T68" fmla="*/ 717 w 957"/>
                  <a:gd name="T69" fmla="*/ 389 h 422"/>
                  <a:gd name="T70" fmla="*/ 756 w 957"/>
                  <a:gd name="T71" fmla="*/ 385 h 422"/>
                  <a:gd name="T72" fmla="*/ 798 w 957"/>
                  <a:gd name="T73" fmla="*/ 381 h 422"/>
                  <a:gd name="T74" fmla="*/ 837 w 957"/>
                  <a:gd name="T75" fmla="*/ 376 h 422"/>
                  <a:gd name="T76" fmla="*/ 879 w 957"/>
                  <a:gd name="T77" fmla="*/ 372 h 422"/>
                  <a:gd name="T78" fmla="*/ 918 w 957"/>
                  <a:gd name="T79" fmla="*/ 366 h 422"/>
                  <a:gd name="T80" fmla="*/ 957 w 957"/>
                  <a:gd name="T81" fmla="*/ 362 h 42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957"/>
                  <a:gd name="T124" fmla="*/ 0 h 422"/>
                  <a:gd name="T125" fmla="*/ 957 w 957"/>
                  <a:gd name="T126" fmla="*/ 422 h 42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957" h="422">
                    <a:moveTo>
                      <a:pt x="957" y="362"/>
                    </a:moveTo>
                    <a:lnTo>
                      <a:pt x="911" y="332"/>
                    </a:lnTo>
                    <a:lnTo>
                      <a:pt x="859" y="304"/>
                    </a:lnTo>
                    <a:lnTo>
                      <a:pt x="808" y="275"/>
                    </a:lnTo>
                    <a:lnTo>
                      <a:pt x="754" y="248"/>
                    </a:lnTo>
                    <a:lnTo>
                      <a:pt x="697" y="221"/>
                    </a:lnTo>
                    <a:lnTo>
                      <a:pt x="641" y="195"/>
                    </a:lnTo>
                    <a:lnTo>
                      <a:pt x="582" y="170"/>
                    </a:lnTo>
                    <a:lnTo>
                      <a:pt x="520" y="145"/>
                    </a:lnTo>
                    <a:lnTo>
                      <a:pt x="459" y="122"/>
                    </a:lnTo>
                    <a:lnTo>
                      <a:pt x="395" y="100"/>
                    </a:lnTo>
                    <a:lnTo>
                      <a:pt x="331" y="80"/>
                    </a:lnTo>
                    <a:lnTo>
                      <a:pt x="267" y="60"/>
                    </a:lnTo>
                    <a:lnTo>
                      <a:pt x="201" y="43"/>
                    </a:lnTo>
                    <a:lnTo>
                      <a:pt x="135" y="27"/>
                    </a:lnTo>
                    <a:lnTo>
                      <a:pt x="66" y="13"/>
                    </a:lnTo>
                    <a:lnTo>
                      <a:pt x="0" y="0"/>
                    </a:lnTo>
                    <a:lnTo>
                      <a:pt x="41" y="43"/>
                    </a:lnTo>
                    <a:lnTo>
                      <a:pt x="81" y="90"/>
                    </a:lnTo>
                    <a:lnTo>
                      <a:pt x="122" y="141"/>
                    </a:lnTo>
                    <a:lnTo>
                      <a:pt x="162" y="195"/>
                    </a:lnTo>
                    <a:lnTo>
                      <a:pt x="198" y="251"/>
                    </a:lnTo>
                    <a:lnTo>
                      <a:pt x="233" y="308"/>
                    </a:lnTo>
                    <a:lnTo>
                      <a:pt x="265" y="365"/>
                    </a:lnTo>
                    <a:lnTo>
                      <a:pt x="292" y="422"/>
                    </a:lnTo>
                    <a:lnTo>
                      <a:pt x="336" y="419"/>
                    </a:lnTo>
                    <a:lnTo>
                      <a:pt x="378" y="416"/>
                    </a:lnTo>
                    <a:lnTo>
                      <a:pt x="422" y="413"/>
                    </a:lnTo>
                    <a:lnTo>
                      <a:pt x="464" y="411"/>
                    </a:lnTo>
                    <a:lnTo>
                      <a:pt x="508" y="406"/>
                    </a:lnTo>
                    <a:lnTo>
                      <a:pt x="550" y="403"/>
                    </a:lnTo>
                    <a:lnTo>
                      <a:pt x="591" y="401"/>
                    </a:lnTo>
                    <a:lnTo>
                      <a:pt x="633" y="396"/>
                    </a:lnTo>
                    <a:lnTo>
                      <a:pt x="675" y="392"/>
                    </a:lnTo>
                    <a:lnTo>
                      <a:pt x="717" y="389"/>
                    </a:lnTo>
                    <a:lnTo>
                      <a:pt x="756" y="385"/>
                    </a:lnTo>
                    <a:lnTo>
                      <a:pt x="798" y="381"/>
                    </a:lnTo>
                    <a:lnTo>
                      <a:pt x="837" y="376"/>
                    </a:lnTo>
                    <a:lnTo>
                      <a:pt x="879" y="372"/>
                    </a:lnTo>
                    <a:lnTo>
                      <a:pt x="918" y="366"/>
                    </a:lnTo>
                    <a:lnTo>
                      <a:pt x="957" y="362"/>
                    </a:lnTo>
                    <a:close/>
                  </a:path>
                </a:pathLst>
              </a:custGeom>
              <a:solidFill>
                <a:srgbClr val="CCCC00"/>
              </a:solidFill>
              <a:ln w="9525">
                <a:noFill/>
                <a:round/>
                <a:headEnd/>
                <a:tailEnd/>
              </a:ln>
              <a:scene3d>
                <a:camera prst="orthographicFront"/>
                <a:lightRig rig="threePt" dir="t"/>
              </a:scene3d>
              <a:sp3d>
                <a:bevelT w="114300" prst="artDeco"/>
              </a:sp3d>
            </p:spPr>
            <p:txBody>
              <a:bodyPr/>
              <a:lstStyle/>
              <a:p>
                <a:pPr>
                  <a:defRPr/>
                </a:pPr>
                <a:endParaRPr lang="en-US"/>
              </a:p>
            </p:txBody>
          </p:sp>
          <p:sp>
            <p:nvSpPr>
              <p:cNvPr id="3084" name="Freeform 10"/>
              <p:cNvSpPr>
                <a:spLocks/>
              </p:cNvSpPr>
              <p:nvPr/>
            </p:nvSpPr>
            <p:spPr bwMode="auto">
              <a:xfrm>
                <a:off x="1379" y="572"/>
                <a:ext cx="919" cy="416"/>
              </a:xfrm>
              <a:custGeom>
                <a:avLst/>
                <a:gdLst>
                  <a:gd name="T0" fmla="*/ 919 w 919"/>
                  <a:gd name="T1" fmla="*/ 0 h 416"/>
                  <a:gd name="T2" fmla="*/ 855 w 919"/>
                  <a:gd name="T3" fmla="*/ 12 h 416"/>
                  <a:gd name="T4" fmla="*/ 788 w 919"/>
                  <a:gd name="T5" fmla="*/ 28 h 416"/>
                  <a:gd name="T6" fmla="*/ 725 w 919"/>
                  <a:gd name="T7" fmla="*/ 45 h 416"/>
                  <a:gd name="T8" fmla="*/ 663 w 919"/>
                  <a:gd name="T9" fmla="*/ 64 h 416"/>
                  <a:gd name="T10" fmla="*/ 599 w 919"/>
                  <a:gd name="T11" fmla="*/ 84 h 416"/>
                  <a:gd name="T12" fmla="*/ 538 w 919"/>
                  <a:gd name="T13" fmla="*/ 105 h 416"/>
                  <a:gd name="T14" fmla="*/ 476 w 919"/>
                  <a:gd name="T15" fmla="*/ 127 h 416"/>
                  <a:gd name="T16" fmla="*/ 417 w 919"/>
                  <a:gd name="T17" fmla="*/ 151 h 416"/>
                  <a:gd name="T18" fmla="*/ 359 w 919"/>
                  <a:gd name="T19" fmla="*/ 175 h 416"/>
                  <a:gd name="T20" fmla="*/ 302 w 919"/>
                  <a:gd name="T21" fmla="*/ 201 h 416"/>
                  <a:gd name="T22" fmla="*/ 248 w 919"/>
                  <a:gd name="T23" fmla="*/ 226 h 416"/>
                  <a:gd name="T24" fmla="*/ 194 w 919"/>
                  <a:gd name="T25" fmla="*/ 254 h 416"/>
                  <a:gd name="T26" fmla="*/ 142 w 919"/>
                  <a:gd name="T27" fmla="*/ 282 h 416"/>
                  <a:gd name="T28" fmla="*/ 93 w 919"/>
                  <a:gd name="T29" fmla="*/ 311 h 416"/>
                  <a:gd name="T30" fmla="*/ 44 w 919"/>
                  <a:gd name="T31" fmla="*/ 339 h 416"/>
                  <a:gd name="T32" fmla="*/ 0 w 919"/>
                  <a:gd name="T33" fmla="*/ 368 h 416"/>
                  <a:gd name="T34" fmla="*/ 37 w 919"/>
                  <a:gd name="T35" fmla="*/ 372 h 416"/>
                  <a:gd name="T36" fmla="*/ 76 w 919"/>
                  <a:gd name="T37" fmla="*/ 375 h 416"/>
                  <a:gd name="T38" fmla="*/ 115 w 919"/>
                  <a:gd name="T39" fmla="*/ 379 h 416"/>
                  <a:gd name="T40" fmla="*/ 152 w 919"/>
                  <a:gd name="T41" fmla="*/ 382 h 416"/>
                  <a:gd name="T42" fmla="*/ 192 w 919"/>
                  <a:gd name="T43" fmla="*/ 385 h 416"/>
                  <a:gd name="T44" fmla="*/ 231 w 919"/>
                  <a:gd name="T45" fmla="*/ 389 h 416"/>
                  <a:gd name="T46" fmla="*/ 270 w 919"/>
                  <a:gd name="T47" fmla="*/ 392 h 416"/>
                  <a:gd name="T48" fmla="*/ 309 w 919"/>
                  <a:gd name="T49" fmla="*/ 395 h 416"/>
                  <a:gd name="T50" fmla="*/ 349 w 919"/>
                  <a:gd name="T51" fmla="*/ 398 h 416"/>
                  <a:gd name="T52" fmla="*/ 388 w 919"/>
                  <a:gd name="T53" fmla="*/ 400 h 416"/>
                  <a:gd name="T54" fmla="*/ 427 w 919"/>
                  <a:gd name="T55" fmla="*/ 403 h 416"/>
                  <a:gd name="T56" fmla="*/ 469 w 919"/>
                  <a:gd name="T57" fmla="*/ 406 h 416"/>
                  <a:gd name="T58" fmla="*/ 508 w 919"/>
                  <a:gd name="T59" fmla="*/ 409 h 416"/>
                  <a:gd name="T60" fmla="*/ 550 w 919"/>
                  <a:gd name="T61" fmla="*/ 412 h 416"/>
                  <a:gd name="T62" fmla="*/ 589 w 919"/>
                  <a:gd name="T63" fmla="*/ 413 h 416"/>
                  <a:gd name="T64" fmla="*/ 631 w 919"/>
                  <a:gd name="T65" fmla="*/ 416 h 416"/>
                  <a:gd name="T66" fmla="*/ 658 w 919"/>
                  <a:gd name="T67" fmla="*/ 360 h 416"/>
                  <a:gd name="T68" fmla="*/ 688 w 919"/>
                  <a:gd name="T69" fmla="*/ 303 h 416"/>
                  <a:gd name="T70" fmla="*/ 722 w 919"/>
                  <a:gd name="T71" fmla="*/ 248 h 416"/>
                  <a:gd name="T72" fmla="*/ 759 w 919"/>
                  <a:gd name="T73" fmla="*/ 192 h 416"/>
                  <a:gd name="T74" fmla="*/ 798 w 919"/>
                  <a:gd name="T75" fmla="*/ 139 h 416"/>
                  <a:gd name="T76" fmla="*/ 838 w 919"/>
                  <a:gd name="T77" fmla="*/ 89 h 416"/>
                  <a:gd name="T78" fmla="*/ 879 w 919"/>
                  <a:gd name="T79" fmla="*/ 42 h 416"/>
                  <a:gd name="T80" fmla="*/ 919 w 919"/>
                  <a:gd name="T81" fmla="*/ 0 h 41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919"/>
                  <a:gd name="T124" fmla="*/ 0 h 416"/>
                  <a:gd name="T125" fmla="*/ 919 w 919"/>
                  <a:gd name="T126" fmla="*/ 416 h 41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919" h="416">
                    <a:moveTo>
                      <a:pt x="919" y="0"/>
                    </a:moveTo>
                    <a:lnTo>
                      <a:pt x="855" y="12"/>
                    </a:lnTo>
                    <a:lnTo>
                      <a:pt x="788" y="28"/>
                    </a:lnTo>
                    <a:lnTo>
                      <a:pt x="725" y="45"/>
                    </a:lnTo>
                    <a:lnTo>
                      <a:pt x="663" y="64"/>
                    </a:lnTo>
                    <a:lnTo>
                      <a:pt x="599" y="84"/>
                    </a:lnTo>
                    <a:lnTo>
                      <a:pt x="538" y="105"/>
                    </a:lnTo>
                    <a:lnTo>
                      <a:pt x="476" y="127"/>
                    </a:lnTo>
                    <a:lnTo>
                      <a:pt x="417" y="151"/>
                    </a:lnTo>
                    <a:lnTo>
                      <a:pt x="359" y="175"/>
                    </a:lnTo>
                    <a:lnTo>
                      <a:pt x="302" y="201"/>
                    </a:lnTo>
                    <a:lnTo>
                      <a:pt x="248" y="226"/>
                    </a:lnTo>
                    <a:lnTo>
                      <a:pt x="194" y="254"/>
                    </a:lnTo>
                    <a:lnTo>
                      <a:pt x="142" y="282"/>
                    </a:lnTo>
                    <a:lnTo>
                      <a:pt x="93" y="311"/>
                    </a:lnTo>
                    <a:lnTo>
                      <a:pt x="44" y="339"/>
                    </a:lnTo>
                    <a:lnTo>
                      <a:pt x="0" y="368"/>
                    </a:lnTo>
                    <a:lnTo>
                      <a:pt x="37" y="372"/>
                    </a:lnTo>
                    <a:lnTo>
                      <a:pt x="76" y="375"/>
                    </a:lnTo>
                    <a:lnTo>
                      <a:pt x="115" y="379"/>
                    </a:lnTo>
                    <a:lnTo>
                      <a:pt x="152" y="382"/>
                    </a:lnTo>
                    <a:lnTo>
                      <a:pt x="192" y="385"/>
                    </a:lnTo>
                    <a:lnTo>
                      <a:pt x="231" y="389"/>
                    </a:lnTo>
                    <a:lnTo>
                      <a:pt x="270" y="392"/>
                    </a:lnTo>
                    <a:lnTo>
                      <a:pt x="309" y="395"/>
                    </a:lnTo>
                    <a:lnTo>
                      <a:pt x="349" y="398"/>
                    </a:lnTo>
                    <a:lnTo>
                      <a:pt x="388" y="400"/>
                    </a:lnTo>
                    <a:lnTo>
                      <a:pt x="427" y="403"/>
                    </a:lnTo>
                    <a:lnTo>
                      <a:pt x="469" y="406"/>
                    </a:lnTo>
                    <a:lnTo>
                      <a:pt x="508" y="409"/>
                    </a:lnTo>
                    <a:lnTo>
                      <a:pt x="550" y="412"/>
                    </a:lnTo>
                    <a:lnTo>
                      <a:pt x="589" y="413"/>
                    </a:lnTo>
                    <a:lnTo>
                      <a:pt x="631" y="416"/>
                    </a:lnTo>
                    <a:lnTo>
                      <a:pt x="658" y="360"/>
                    </a:lnTo>
                    <a:lnTo>
                      <a:pt x="688" y="303"/>
                    </a:lnTo>
                    <a:lnTo>
                      <a:pt x="722" y="248"/>
                    </a:lnTo>
                    <a:lnTo>
                      <a:pt x="759" y="192"/>
                    </a:lnTo>
                    <a:lnTo>
                      <a:pt x="798" y="139"/>
                    </a:lnTo>
                    <a:lnTo>
                      <a:pt x="838" y="89"/>
                    </a:lnTo>
                    <a:lnTo>
                      <a:pt x="879" y="42"/>
                    </a:lnTo>
                    <a:lnTo>
                      <a:pt x="919" y="0"/>
                    </a:lnTo>
                    <a:close/>
                  </a:path>
                </a:pathLst>
              </a:custGeom>
              <a:solidFill>
                <a:srgbClr val="CCCC00"/>
              </a:solidFill>
              <a:ln w="9525">
                <a:noFill/>
                <a:round/>
                <a:headEnd/>
                <a:tailEnd/>
              </a:ln>
              <a:scene3d>
                <a:camera prst="orthographicFront"/>
                <a:lightRig rig="threePt" dir="t"/>
              </a:scene3d>
              <a:sp3d>
                <a:bevelT w="114300" prst="artDeco"/>
              </a:sp3d>
            </p:spPr>
            <p:txBody>
              <a:bodyPr/>
              <a:lstStyle/>
              <a:p>
                <a:pPr>
                  <a:defRPr/>
                </a:pPr>
                <a:endParaRPr lang="en-US"/>
              </a:p>
            </p:txBody>
          </p:sp>
          <p:sp>
            <p:nvSpPr>
              <p:cNvPr id="3085" name="Freeform 11"/>
              <p:cNvSpPr>
                <a:spLocks/>
              </p:cNvSpPr>
              <p:nvPr/>
            </p:nvSpPr>
            <p:spPr bwMode="auto">
              <a:xfrm>
                <a:off x="2293" y="496"/>
                <a:ext cx="1166" cy="515"/>
              </a:xfrm>
              <a:custGeom>
                <a:avLst/>
                <a:gdLst>
                  <a:gd name="T0" fmla="*/ 749 w 1166"/>
                  <a:gd name="T1" fmla="*/ 36 h 515"/>
                  <a:gd name="T2" fmla="*/ 702 w 1166"/>
                  <a:gd name="T3" fmla="*/ 19 h 515"/>
                  <a:gd name="T4" fmla="*/ 655 w 1166"/>
                  <a:gd name="T5" fmla="*/ 7 h 515"/>
                  <a:gd name="T6" fmla="*/ 609 w 1166"/>
                  <a:gd name="T7" fmla="*/ 1 h 515"/>
                  <a:gd name="T8" fmla="*/ 562 w 1166"/>
                  <a:gd name="T9" fmla="*/ 1 h 515"/>
                  <a:gd name="T10" fmla="*/ 513 w 1166"/>
                  <a:gd name="T11" fmla="*/ 7 h 515"/>
                  <a:gd name="T12" fmla="*/ 466 w 1166"/>
                  <a:gd name="T13" fmla="*/ 20 h 515"/>
                  <a:gd name="T14" fmla="*/ 417 w 1166"/>
                  <a:gd name="T15" fmla="*/ 39 h 515"/>
                  <a:gd name="T16" fmla="*/ 366 w 1166"/>
                  <a:gd name="T17" fmla="*/ 66 h 515"/>
                  <a:gd name="T18" fmla="*/ 309 w 1166"/>
                  <a:gd name="T19" fmla="*/ 101 h 515"/>
                  <a:gd name="T20" fmla="*/ 255 w 1166"/>
                  <a:gd name="T21" fmla="*/ 144 h 515"/>
                  <a:gd name="T22" fmla="*/ 204 w 1166"/>
                  <a:gd name="T23" fmla="*/ 195 h 515"/>
                  <a:gd name="T24" fmla="*/ 154 w 1166"/>
                  <a:gd name="T25" fmla="*/ 252 h 515"/>
                  <a:gd name="T26" fmla="*/ 105 w 1166"/>
                  <a:gd name="T27" fmla="*/ 317 h 515"/>
                  <a:gd name="T28" fmla="*/ 61 w 1166"/>
                  <a:gd name="T29" fmla="*/ 388 h 515"/>
                  <a:gd name="T30" fmla="*/ 19 w 1166"/>
                  <a:gd name="T31" fmla="*/ 465 h 515"/>
                  <a:gd name="T32" fmla="*/ 32 w 1166"/>
                  <a:gd name="T33" fmla="*/ 506 h 515"/>
                  <a:gd name="T34" fmla="*/ 95 w 1166"/>
                  <a:gd name="T35" fmla="*/ 508 h 515"/>
                  <a:gd name="T36" fmla="*/ 162 w 1166"/>
                  <a:gd name="T37" fmla="*/ 509 h 515"/>
                  <a:gd name="T38" fmla="*/ 226 w 1166"/>
                  <a:gd name="T39" fmla="*/ 512 h 515"/>
                  <a:gd name="T40" fmla="*/ 289 w 1166"/>
                  <a:gd name="T41" fmla="*/ 512 h 515"/>
                  <a:gd name="T42" fmla="*/ 356 w 1166"/>
                  <a:gd name="T43" fmla="*/ 514 h 515"/>
                  <a:gd name="T44" fmla="*/ 420 w 1166"/>
                  <a:gd name="T45" fmla="*/ 515 h 515"/>
                  <a:gd name="T46" fmla="*/ 486 w 1166"/>
                  <a:gd name="T47" fmla="*/ 515 h 515"/>
                  <a:gd name="T48" fmla="*/ 560 w 1166"/>
                  <a:gd name="T49" fmla="*/ 515 h 515"/>
                  <a:gd name="T50" fmla="*/ 641 w 1166"/>
                  <a:gd name="T51" fmla="*/ 515 h 515"/>
                  <a:gd name="T52" fmla="*/ 724 w 1166"/>
                  <a:gd name="T53" fmla="*/ 514 h 515"/>
                  <a:gd name="T54" fmla="*/ 805 w 1166"/>
                  <a:gd name="T55" fmla="*/ 512 h 515"/>
                  <a:gd name="T56" fmla="*/ 886 w 1166"/>
                  <a:gd name="T57" fmla="*/ 511 h 515"/>
                  <a:gd name="T58" fmla="*/ 967 w 1166"/>
                  <a:gd name="T59" fmla="*/ 508 h 515"/>
                  <a:gd name="T60" fmla="*/ 1048 w 1166"/>
                  <a:gd name="T61" fmla="*/ 505 h 515"/>
                  <a:gd name="T62" fmla="*/ 1127 w 1166"/>
                  <a:gd name="T63" fmla="*/ 502 h 515"/>
                  <a:gd name="T64" fmla="*/ 1147 w 1166"/>
                  <a:gd name="T65" fmla="*/ 459 h 515"/>
                  <a:gd name="T66" fmla="*/ 1105 w 1166"/>
                  <a:gd name="T67" fmla="*/ 382 h 515"/>
                  <a:gd name="T68" fmla="*/ 1061 w 1166"/>
                  <a:gd name="T69" fmla="*/ 312 h 515"/>
                  <a:gd name="T70" fmla="*/ 1014 w 1166"/>
                  <a:gd name="T71" fmla="*/ 248 h 515"/>
                  <a:gd name="T72" fmla="*/ 962 w 1166"/>
                  <a:gd name="T73" fmla="*/ 190 h 515"/>
                  <a:gd name="T74" fmla="*/ 911 w 1166"/>
                  <a:gd name="T75" fmla="*/ 140 h 515"/>
                  <a:gd name="T76" fmla="*/ 857 w 1166"/>
                  <a:gd name="T77" fmla="*/ 97 h 515"/>
                  <a:gd name="T78" fmla="*/ 800 w 1166"/>
                  <a:gd name="T79" fmla="*/ 61 h 51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166"/>
                  <a:gd name="T121" fmla="*/ 0 h 515"/>
                  <a:gd name="T122" fmla="*/ 1166 w 1166"/>
                  <a:gd name="T123" fmla="*/ 515 h 51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166" h="515">
                    <a:moveTo>
                      <a:pt x="773" y="47"/>
                    </a:moveTo>
                    <a:lnTo>
                      <a:pt x="749" y="36"/>
                    </a:lnTo>
                    <a:lnTo>
                      <a:pt x="727" y="27"/>
                    </a:lnTo>
                    <a:lnTo>
                      <a:pt x="702" y="19"/>
                    </a:lnTo>
                    <a:lnTo>
                      <a:pt x="680" y="11"/>
                    </a:lnTo>
                    <a:lnTo>
                      <a:pt x="655" y="7"/>
                    </a:lnTo>
                    <a:lnTo>
                      <a:pt x="633" y="3"/>
                    </a:lnTo>
                    <a:lnTo>
                      <a:pt x="609" y="1"/>
                    </a:lnTo>
                    <a:lnTo>
                      <a:pt x="587" y="0"/>
                    </a:lnTo>
                    <a:lnTo>
                      <a:pt x="562" y="1"/>
                    </a:lnTo>
                    <a:lnTo>
                      <a:pt x="538" y="3"/>
                    </a:lnTo>
                    <a:lnTo>
                      <a:pt x="513" y="7"/>
                    </a:lnTo>
                    <a:lnTo>
                      <a:pt x="491" y="13"/>
                    </a:lnTo>
                    <a:lnTo>
                      <a:pt x="466" y="20"/>
                    </a:lnTo>
                    <a:lnTo>
                      <a:pt x="442" y="29"/>
                    </a:lnTo>
                    <a:lnTo>
                      <a:pt x="417" y="39"/>
                    </a:lnTo>
                    <a:lnTo>
                      <a:pt x="393" y="50"/>
                    </a:lnTo>
                    <a:lnTo>
                      <a:pt x="366" y="66"/>
                    </a:lnTo>
                    <a:lnTo>
                      <a:pt x="336" y="83"/>
                    </a:lnTo>
                    <a:lnTo>
                      <a:pt x="309" y="101"/>
                    </a:lnTo>
                    <a:lnTo>
                      <a:pt x="282" y="123"/>
                    </a:lnTo>
                    <a:lnTo>
                      <a:pt x="255" y="144"/>
                    </a:lnTo>
                    <a:lnTo>
                      <a:pt x="231" y="170"/>
                    </a:lnTo>
                    <a:lnTo>
                      <a:pt x="204" y="195"/>
                    </a:lnTo>
                    <a:lnTo>
                      <a:pt x="179" y="224"/>
                    </a:lnTo>
                    <a:lnTo>
                      <a:pt x="154" y="252"/>
                    </a:lnTo>
                    <a:lnTo>
                      <a:pt x="130" y="284"/>
                    </a:lnTo>
                    <a:lnTo>
                      <a:pt x="105" y="317"/>
                    </a:lnTo>
                    <a:lnTo>
                      <a:pt x="83" y="352"/>
                    </a:lnTo>
                    <a:lnTo>
                      <a:pt x="61" y="388"/>
                    </a:lnTo>
                    <a:lnTo>
                      <a:pt x="39" y="425"/>
                    </a:lnTo>
                    <a:lnTo>
                      <a:pt x="19" y="465"/>
                    </a:lnTo>
                    <a:lnTo>
                      <a:pt x="0" y="505"/>
                    </a:lnTo>
                    <a:lnTo>
                      <a:pt x="32" y="506"/>
                    </a:lnTo>
                    <a:lnTo>
                      <a:pt x="64" y="506"/>
                    </a:lnTo>
                    <a:lnTo>
                      <a:pt x="95" y="508"/>
                    </a:lnTo>
                    <a:lnTo>
                      <a:pt x="130" y="509"/>
                    </a:lnTo>
                    <a:lnTo>
                      <a:pt x="162" y="509"/>
                    </a:lnTo>
                    <a:lnTo>
                      <a:pt x="194" y="511"/>
                    </a:lnTo>
                    <a:lnTo>
                      <a:pt x="226" y="512"/>
                    </a:lnTo>
                    <a:lnTo>
                      <a:pt x="258" y="512"/>
                    </a:lnTo>
                    <a:lnTo>
                      <a:pt x="289" y="512"/>
                    </a:lnTo>
                    <a:lnTo>
                      <a:pt x="321" y="514"/>
                    </a:lnTo>
                    <a:lnTo>
                      <a:pt x="356" y="514"/>
                    </a:lnTo>
                    <a:lnTo>
                      <a:pt x="388" y="514"/>
                    </a:lnTo>
                    <a:lnTo>
                      <a:pt x="420" y="515"/>
                    </a:lnTo>
                    <a:lnTo>
                      <a:pt x="452" y="515"/>
                    </a:lnTo>
                    <a:lnTo>
                      <a:pt x="486" y="515"/>
                    </a:lnTo>
                    <a:lnTo>
                      <a:pt x="518" y="515"/>
                    </a:lnTo>
                    <a:lnTo>
                      <a:pt x="560" y="515"/>
                    </a:lnTo>
                    <a:lnTo>
                      <a:pt x="601" y="515"/>
                    </a:lnTo>
                    <a:lnTo>
                      <a:pt x="641" y="515"/>
                    </a:lnTo>
                    <a:lnTo>
                      <a:pt x="682" y="514"/>
                    </a:lnTo>
                    <a:lnTo>
                      <a:pt x="724" y="514"/>
                    </a:lnTo>
                    <a:lnTo>
                      <a:pt x="766" y="512"/>
                    </a:lnTo>
                    <a:lnTo>
                      <a:pt x="805" y="512"/>
                    </a:lnTo>
                    <a:lnTo>
                      <a:pt x="847" y="511"/>
                    </a:lnTo>
                    <a:lnTo>
                      <a:pt x="886" y="511"/>
                    </a:lnTo>
                    <a:lnTo>
                      <a:pt x="928" y="509"/>
                    </a:lnTo>
                    <a:lnTo>
                      <a:pt x="967" y="508"/>
                    </a:lnTo>
                    <a:lnTo>
                      <a:pt x="1009" y="506"/>
                    </a:lnTo>
                    <a:lnTo>
                      <a:pt x="1048" y="505"/>
                    </a:lnTo>
                    <a:lnTo>
                      <a:pt x="1088" y="504"/>
                    </a:lnTo>
                    <a:lnTo>
                      <a:pt x="1127" y="502"/>
                    </a:lnTo>
                    <a:lnTo>
                      <a:pt x="1166" y="501"/>
                    </a:lnTo>
                    <a:lnTo>
                      <a:pt x="1147" y="459"/>
                    </a:lnTo>
                    <a:lnTo>
                      <a:pt x="1127" y="421"/>
                    </a:lnTo>
                    <a:lnTo>
                      <a:pt x="1105" y="382"/>
                    </a:lnTo>
                    <a:lnTo>
                      <a:pt x="1083" y="347"/>
                    </a:lnTo>
                    <a:lnTo>
                      <a:pt x="1061" y="312"/>
                    </a:lnTo>
                    <a:lnTo>
                      <a:pt x="1036" y="280"/>
                    </a:lnTo>
                    <a:lnTo>
                      <a:pt x="1014" y="248"/>
                    </a:lnTo>
                    <a:lnTo>
                      <a:pt x="989" y="218"/>
                    </a:lnTo>
                    <a:lnTo>
                      <a:pt x="962" y="190"/>
                    </a:lnTo>
                    <a:lnTo>
                      <a:pt x="938" y="164"/>
                    </a:lnTo>
                    <a:lnTo>
                      <a:pt x="911" y="140"/>
                    </a:lnTo>
                    <a:lnTo>
                      <a:pt x="884" y="117"/>
                    </a:lnTo>
                    <a:lnTo>
                      <a:pt x="857" y="97"/>
                    </a:lnTo>
                    <a:lnTo>
                      <a:pt x="830" y="78"/>
                    </a:lnTo>
                    <a:lnTo>
                      <a:pt x="800" y="61"/>
                    </a:lnTo>
                    <a:lnTo>
                      <a:pt x="773" y="47"/>
                    </a:lnTo>
                    <a:close/>
                  </a:path>
                </a:pathLst>
              </a:custGeom>
              <a:solidFill>
                <a:srgbClr val="CCCC00"/>
              </a:solidFill>
              <a:ln w="9525">
                <a:noFill/>
                <a:round/>
                <a:headEnd/>
                <a:tailEnd/>
              </a:ln>
              <a:scene3d>
                <a:camera prst="orthographicFront"/>
                <a:lightRig rig="threePt" dir="t"/>
              </a:scene3d>
              <a:sp3d>
                <a:bevelT w="114300" prst="artDeco"/>
              </a:sp3d>
            </p:spPr>
            <p:txBody>
              <a:bodyPr/>
              <a:lstStyle/>
              <a:p>
                <a:pPr>
                  <a:defRPr/>
                </a:pPr>
                <a:endParaRPr lang="en-US"/>
              </a:p>
            </p:txBody>
          </p:sp>
          <p:sp>
            <p:nvSpPr>
              <p:cNvPr id="3086" name="Freeform 12"/>
              <p:cNvSpPr>
                <a:spLocks/>
              </p:cNvSpPr>
              <p:nvPr/>
            </p:nvSpPr>
            <p:spPr bwMode="auto">
              <a:xfrm>
                <a:off x="1369" y="2453"/>
                <a:ext cx="916" cy="438"/>
              </a:xfrm>
              <a:custGeom>
                <a:avLst/>
                <a:gdLst>
                  <a:gd name="T0" fmla="*/ 0 w 916"/>
                  <a:gd name="T1" fmla="*/ 50 h 438"/>
                  <a:gd name="T2" fmla="*/ 44 w 916"/>
                  <a:gd name="T3" fmla="*/ 80 h 438"/>
                  <a:gd name="T4" fmla="*/ 93 w 916"/>
                  <a:gd name="T5" fmla="*/ 108 h 438"/>
                  <a:gd name="T6" fmla="*/ 143 w 916"/>
                  <a:gd name="T7" fmla="*/ 138 h 438"/>
                  <a:gd name="T8" fmla="*/ 194 w 916"/>
                  <a:gd name="T9" fmla="*/ 167 h 438"/>
                  <a:gd name="T10" fmla="*/ 246 w 916"/>
                  <a:gd name="T11" fmla="*/ 195 h 438"/>
                  <a:gd name="T12" fmla="*/ 302 w 916"/>
                  <a:gd name="T13" fmla="*/ 224 h 438"/>
                  <a:gd name="T14" fmla="*/ 359 w 916"/>
                  <a:gd name="T15" fmla="*/ 251 h 438"/>
                  <a:gd name="T16" fmla="*/ 415 w 916"/>
                  <a:gd name="T17" fmla="*/ 278 h 438"/>
                  <a:gd name="T18" fmla="*/ 474 w 916"/>
                  <a:gd name="T19" fmla="*/ 302 h 438"/>
                  <a:gd name="T20" fmla="*/ 536 w 916"/>
                  <a:gd name="T21" fmla="*/ 327 h 438"/>
                  <a:gd name="T22" fmla="*/ 597 w 916"/>
                  <a:gd name="T23" fmla="*/ 349 h 438"/>
                  <a:gd name="T24" fmla="*/ 661 w 916"/>
                  <a:gd name="T25" fmla="*/ 371 h 438"/>
                  <a:gd name="T26" fmla="*/ 722 w 916"/>
                  <a:gd name="T27" fmla="*/ 391 h 438"/>
                  <a:gd name="T28" fmla="*/ 786 w 916"/>
                  <a:gd name="T29" fmla="*/ 408 h 438"/>
                  <a:gd name="T30" fmla="*/ 852 w 916"/>
                  <a:gd name="T31" fmla="*/ 424 h 438"/>
                  <a:gd name="T32" fmla="*/ 916 w 916"/>
                  <a:gd name="T33" fmla="*/ 438 h 438"/>
                  <a:gd name="T34" fmla="*/ 877 w 916"/>
                  <a:gd name="T35" fmla="*/ 394 h 438"/>
                  <a:gd name="T36" fmla="*/ 838 w 916"/>
                  <a:gd name="T37" fmla="*/ 344 h 438"/>
                  <a:gd name="T38" fmla="*/ 798 w 916"/>
                  <a:gd name="T39" fmla="*/ 291 h 438"/>
                  <a:gd name="T40" fmla="*/ 759 w 916"/>
                  <a:gd name="T41" fmla="*/ 234 h 438"/>
                  <a:gd name="T42" fmla="*/ 722 w 916"/>
                  <a:gd name="T43" fmla="*/ 175 h 438"/>
                  <a:gd name="T44" fmla="*/ 690 w 916"/>
                  <a:gd name="T45" fmla="*/ 115 h 438"/>
                  <a:gd name="T46" fmla="*/ 661 w 916"/>
                  <a:gd name="T47" fmla="*/ 57 h 438"/>
                  <a:gd name="T48" fmla="*/ 634 w 916"/>
                  <a:gd name="T49" fmla="*/ 0 h 438"/>
                  <a:gd name="T50" fmla="*/ 592 w 916"/>
                  <a:gd name="T51" fmla="*/ 3 h 438"/>
                  <a:gd name="T52" fmla="*/ 553 w 916"/>
                  <a:gd name="T53" fmla="*/ 4 h 438"/>
                  <a:gd name="T54" fmla="*/ 511 w 916"/>
                  <a:gd name="T55" fmla="*/ 7 h 438"/>
                  <a:gd name="T56" fmla="*/ 472 w 916"/>
                  <a:gd name="T57" fmla="*/ 10 h 438"/>
                  <a:gd name="T58" fmla="*/ 430 w 916"/>
                  <a:gd name="T59" fmla="*/ 13 h 438"/>
                  <a:gd name="T60" fmla="*/ 391 w 916"/>
                  <a:gd name="T61" fmla="*/ 16 h 438"/>
                  <a:gd name="T62" fmla="*/ 351 w 916"/>
                  <a:gd name="T63" fmla="*/ 18 h 438"/>
                  <a:gd name="T64" fmla="*/ 312 w 916"/>
                  <a:gd name="T65" fmla="*/ 21 h 438"/>
                  <a:gd name="T66" fmla="*/ 273 w 916"/>
                  <a:gd name="T67" fmla="*/ 24 h 438"/>
                  <a:gd name="T68" fmla="*/ 233 w 916"/>
                  <a:gd name="T69" fmla="*/ 27 h 438"/>
                  <a:gd name="T70" fmla="*/ 194 w 916"/>
                  <a:gd name="T71" fmla="*/ 31 h 438"/>
                  <a:gd name="T72" fmla="*/ 155 w 916"/>
                  <a:gd name="T73" fmla="*/ 34 h 438"/>
                  <a:gd name="T74" fmla="*/ 116 w 916"/>
                  <a:gd name="T75" fmla="*/ 38 h 438"/>
                  <a:gd name="T76" fmla="*/ 76 w 916"/>
                  <a:gd name="T77" fmla="*/ 43 h 438"/>
                  <a:gd name="T78" fmla="*/ 39 w 916"/>
                  <a:gd name="T79" fmla="*/ 46 h 438"/>
                  <a:gd name="T80" fmla="*/ 0 w 916"/>
                  <a:gd name="T81" fmla="*/ 50 h 43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916"/>
                  <a:gd name="T124" fmla="*/ 0 h 438"/>
                  <a:gd name="T125" fmla="*/ 916 w 916"/>
                  <a:gd name="T126" fmla="*/ 438 h 43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916" h="438">
                    <a:moveTo>
                      <a:pt x="0" y="50"/>
                    </a:moveTo>
                    <a:lnTo>
                      <a:pt x="44" y="80"/>
                    </a:lnTo>
                    <a:lnTo>
                      <a:pt x="93" y="108"/>
                    </a:lnTo>
                    <a:lnTo>
                      <a:pt x="143" y="138"/>
                    </a:lnTo>
                    <a:lnTo>
                      <a:pt x="194" y="167"/>
                    </a:lnTo>
                    <a:lnTo>
                      <a:pt x="246" y="195"/>
                    </a:lnTo>
                    <a:lnTo>
                      <a:pt x="302" y="224"/>
                    </a:lnTo>
                    <a:lnTo>
                      <a:pt x="359" y="251"/>
                    </a:lnTo>
                    <a:lnTo>
                      <a:pt x="415" y="278"/>
                    </a:lnTo>
                    <a:lnTo>
                      <a:pt x="474" y="302"/>
                    </a:lnTo>
                    <a:lnTo>
                      <a:pt x="536" y="327"/>
                    </a:lnTo>
                    <a:lnTo>
                      <a:pt x="597" y="349"/>
                    </a:lnTo>
                    <a:lnTo>
                      <a:pt x="661" y="371"/>
                    </a:lnTo>
                    <a:lnTo>
                      <a:pt x="722" y="391"/>
                    </a:lnTo>
                    <a:lnTo>
                      <a:pt x="786" y="408"/>
                    </a:lnTo>
                    <a:lnTo>
                      <a:pt x="852" y="424"/>
                    </a:lnTo>
                    <a:lnTo>
                      <a:pt x="916" y="438"/>
                    </a:lnTo>
                    <a:lnTo>
                      <a:pt x="877" y="394"/>
                    </a:lnTo>
                    <a:lnTo>
                      <a:pt x="838" y="344"/>
                    </a:lnTo>
                    <a:lnTo>
                      <a:pt x="798" y="291"/>
                    </a:lnTo>
                    <a:lnTo>
                      <a:pt x="759" y="234"/>
                    </a:lnTo>
                    <a:lnTo>
                      <a:pt x="722" y="175"/>
                    </a:lnTo>
                    <a:lnTo>
                      <a:pt x="690" y="115"/>
                    </a:lnTo>
                    <a:lnTo>
                      <a:pt x="661" y="57"/>
                    </a:lnTo>
                    <a:lnTo>
                      <a:pt x="634" y="0"/>
                    </a:lnTo>
                    <a:lnTo>
                      <a:pt x="592" y="3"/>
                    </a:lnTo>
                    <a:lnTo>
                      <a:pt x="553" y="4"/>
                    </a:lnTo>
                    <a:lnTo>
                      <a:pt x="511" y="7"/>
                    </a:lnTo>
                    <a:lnTo>
                      <a:pt x="472" y="10"/>
                    </a:lnTo>
                    <a:lnTo>
                      <a:pt x="430" y="13"/>
                    </a:lnTo>
                    <a:lnTo>
                      <a:pt x="391" y="16"/>
                    </a:lnTo>
                    <a:lnTo>
                      <a:pt x="351" y="18"/>
                    </a:lnTo>
                    <a:lnTo>
                      <a:pt x="312" y="21"/>
                    </a:lnTo>
                    <a:lnTo>
                      <a:pt x="273" y="24"/>
                    </a:lnTo>
                    <a:lnTo>
                      <a:pt x="233" y="27"/>
                    </a:lnTo>
                    <a:lnTo>
                      <a:pt x="194" y="31"/>
                    </a:lnTo>
                    <a:lnTo>
                      <a:pt x="155" y="34"/>
                    </a:lnTo>
                    <a:lnTo>
                      <a:pt x="116" y="38"/>
                    </a:lnTo>
                    <a:lnTo>
                      <a:pt x="76" y="43"/>
                    </a:lnTo>
                    <a:lnTo>
                      <a:pt x="39" y="46"/>
                    </a:lnTo>
                    <a:lnTo>
                      <a:pt x="0" y="50"/>
                    </a:lnTo>
                    <a:close/>
                  </a:path>
                </a:pathLst>
              </a:custGeom>
              <a:solidFill>
                <a:srgbClr val="CCCC00"/>
              </a:solidFill>
              <a:ln w="9525">
                <a:noFill/>
                <a:round/>
                <a:headEnd/>
                <a:tailEnd/>
              </a:ln>
              <a:scene3d>
                <a:camera prst="orthographicFront"/>
                <a:lightRig rig="threePt" dir="t"/>
              </a:scene3d>
              <a:sp3d>
                <a:bevelT w="114300" prst="artDeco"/>
              </a:sp3d>
            </p:spPr>
            <p:txBody>
              <a:bodyPr/>
              <a:lstStyle/>
              <a:p>
                <a:pPr>
                  <a:defRPr/>
                </a:pPr>
                <a:endParaRPr lang="en-US"/>
              </a:p>
            </p:txBody>
          </p:sp>
          <p:sp>
            <p:nvSpPr>
              <p:cNvPr id="3087" name="Freeform 13"/>
              <p:cNvSpPr>
                <a:spLocks/>
              </p:cNvSpPr>
              <p:nvPr/>
            </p:nvSpPr>
            <p:spPr bwMode="auto">
              <a:xfrm>
                <a:off x="871" y="1803"/>
                <a:ext cx="1073" cy="554"/>
              </a:xfrm>
              <a:custGeom>
                <a:avLst/>
                <a:gdLst>
                  <a:gd name="T0" fmla="*/ 992 w 1073"/>
                  <a:gd name="T1" fmla="*/ 0 h 554"/>
                  <a:gd name="T2" fmla="*/ 0 w 1073"/>
                  <a:gd name="T3" fmla="*/ 0 h 554"/>
                  <a:gd name="T4" fmla="*/ 12 w 1073"/>
                  <a:gd name="T5" fmla="*/ 75 h 554"/>
                  <a:gd name="T6" fmla="*/ 31 w 1073"/>
                  <a:gd name="T7" fmla="*/ 149 h 554"/>
                  <a:gd name="T8" fmla="*/ 61 w 1073"/>
                  <a:gd name="T9" fmla="*/ 221 h 554"/>
                  <a:gd name="T10" fmla="*/ 95 w 1073"/>
                  <a:gd name="T11" fmla="*/ 292 h 554"/>
                  <a:gd name="T12" fmla="*/ 140 w 1073"/>
                  <a:gd name="T13" fmla="*/ 360 h 554"/>
                  <a:gd name="T14" fmla="*/ 189 w 1073"/>
                  <a:gd name="T15" fmla="*/ 427 h 554"/>
                  <a:gd name="T16" fmla="*/ 245 w 1073"/>
                  <a:gd name="T17" fmla="*/ 492 h 554"/>
                  <a:gd name="T18" fmla="*/ 309 w 1073"/>
                  <a:gd name="T19" fmla="*/ 554 h 554"/>
                  <a:gd name="T20" fmla="*/ 356 w 1073"/>
                  <a:gd name="T21" fmla="*/ 549 h 554"/>
                  <a:gd name="T22" fmla="*/ 400 w 1073"/>
                  <a:gd name="T23" fmla="*/ 544 h 554"/>
                  <a:gd name="T24" fmla="*/ 447 w 1073"/>
                  <a:gd name="T25" fmla="*/ 539 h 554"/>
                  <a:gd name="T26" fmla="*/ 493 w 1073"/>
                  <a:gd name="T27" fmla="*/ 534 h 554"/>
                  <a:gd name="T28" fmla="*/ 540 w 1073"/>
                  <a:gd name="T29" fmla="*/ 529 h 554"/>
                  <a:gd name="T30" fmla="*/ 587 w 1073"/>
                  <a:gd name="T31" fmla="*/ 524 h 554"/>
                  <a:gd name="T32" fmla="*/ 636 w 1073"/>
                  <a:gd name="T33" fmla="*/ 520 h 554"/>
                  <a:gd name="T34" fmla="*/ 682 w 1073"/>
                  <a:gd name="T35" fmla="*/ 516 h 554"/>
                  <a:gd name="T36" fmla="*/ 731 w 1073"/>
                  <a:gd name="T37" fmla="*/ 512 h 554"/>
                  <a:gd name="T38" fmla="*/ 778 w 1073"/>
                  <a:gd name="T39" fmla="*/ 509 h 554"/>
                  <a:gd name="T40" fmla="*/ 827 w 1073"/>
                  <a:gd name="T41" fmla="*/ 504 h 554"/>
                  <a:gd name="T42" fmla="*/ 876 w 1073"/>
                  <a:gd name="T43" fmla="*/ 502 h 554"/>
                  <a:gd name="T44" fmla="*/ 925 w 1073"/>
                  <a:gd name="T45" fmla="*/ 497 h 554"/>
                  <a:gd name="T46" fmla="*/ 975 w 1073"/>
                  <a:gd name="T47" fmla="*/ 494 h 554"/>
                  <a:gd name="T48" fmla="*/ 1024 w 1073"/>
                  <a:gd name="T49" fmla="*/ 492 h 554"/>
                  <a:gd name="T50" fmla="*/ 1073 w 1073"/>
                  <a:gd name="T51" fmla="*/ 489 h 554"/>
                  <a:gd name="T52" fmla="*/ 1056 w 1073"/>
                  <a:gd name="T53" fmla="*/ 429 h 554"/>
                  <a:gd name="T54" fmla="*/ 1041 w 1073"/>
                  <a:gd name="T55" fmla="*/ 369 h 554"/>
                  <a:gd name="T56" fmla="*/ 1029 w 1073"/>
                  <a:gd name="T57" fmla="*/ 309 h 554"/>
                  <a:gd name="T58" fmla="*/ 1019 w 1073"/>
                  <a:gd name="T59" fmla="*/ 248 h 554"/>
                  <a:gd name="T60" fmla="*/ 1009 w 1073"/>
                  <a:gd name="T61" fmla="*/ 185 h 554"/>
                  <a:gd name="T62" fmla="*/ 1002 w 1073"/>
                  <a:gd name="T63" fmla="*/ 124 h 554"/>
                  <a:gd name="T64" fmla="*/ 997 w 1073"/>
                  <a:gd name="T65" fmla="*/ 62 h 554"/>
                  <a:gd name="T66" fmla="*/ 992 w 1073"/>
                  <a:gd name="T67" fmla="*/ 0 h 55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073"/>
                  <a:gd name="T103" fmla="*/ 0 h 554"/>
                  <a:gd name="T104" fmla="*/ 1073 w 1073"/>
                  <a:gd name="T105" fmla="*/ 554 h 55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073" h="554">
                    <a:moveTo>
                      <a:pt x="992" y="0"/>
                    </a:moveTo>
                    <a:lnTo>
                      <a:pt x="0" y="0"/>
                    </a:lnTo>
                    <a:lnTo>
                      <a:pt x="12" y="75"/>
                    </a:lnTo>
                    <a:lnTo>
                      <a:pt x="31" y="149"/>
                    </a:lnTo>
                    <a:lnTo>
                      <a:pt x="61" y="221"/>
                    </a:lnTo>
                    <a:lnTo>
                      <a:pt x="95" y="292"/>
                    </a:lnTo>
                    <a:lnTo>
                      <a:pt x="140" y="360"/>
                    </a:lnTo>
                    <a:lnTo>
                      <a:pt x="189" y="427"/>
                    </a:lnTo>
                    <a:lnTo>
                      <a:pt x="245" y="492"/>
                    </a:lnTo>
                    <a:lnTo>
                      <a:pt x="309" y="554"/>
                    </a:lnTo>
                    <a:lnTo>
                      <a:pt x="356" y="549"/>
                    </a:lnTo>
                    <a:lnTo>
                      <a:pt x="400" y="544"/>
                    </a:lnTo>
                    <a:lnTo>
                      <a:pt x="447" y="539"/>
                    </a:lnTo>
                    <a:lnTo>
                      <a:pt x="493" y="534"/>
                    </a:lnTo>
                    <a:lnTo>
                      <a:pt x="540" y="529"/>
                    </a:lnTo>
                    <a:lnTo>
                      <a:pt x="587" y="524"/>
                    </a:lnTo>
                    <a:lnTo>
                      <a:pt x="636" y="520"/>
                    </a:lnTo>
                    <a:lnTo>
                      <a:pt x="682" y="516"/>
                    </a:lnTo>
                    <a:lnTo>
                      <a:pt x="731" y="512"/>
                    </a:lnTo>
                    <a:lnTo>
                      <a:pt x="778" y="509"/>
                    </a:lnTo>
                    <a:lnTo>
                      <a:pt x="827" y="504"/>
                    </a:lnTo>
                    <a:lnTo>
                      <a:pt x="876" y="502"/>
                    </a:lnTo>
                    <a:lnTo>
                      <a:pt x="925" y="497"/>
                    </a:lnTo>
                    <a:lnTo>
                      <a:pt x="975" y="494"/>
                    </a:lnTo>
                    <a:lnTo>
                      <a:pt x="1024" y="492"/>
                    </a:lnTo>
                    <a:lnTo>
                      <a:pt x="1073" y="489"/>
                    </a:lnTo>
                    <a:lnTo>
                      <a:pt x="1056" y="429"/>
                    </a:lnTo>
                    <a:lnTo>
                      <a:pt x="1041" y="369"/>
                    </a:lnTo>
                    <a:lnTo>
                      <a:pt x="1029" y="309"/>
                    </a:lnTo>
                    <a:lnTo>
                      <a:pt x="1019" y="248"/>
                    </a:lnTo>
                    <a:lnTo>
                      <a:pt x="1009" y="185"/>
                    </a:lnTo>
                    <a:lnTo>
                      <a:pt x="1002" y="124"/>
                    </a:lnTo>
                    <a:lnTo>
                      <a:pt x="997" y="62"/>
                    </a:lnTo>
                    <a:lnTo>
                      <a:pt x="992" y="0"/>
                    </a:lnTo>
                    <a:close/>
                  </a:path>
                </a:pathLst>
              </a:custGeom>
              <a:solidFill>
                <a:srgbClr val="CCCC00"/>
              </a:solidFill>
              <a:ln w="9525">
                <a:noFill/>
                <a:round/>
                <a:headEnd/>
                <a:tailEnd/>
              </a:ln>
              <a:scene3d>
                <a:camera prst="orthographicFront"/>
                <a:lightRig rig="threePt" dir="t"/>
              </a:scene3d>
              <a:sp3d>
                <a:bevelT w="114300" prst="artDeco"/>
              </a:sp3d>
            </p:spPr>
            <p:txBody>
              <a:bodyPr/>
              <a:lstStyle/>
              <a:p>
                <a:pPr>
                  <a:defRPr/>
                </a:pPr>
                <a:endParaRPr lang="en-US"/>
              </a:p>
            </p:txBody>
          </p:sp>
          <p:sp>
            <p:nvSpPr>
              <p:cNvPr id="3088" name="Freeform 14"/>
              <p:cNvSpPr>
                <a:spLocks/>
              </p:cNvSpPr>
              <p:nvPr/>
            </p:nvSpPr>
            <p:spPr bwMode="auto">
              <a:xfrm>
                <a:off x="3435" y="2460"/>
                <a:ext cx="982" cy="436"/>
              </a:xfrm>
              <a:custGeom>
                <a:avLst/>
                <a:gdLst>
                  <a:gd name="T0" fmla="*/ 0 w 982"/>
                  <a:gd name="T1" fmla="*/ 436 h 436"/>
                  <a:gd name="T2" fmla="*/ 69 w 982"/>
                  <a:gd name="T3" fmla="*/ 424 h 436"/>
                  <a:gd name="T4" fmla="*/ 135 w 982"/>
                  <a:gd name="T5" fmla="*/ 409 h 436"/>
                  <a:gd name="T6" fmla="*/ 204 w 982"/>
                  <a:gd name="T7" fmla="*/ 392 h 436"/>
                  <a:gd name="T8" fmla="*/ 270 w 982"/>
                  <a:gd name="T9" fmla="*/ 374 h 436"/>
                  <a:gd name="T10" fmla="*/ 339 w 982"/>
                  <a:gd name="T11" fmla="*/ 354 h 436"/>
                  <a:gd name="T12" fmla="*/ 405 w 982"/>
                  <a:gd name="T13" fmla="*/ 332 h 436"/>
                  <a:gd name="T14" fmla="*/ 469 w 982"/>
                  <a:gd name="T15" fmla="*/ 310 h 436"/>
                  <a:gd name="T16" fmla="*/ 533 w 982"/>
                  <a:gd name="T17" fmla="*/ 285 h 436"/>
                  <a:gd name="T18" fmla="*/ 597 w 982"/>
                  <a:gd name="T19" fmla="*/ 260 h 436"/>
                  <a:gd name="T20" fmla="*/ 658 w 982"/>
                  <a:gd name="T21" fmla="*/ 233 h 436"/>
                  <a:gd name="T22" fmla="*/ 717 w 982"/>
                  <a:gd name="T23" fmla="*/ 205 h 436"/>
                  <a:gd name="T24" fmla="*/ 776 w 982"/>
                  <a:gd name="T25" fmla="*/ 178 h 436"/>
                  <a:gd name="T26" fmla="*/ 830 w 982"/>
                  <a:gd name="T27" fmla="*/ 150 h 436"/>
                  <a:gd name="T28" fmla="*/ 884 w 982"/>
                  <a:gd name="T29" fmla="*/ 120 h 436"/>
                  <a:gd name="T30" fmla="*/ 933 w 982"/>
                  <a:gd name="T31" fmla="*/ 91 h 436"/>
                  <a:gd name="T32" fmla="*/ 982 w 982"/>
                  <a:gd name="T33" fmla="*/ 61 h 436"/>
                  <a:gd name="T34" fmla="*/ 943 w 982"/>
                  <a:gd name="T35" fmla="*/ 57 h 436"/>
                  <a:gd name="T36" fmla="*/ 904 w 982"/>
                  <a:gd name="T37" fmla="*/ 51 h 436"/>
                  <a:gd name="T38" fmla="*/ 862 w 982"/>
                  <a:gd name="T39" fmla="*/ 47 h 436"/>
                  <a:gd name="T40" fmla="*/ 823 w 982"/>
                  <a:gd name="T41" fmla="*/ 43 h 436"/>
                  <a:gd name="T42" fmla="*/ 781 w 982"/>
                  <a:gd name="T43" fmla="*/ 39 h 436"/>
                  <a:gd name="T44" fmla="*/ 739 w 982"/>
                  <a:gd name="T45" fmla="*/ 34 h 436"/>
                  <a:gd name="T46" fmla="*/ 697 w 982"/>
                  <a:gd name="T47" fmla="*/ 31 h 436"/>
                  <a:gd name="T48" fmla="*/ 656 w 982"/>
                  <a:gd name="T49" fmla="*/ 27 h 436"/>
                  <a:gd name="T50" fmla="*/ 614 w 982"/>
                  <a:gd name="T51" fmla="*/ 23 h 436"/>
                  <a:gd name="T52" fmla="*/ 572 w 982"/>
                  <a:gd name="T53" fmla="*/ 20 h 436"/>
                  <a:gd name="T54" fmla="*/ 530 w 982"/>
                  <a:gd name="T55" fmla="*/ 16 h 436"/>
                  <a:gd name="T56" fmla="*/ 486 w 982"/>
                  <a:gd name="T57" fmla="*/ 13 h 436"/>
                  <a:gd name="T58" fmla="*/ 444 w 982"/>
                  <a:gd name="T59" fmla="*/ 10 h 436"/>
                  <a:gd name="T60" fmla="*/ 400 w 982"/>
                  <a:gd name="T61" fmla="*/ 6 h 436"/>
                  <a:gd name="T62" fmla="*/ 358 w 982"/>
                  <a:gd name="T63" fmla="*/ 3 h 436"/>
                  <a:gd name="T64" fmla="*/ 314 w 982"/>
                  <a:gd name="T65" fmla="*/ 0 h 436"/>
                  <a:gd name="T66" fmla="*/ 287 w 982"/>
                  <a:gd name="T67" fmla="*/ 59 h 436"/>
                  <a:gd name="T68" fmla="*/ 253 w 982"/>
                  <a:gd name="T69" fmla="*/ 117 h 436"/>
                  <a:gd name="T70" fmla="*/ 213 w 982"/>
                  <a:gd name="T71" fmla="*/ 177 h 436"/>
                  <a:gd name="T72" fmla="*/ 172 w 982"/>
                  <a:gd name="T73" fmla="*/ 234 h 436"/>
                  <a:gd name="T74" fmla="*/ 130 w 982"/>
                  <a:gd name="T75" fmla="*/ 291 h 436"/>
                  <a:gd name="T76" fmla="*/ 86 w 982"/>
                  <a:gd name="T77" fmla="*/ 344 h 436"/>
                  <a:gd name="T78" fmla="*/ 42 w 982"/>
                  <a:gd name="T79" fmla="*/ 392 h 436"/>
                  <a:gd name="T80" fmla="*/ 0 w 982"/>
                  <a:gd name="T81" fmla="*/ 436 h 4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982"/>
                  <a:gd name="T124" fmla="*/ 0 h 436"/>
                  <a:gd name="T125" fmla="*/ 982 w 982"/>
                  <a:gd name="T126" fmla="*/ 436 h 4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982" h="436">
                    <a:moveTo>
                      <a:pt x="0" y="436"/>
                    </a:moveTo>
                    <a:lnTo>
                      <a:pt x="69" y="424"/>
                    </a:lnTo>
                    <a:lnTo>
                      <a:pt x="135" y="409"/>
                    </a:lnTo>
                    <a:lnTo>
                      <a:pt x="204" y="392"/>
                    </a:lnTo>
                    <a:lnTo>
                      <a:pt x="270" y="374"/>
                    </a:lnTo>
                    <a:lnTo>
                      <a:pt x="339" y="354"/>
                    </a:lnTo>
                    <a:lnTo>
                      <a:pt x="405" y="332"/>
                    </a:lnTo>
                    <a:lnTo>
                      <a:pt x="469" y="310"/>
                    </a:lnTo>
                    <a:lnTo>
                      <a:pt x="533" y="285"/>
                    </a:lnTo>
                    <a:lnTo>
                      <a:pt x="597" y="260"/>
                    </a:lnTo>
                    <a:lnTo>
                      <a:pt x="658" y="233"/>
                    </a:lnTo>
                    <a:lnTo>
                      <a:pt x="717" y="205"/>
                    </a:lnTo>
                    <a:lnTo>
                      <a:pt x="776" y="178"/>
                    </a:lnTo>
                    <a:lnTo>
                      <a:pt x="830" y="150"/>
                    </a:lnTo>
                    <a:lnTo>
                      <a:pt x="884" y="120"/>
                    </a:lnTo>
                    <a:lnTo>
                      <a:pt x="933" y="91"/>
                    </a:lnTo>
                    <a:lnTo>
                      <a:pt x="982" y="61"/>
                    </a:lnTo>
                    <a:lnTo>
                      <a:pt x="943" y="57"/>
                    </a:lnTo>
                    <a:lnTo>
                      <a:pt x="904" y="51"/>
                    </a:lnTo>
                    <a:lnTo>
                      <a:pt x="862" y="47"/>
                    </a:lnTo>
                    <a:lnTo>
                      <a:pt x="823" y="43"/>
                    </a:lnTo>
                    <a:lnTo>
                      <a:pt x="781" y="39"/>
                    </a:lnTo>
                    <a:lnTo>
                      <a:pt x="739" y="34"/>
                    </a:lnTo>
                    <a:lnTo>
                      <a:pt x="697" y="31"/>
                    </a:lnTo>
                    <a:lnTo>
                      <a:pt x="656" y="27"/>
                    </a:lnTo>
                    <a:lnTo>
                      <a:pt x="614" y="23"/>
                    </a:lnTo>
                    <a:lnTo>
                      <a:pt x="572" y="20"/>
                    </a:lnTo>
                    <a:lnTo>
                      <a:pt x="530" y="16"/>
                    </a:lnTo>
                    <a:lnTo>
                      <a:pt x="486" y="13"/>
                    </a:lnTo>
                    <a:lnTo>
                      <a:pt x="444" y="10"/>
                    </a:lnTo>
                    <a:lnTo>
                      <a:pt x="400" y="6"/>
                    </a:lnTo>
                    <a:lnTo>
                      <a:pt x="358" y="3"/>
                    </a:lnTo>
                    <a:lnTo>
                      <a:pt x="314" y="0"/>
                    </a:lnTo>
                    <a:lnTo>
                      <a:pt x="287" y="59"/>
                    </a:lnTo>
                    <a:lnTo>
                      <a:pt x="253" y="117"/>
                    </a:lnTo>
                    <a:lnTo>
                      <a:pt x="213" y="177"/>
                    </a:lnTo>
                    <a:lnTo>
                      <a:pt x="172" y="234"/>
                    </a:lnTo>
                    <a:lnTo>
                      <a:pt x="130" y="291"/>
                    </a:lnTo>
                    <a:lnTo>
                      <a:pt x="86" y="344"/>
                    </a:lnTo>
                    <a:lnTo>
                      <a:pt x="42" y="392"/>
                    </a:lnTo>
                    <a:lnTo>
                      <a:pt x="0" y="436"/>
                    </a:lnTo>
                    <a:close/>
                  </a:path>
                </a:pathLst>
              </a:custGeom>
              <a:solidFill>
                <a:srgbClr val="CCCC00"/>
              </a:solidFill>
              <a:ln w="9525">
                <a:noFill/>
                <a:round/>
                <a:headEnd/>
                <a:tailEnd/>
              </a:ln>
              <a:scene3d>
                <a:camera prst="orthographicFront"/>
                <a:lightRig rig="threePt" dir="t"/>
              </a:scene3d>
              <a:sp3d>
                <a:bevelT w="114300" prst="artDeco"/>
              </a:sp3d>
            </p:spPr>
            <p:txBody>
              <a:bodyPr/>
              <a:lstStyle/>
              <a:p>
                <a:pPr>
                  <a:defRPr/>
                </a:pPr>
                <a:endParaRPr lang="en-US"/>
              </a:p>
            </p:txBody>
          </p:sp>
          <p:sp>
            <p:nvSpPr>
              <p:cNvPr id="3089" name="Freeform 15"/>
              <p:cNvSpPr>
                <a:spLocks/>
              </p:cNvSpPr>
              <p:nvPr/>
            </p:nvSpPr>
            <p:spPr bwMode="auto">
              <a:xfrm>
                <a:off x="2148" y="1158"/>
                <a:ext cx="1461" cy="482"/>
              </a:xfrm>
              <a:custGeom>
                <a:avLst/>
                <a:gdLst>
                  <a:gd name="T0" fmla="*/ 1375 w 1461"/>
                  <a:gd name="T1" fmla="*/ 0 h 482"/>
                  <a:gd name="T2" fmla="*/ 1331 w 1461"/>
                  <a:gd name="T3" fmla="*/ 1 h 482"/>
                  <a:gd name="T4" fmla="*/ 1289 w 1461"/>
                  <a:gd name="T5" fmla="*/ 4 h 482"/>
                  <a:gd name="T6" fmla="*/ 1245 w 1461"/>
                  <a:gd name="T7" fmla="*/ 6 h 482"/>
                  <a:gd name="T8" fmla="*/ 1201 w 1461"/>
                  <a:gd name="T9" fmla="*/ 7 h 482"/>
                  <a:gd name="T10" fmla="*/ 1157 w 1461"/>
                  <a:gd name="T11" fmla="*/ 8 h 482"/>
                  <a:gd name="T12" fmla="*/ 1112 w 1461"/>
                  <a:gd name="T13" fmla="*/ 10 h 482"/>
                  <a:gd name="T14" fmla="*/ 1068 w 1461"/>
                  <a:gd name="T15" fmla="*/ 11 h 482"/>
                  <a:gd name="T16" fmla="*/ 1024 w 1461"/>
                  <a:gd name="T17" fmla="*/ 13 h 482"/>
                  <a:gd name="T18" fmla="*/ 980 w 1461"/>
                  <a:gd name="T19" fmla="*/ 14 h 482"/>
                  <a:gd name="T20" fmla="*/ 933 w 1461"/>
                  <a:gd name="T21" fmla="*/ 14 h 482"/>
                  <a:gd name="T22" fmla="*/ 889 w 1461"/>
                  <a:gd name="T23" fmla="*/ 16 h 482"/>
                  <a:gd name="T24" fmla="*/ 845 w 1461"/>
                  <a:gd name="T25" fmla="*/ 16 h 482"/>
                  <a:gd name="T26" fmla="*/ 798 w 1461"/>
                  <a:gd name="T27" fmla="*/ 17 h 482"/>
                  <a:gd name="T28" fmla="*/ 754 w 1461"/>
                  <a:gd name="T29" fmla="*/ 17 h 482"/>
                  <a:gd name="T30" fmla="*/ 710 w 1461"/>
                  <a:gd name="T31" fmla="*/ 17 h 482"/>
                  <a:gd name="T32" fmla="*/ 663 w 1461"/>
                  <a:gd name="T33" fmla="*/ 17 h 482"/>
                  <a:gd name="T34" fmla="*/ 626 w 1461"/>
                  <a:gd name="T35" fmla="*/ 17 h 482"/>
                  <a:gd name="T36" fmla="*/ 589 w 1461"/>
                  <a:gd name="T37" fmla="*/ 17 h 482"/>
                  <a:gd name="T38" fmla="*/ 552 w 1461"/>
                  <a:gd name="T39" fmla="*/ 17 h 482"/>
                  <a:gd name="T40" fmla="*/ 516 w 1461"/>
                  <a:gd name="T41" fmla="*/ 16 h 482"/>
                  <a:gd name="T42" fmla="*/ 479 w 1461"/>
                  <a:gd name="T43" fmla="*/ 16 h 482"/>
                  <a:gd name="T44" fmla="*/ 442 w 1461"/>
                  <a:gd name="T45" fmla="*/ 16 h 482"/>
                  <a:gd name="T46" fmla="*/ 407 w 1461"/>
                  <a:gd name="T47" fmla="*/ 14 h 482"/>
                  <a:gd name="T48" fmla="*/ 371 w 1461"/>
                  <a:gd name="T49" fmla="*/ 14 h 482"/>
                  <a:gd name="T50" fmla="*/ 334 w 1461"/>
                  <a:gd name="T51" fmla="*/ 13 h 482"/>
                  <a:gd name="T52" fmla="*/ 297 w 1461"/>
                  <a:gd name="T53" fmla="*/ 13 h 482"/>
                  <a:gd name="T54" fmla="*/ 263 w 1461"/>
                  <a:gd name="T55" fmla="*/ 11 h 482"/>
                  <a:gd name="T56" fmla="*/ 226 w 1461"/>
                  <a:gd name="T57" fmla="*/ 10 h 482"/>
                  <a:gd name="T58" fmla="*/ 191 w 1461"/>
                  <a:gd name="T59" fmla="*/ 10 h 482"/>
                  <a:gd name="T60" fmla="*/ 154 w 1461"/>
                  <a:gd name="T61" fmla="*/ 8 h 482"/>
                  <a:gd name="T62" fmla="*/ 118 w 1461"/>
                  <a:gd name="T63" fmla="*/ 7 h 482"/>
                  <a:gd name="T64" fmla="*/ 83 w 1461"/>
                  <a:gd name="T65" fmla="*/ 6 h 482"/>
                  <a:gd name="T66" fmla="*/ 66 w 1461"/>
                  <a:gd name="T67" fmla="*/ 60 h 482"/>
                  <a:gd name="T68" fmla="*/ 51 w 1461"/>
                  <a:gd name="T69" fmla="*/ 115 h 482"/>
                  <a:gd name="T70" fmla="*/ 39 w 1461"/>
                  <a:gd name="T71" fmla="*/ 172 h 482"/>
                  <a:gd name="T72" fmla="*/ 27 w 1461"/>
                  <a:gd name="T73" fmla="*/ 231 h 482"/>
                  <a:gd name="T74" fmla="*/ 17 w 1461"/>
                  <a:gd name="T75" fmla="*/ 292 h 482"/>
                  <a:gd name="T76" fmla="*/ 10 w 1461"/>
                  <a:gd name="T77" fmla="*/ 354 h 482"/>
                  <a:gd name="T78" fmla="*/ 5 w 1461"/>
                  <a:gd name="T79" fmla="*/ 418 h 482"/>
                  <a:gd name="T80" fmla="*/ 0 w 1461"/>
                  <a:gd name="T81" fmla="*/ 482 h 482"/>
                  <a:gd name="T82" fmla="*/ 1461 w 1461"/>
                  <a:gd name="T83" fmla="*/ 482 h 482"/>
                  <a:gd name="T84" fmla="*/ 1456 w 1461"/>
                  <a:gd name="T85" fmla="*/ 416 h 482"/>
                  <a:gd name="T86" fmla="*/ 1451 w 1461"/>
                  <a:gd name="T87" fmla="*/ 352 h 482"/>
                  <a:gd name="T88" fmla="*/ 1444 w 1461"/>
                  <a:gd name="T89" fmla="*/ 289 h 482"/>
                  <a:gd name="T90" fmla="*/ 1434 w 1461"/>
                  <a:gd name="T91" fmla="*/ 228 h 482"/>
                  <a:gd name="T92" fmla="*/ 1422 w 1461"/>
                  <a:gd name="T93" fmla="*/ 170 h 482"/>
                  <a:gd name="T94" fmla="*/ 1407 w 1461"/>
                  <a:gd name="T95" fmla="*/ 111 h 482"/>
                  <a:gd name="T96" fmla="*/ 1392 w 1461"/>
                  <a:gd name="T97" fmla="*/ 54 h 482"/>
                  <a:gd name="T98" fmla="*/ 1375 w 1461"/>
                  <a:gd name="T99" fmla="*/ 0 h 48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461"/>
                  <a:gd name="T151" fmla="*/ 0 h 482"/>
                  <a:gd name="T152" fmla="*/ 1461 w 1461"/>
                  <a:gd name="T153" fmla="*/ 482 h 48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461" h="482">
                    <a:moveTo>
                      <a:pt x="1375" y="0"/>
                    </a:moveTo>
                    <a:lnTo>
                      <a:pt x="1331" y="1"/>
                    </a:lnTo>
                    <a:lnTo>
                      <a:pt x="1289" y="4"/>
                    </a:lnTo>
                    <a:lnTo>
                      <a:pt x="1245" y="6"/>
                    </a:lnTo>
                    <a:lnTo>
                      <a:pt x="1201" y="7"/>
                    </a:lnTo>
                    <a:lnTo>
                      <a:pt x="1157" y="8"/>
                    </a:lnTo>
                    <a:lnTo>
                      <a:pt x="1112" y="10"/>
                    </a:lnTo>
                    <a:lnTo>
                      <a:pt x="1068" y="11"/>
                    </a:lnTo>
                    <a:lnTo>
                      <a:pt x="1024" y="13"/>
                    </a:lnTo>
                    <a:lnTo>
                      <a:pt x="980" y="14"/>
                    </a:lnTo>
                    <a:lnTo>
                      <a:pt x="933" y="14"/>
                    </a:lnTo>
                    <a:lnTo>
                      <a:pt x="889" y="16"/>
                    </a:lnTo>
                    <a:lnTo>
                      <a:pt x="845" y="16"/>
                    </a:lnTo>
                    <a:lnTo>
                      <a:pt x="798" y="17"/>
                    </a:lnTo>
                    <a:lnTo>
                      <a:pt x="754" y="17"/>
                    </a:lnTo>
                    <a:lnTo>
                      <a:pt x="710" y="17"/>
                    </a:lnTo>
                    <a:lnTo>
                      <a:pt x="663" y="17"/>
                    </a:lnTo>
                    <a:lnTo>
                      <a:pt x="626" y="17"/>
                    </a:lnTo>
                    <a:lnTo>
                      <a:pt x="589" y="17"/>
                    </a:lnTo>
                    <a:lnTo>
                      <a:pt x="552" y="17"/>
                    </a:lnTo>
                    <a:lnTo>
                      <a:pt x="516" y="16"/>
                    </a:lnTo>
                    <a:lnTo>
                      <a:pt x="479" y="16"/>
                    </a:lnTo>
                    <a:lnTo>
                      <a:pt x="442" y="16"/>
                    </a:lnTo>
                    <a:lnTo>
                      <a:pt x="407" y="14"/>
                    </a:lnTo>
                    <a:lnTo>
                      <a:pt x="371" y="14"/>
                    </a:lnTo>
                    <a:lnTo>
                      <a:pt x="334" y="13"/>
                    </a:lnTo>
                    <a:lnTo>
                      <a:pt x="297" y="13"/>
                    </a:lnTo>
                    <a:lnTo>
                      <a:pt x="263" y="11"/>
                    </a:lnTo>
                    <a:lnTo>
                      <a:pt x="226" y="10"/>
                    </a:lnTo>
                    <a:lnTo>
                      <a:pt x="191" y="10"/>
                    </a:lnTo>
                    <a:lnTo>
                      <a:pt x="154" y="8"/>
                    </a:lnTo>
                    <a:lnTo>
                      <a:pt x="118" y="7"/>
                    </a:lnTo>
                    <a:lnTo>
                      <a:pt x="83" y="6"/>
                    </a:lnTo>
                    <a:lnTo>
                      <a:pt x="66" y="60"/>
                    </a:lnTo>
                    <a:lnTo>
                      <a:pt x="51" y="115"/>
                    </a:lnTo>
                    <a:lnTo>
                      <a:pt x="39" y="172"/>
                    </a:lnTo>
                    <a:lnTo>
                      <a:pt x="27" y="231"/>
                    </a:lnTo>
                    <a:lnTo>
                      <a:pt x="17" y="292"/>
                    </a:lnTo>
                    <a:lnTo>
                      <a:pt x="10" y="354"/>
                    </a:lnTo>
                    <a:lnTo>
                      <a:pt x="5" y="418"/>
                    </a:lnTo>
                    <a:lnTo>
                      <a:pt x="0" y="482"/>
                    </a:lnTo>
                    <a:lnTo>
                      <a:pt x="1461" y="482"/>
                    </a:lnTo>
                    <a:lnTo>
                      <a:pt x="1456" y="416"/>
                    </a:lnTo>
                    <a:lnTo>
                      <a:pt x="1451" y="352"/>
                    </a:lnTo>
                    <a:lnTo>
                      <a:pt x="1444" y="289"/>
                    </a:lnTo>
                    <a:lnTo>
                      <a:pt x="1434" y="228"/>
                    </a:lnTo>
                    <a:lnTo>
                      <a:pt x="1422" y="170"/>
                    </a:lnTo>
                    <a:lnTo>
                      <a:pt x="1407" y="111"/>
                    </a:lnTo>
                    <a:lnTo>
                      <a:pt x="1392" y="54"/>
                    </a:lnTo>
                    <a:lnTo>
                      <a:pt x="1375" y="0"/>
                    </a:lnTo>
                    <a:close/>
                  </a:path>
                </a:pathLst>
              </a:custGeom>
              <a:solidFill>
                <a:srgbClr val="CCCC00"/>
              </a:solidFill>
              <a:ln w="9525">
                <a:noFill/>
                <a:round/>
                <a:headEnd/>
                <a:tailEnd/>
              </a:ln>
              <a:scene3d>
                <a:camera prst="orthographicFront"/>
                <a:lightRig rig="threePt" dir="t"/>
              </a:scene3d>
              <a:sp3d>
                <a:bevelT w="114300" prst="artDeco"/>
              </a:sp3d>
            </p:spPr>
            <p:txBody>
              <a:bodyPr/>
              <a:lstStyle/>
              <a:p>
                <a:pPr>
                  <a:defRPr/>
                </a:pPr>
                <a:endParaRPr lang="en-US"/>
              </a:p>
            </p:txBody>
          </p:sp>
          <p:sp>
            <p:nvSpPr>
              <p:cNvPr id="3090" name="Freeform 16"/>
              <p:cNvSpPr>
                <a:spLocks/>
              </p:cNvSpPr>
              <p:nvPr/>
            </p:nvSpPr>
            <p:spPr bwMode="auto">
              <a:xfrm>
                <a:off x="2145" y="1803"/>
                <a:ext cx="1464" cy="480"/>
              </a:xfrm>
              <a:custGeom>
                <a:avLst/>
                <a:gdLst>
                  <a:gd name="T0" fmla="*/ 81 w 1464"/>
                  <a:gd name="T1" fmla="*/ 474 h 480"/>
                  <a:gd name="T2" fmla="*/ 118 w 1464"/>
                  <a:gd name="T3" fmla="*/ 473 h 480"/>
                  <a:gd name="T4" fmla="*/ 153 w 1464"/>
                  <a:gd name="T5" fmla="*/ 472 h 480"/>
                  <a:gd name="T6" fmla="*/ 189 w 1464"/>
                  <a:gd name="T7" fmla="*/ 470 h 480"/>
                  <a:gd name="T8" fmla="*/ 226 w 1464"/>
                  <a:gd name="T9" fmla="*/ 470 h 480"/>
                  <a:gd name="T10" fmla="*/ 263 w 1464"/>
                  <a:gd name="T11" fmla="*/ 469 h 480"/>
                  <a:gd name="T12" fmla="*/ 297 w 1464"/>
                  <a:gd name="T13" fmla="*/ 467 h 480"/>
                  <a:gd name="T14" fmla="*/ 334 w 1464"/>
                  <a:gd name="T15" fmla="*/ 467 h 480"/>
                  <a:gd name="T16" fmla="*/ 371 w 1464"/>
                  <a:gd name="T17" fmla="*/ 466 h 480"/>
                  <a:gd name="T18" fmla="*/ 408 w 1464"/>
                  <a:gd name="T19" fmla="*/ 466 h 480"/>
                  <a:gd name="T20" fmla="*/ 445 w 1464"/>
                  <a:gd name="T21" fmla="*/ 464 h 480"/>
                  <a:gd name="T22" fmla="*/ 482 w 1464"/>
                  <a:gd name="T23" fmla="*/ 464 h 480"/>
                  <a:gd name="T24" fmla="*/ 519 w 1464"/>
                  <a:gd name="T25" fmla="*/ 464 h 480"/>
                  <a:gd name="T26" fmla="*/ 555 w 1464"/>
                  <a:gd name="T27" fmla="*/ 463 h 480"/>
                  <a:gd name="T28" fmla="*/ 592 w 1464"/>
                  <a:gd name="T29" fmla="*/ 463 h 480"/>
                  <a:gd name="T30" fmla="*/ 629 w 1464"/>
                  <a:gd name="T31" fmla="*/ 463 h 480"/>
                  <a:gd name="T32" fmla="*/ 666 w 1464"/>
                  <a:gd name="T33" fmla="*/ 463 h 480"/>
                  <a:gd name="T34" fmla="*/ 713 w 1464"/>
                  <a:gd name="T35" fmla="*/ 463 h 480"/>
                  <a:gd name="T36" fmla="*/ 757 w 1464"/>
                  <a:gd name="T37" fmla="*/ 463 h 480"/>
                  <a:gd name="T38" fmla="*/ 803 w 1464"/>
                  <a:gd name="T39" fmla="*/ 464 h 480"/>
                  <a:gd name="T40" fmla="*/ 848 w 1464"/>
                  <a:gd name="T41" fmla="*/ 464 h 480"/>
                  <a:gd name="T42" fmla="*/ 892 w 1464"/>
                  <a:gd name="T43" fmla="*/ 464 h 480"/>
                  <a:gd name="T44" fmla="*/ 939 w 1464"/>
                  <a:gd name="T45" fmla="*/ 466 h 480"/>
                  <a:gd name="T46" fmla="*/ 983 w 1464"/>
                  <a:gd name="T47" fmla="*/ 467 h 480"/>
                  <a:gd name="T48" fmla="*/ 1029 w 1464"/>
                  <a:gd name="T49" fmla="*/ 467 h 480"/>
                  <a:gd name="T50" fmla="*/ 1074 w 1464"/>
                  <a:gd name="T51" fmla="*/ 469 h 480"/>
                  <a:gd name="T52" fmla="*/ 1118 w 1464"/>
                  <a:gd name="T53" fmla="*/ 470 h 480"/>
                  <a:gd name="T54" fmla="*/ 1162 w 1464"/>
                  <a:gd name="T55" fmla="*/ 472 h 480"/>
                  <a:gd name="T56" fmla="*/ 1206 w 1464"/>
                  <a:gd name="T57" fmla="*/ 473 h 480"/>
                  <a:gd name="T58" fmla="*/ 1250 w 1464"/>
                  <a:gd name="T59" fmla="*/ 474 h 480"/>
                  <a:gd name="T60" fmla="*/ 1295 w 1464"/>
                  <a:gd name="T61" fmla="*/ 476 h 480"/>
                  <a:gd name="T62" fmla="*/ 1339 w 1464"/>
                  <a:gd name="T63" fmla="*/ 479 h 480"/>
                  <a:gd name="T64" fmla="*/ 1383 w 1464"/>
                  <a:gd name="T65" fmla="*/ 480 h 480"/>
                  <a:gd name="T66" fmla="*/ 1398 w 1464"/>
                  <a:gd name="T67" fmla="*/ 426 h 480"/>
                  <a:gd name="T68" fmla="*/ 1413 w 1464"/>
                  <a:gd name="T69" fmla="*/ 369 h 480"/>
                  <a:gd name="T70" fmla="*/ 1427 w 1464"/>
                  <a:gd name="T71" fmla="*/ 312 h 480"/>
                  <a:gd name="T72" fmla="*/ 1437 w 1464"/>
                  <a:gd name="T73" fmla="*/ 252 h 480"/>
                  <a:gd name="T74" fmla="*/ 1447 w 1464"/>
                  <a:gd name="T75" fmla="*/ 191 h 480"/>
                  <a:gd name="T76" fmla="*/ 1454 w 1464"/>
                  <a:gd name="T77" fmla="*/ 128 h 480"/>
                  <a:gd name="T78" fmla="*/ 1459 w 1464"/>
                  <a:gd name="T79" fmla="*/ 65 h 480"/>
                  <a:gd name="T80" fmla="*/ 1464 w 1464"/>
                  <a:gd name="T81" fmla="*/ 0 h 480"/>
                  <a:gd name="T82" fmla="*/ 0 w 1464"/>
                  <a:gd name="T83" fmla="*/ 0 h 480"/>
                  <a:gd name="T84" fmla="*/ 5 w 1464"/>
                  <a:gd name="T85" fmla="*/ 64 h 480"/>
                  <a:gd name="T86" fmla="*/ 10 w 1464"/>
                  <a:gd name="T87" fmla="*/ 128 h 480"/>
                  <a:gd name="T88" fmla="*/ 17 w 1464"/>
                  <a:gd name="T89" fmla="*/ 189 h 480"/>
                  <a:gd name="T90" fmla="*/ 27 w 1464"/>
                  <a:gd name="T91" fmla="*/ 249 h 480"/>
                  <a:gd name="T92" fmla="*/ 37 w 1464"/>
                  <a:gd name="T93" fmla="*/ 308 h 480"/>
                  <a:gd name="T94" fmla="*/ 52 w 1464"/>
                  <a:gd name="T95" fmla="*/ 365 h 480"/>
                  <a:gd name="T96" fmla="*/ 67 w 1464"/>
                  <a:gd name="T97" fmla="*/ 420 h 480"/>
                  <a:gd name="T98" fmla="*/ 81 w 1464"/>
                  <a:gd name="T99" fmla="*/ 474 h 48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464"/>
                  <a:gd name="T151" fmla="*/ 0 h 480"/>
                  <a:gd name="T152" fmla="*/ 1464 w 1464"/>
                  <a:gd name="T153" fmla="*/ 480 h 48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464" h="480">
                    <a:moveTo>
                      <a:pt x="81" y="474"/>
                    </a:moveTo>
                    <a:lnTo>
                      <a:pt x="118" y="473"/>
                    </a:lnTo>
                    <a:lnTo>
                      <a:pt x="153" y="472"/>
                    </a:lnTo>
                    <a:lnTo>
                      <a:pt x="189" y="470"/>
                    </a:lnTo>
                    <a:lnTo>
                      <a:pt x="226" y="470"/>
                    </a:lnTo>
                    <a:lnTo>
                      <a:pt x="263" y="469"/>
                    </a:lnTo>
                    <a:lnTo>
                      <a:pt x="297" y="467"/>
                    </a:lnTo>
                    <a:lnTo>
                      <a:pt x="334" y="467"/>
                    </a:lnTo>
                    <a:lnTo>
                      <a:pt x="371" y="466"/>
                    </a:lnTo>
                    <a:lnTo>
                      <a:pt x="408" y="466"/>
                    </a:lnTo>
                    <a:lnTo>
                      <a:pt x="445" y="464"/>
                    </a:lnTo>
                    <a:lnTo>
                      <a:pt x="482" y="464"/>
                    </a:lnTo>
                    <a:lnTo>
                      <a:pt x="519" y="464"/>
                    </a:lnTo>
                    <a:lnTo>
                      <a:pt x="555" y="463"/>
                    </a:lnTo>
                    <a:lnTo>
                      <a:pt x="592" y="463"/>
                    </a:lnTo>
                    <a:lnTo>
                      <a:pt x="629" y="463"/>
                    </a:lnTo>
                    <a:lnTo>
                      <a:pt x="666" y="463"/>
                    </a:lnTo>
                    <a:lnTo>
                      <a:pt x="713" y="463"/>
                    </a:lnTo>
                    <a:lnTo>
                      <a:pt x="757" y="463"/>
                    </a:lnTo>
                    <a:lnTo>
                      <a:pt x="803" y="464"/>
                    </a:lnTo>
                    <a:lnTo>
                      <a:pt x="848" y="464"/>
                    </a:lnTo>
                    <a:lnTo>
                      <a:pt x="892" y="464"/>
                    </a:lnTo>
                    <a:lnTo>
                      <a:pt x="939" y="466"/>
                    </a:lnTo>
                    <a:lnTo>
                      <a:pt x="983" y="467"/>
                    </a:lnTo>
                    <a:lnTo>
                      <a:pt x="1029" y="467"/>
                    </a:lnTo>
                    <a:lnTo>
                      <a:pt x="1074" y="469"/>
                    </a:lnTo>
                    <a:lnTo>
                      <a:pt x="1118" y="470"/>
                    </a:lnTo>
                    <a:lnTo>
                      <a:pt x="1162" y="472"/>
                    </a:lnTo>
                    <a:lnTo>
                      <a:pt x="1206" y="473"/>
                    </a:lnTo>
                    <a:lnTo>
                      <a:pt x="1250" y="474"/>
                    </a:lnTo>
                    <a:lnTo>
                      <a:pt x="1295" y="476"/>
                    </a:lnTo>
                    <a:lnTo>
                      <a:pt x="1339" y="479"/>
                    </a:lnTo>
                    <a:lnTo>
                      <a:pt x="1383" y="480"/>
                    </a:lnTo>
                    <a:lnTo>
                      <a:pt x="1398" y="426"/>
                    </a:lnTo>
                    <a:lnTo>
                      <a:pt x="1413" y="369"/>
                    </a:lnTo>
                    <a:lnTo>
                      <a:pt x="1427" y="312"/>
                    </a:lnTo>
                    <a:lnTo>
                      <a:pt x="1437" y="252"/>
                    </a:lnTo>
                    <a:lnTo>
                      <a:pt x="1447" y="191"/>
                    </a:lnTo>
                    <a:lnTo>
                      <a:pt x="1454" y="128"/>
                    </a:lnTo>
                    <a:lnTo>
                      <a:pt x="1459" y="65"/>
                    </a:lnTo>
                    <a:lnTo>
                      <a:pt x="1464" y="0"/>
                    </a:lnTo>
                    <a:lnTo>
                      <a:pt x="0" y="0"/>
                    </a:lnTo>
                    <a:lnTo>
                      <a:pt x="5" y="64"/>
                    </a:lnTo>
                    <a:lnTo>
                      <a:pt x="10" y="128"/>
                    </a:lnTo>
                    <a:lnTo>
                      <a:pt x="17" y="189"/>
                    </a:lnTo>
                    <a:lnTo>
                      <a:pt x="27" y="249"/>
                    </a:lnTo>
                    <a:lnTo>
                      <a:pt x="37" y="308"/>
                    </a:lnTo>
                    <a:lnTo>
                      <a:pt x="52" y="365"/>
                    </a:lnTo>
                    <a:lnTo>
                      <a:pt x="67" y="420"/>
                    </a:lnTo>
                    <a:lnTo>
                      <a:pt x="81" y="474"/>
                    </a:lnTo>
                    <a:close/>
                  </a:path>
                </a:pathLst>
              </a:custGeom>
              <a:solidFill>
                <a:srgbClr val="CCCC00"/>
              </a:solidFill>
              <a:ln w="9525">
                <a:noFill/>
                <a:round/>
                <a:headEnd/>
                <a:tailEnd/>
              </a:ln>
              <a:scene3d>
                <a:camera prst="orthographicFront"/>
                <a:lightRig rig="threePt" dir="t"/>
              </a:scene3d>
              <a:sp3d>
                <a:bevelT w="114300" prst="artDeco"/>
              </a:sp3d>
            </p:spPr>
            <p:txBody>
              <a:bodyPr/>
              <a:lstStyle/>
              <a:p>
                <a:pPr>
                  <a:defRPr/>
                </a:pPr>
                <a:endParaRPr lang="en-US"/>
              </a:p>
            </p:txBody>
          </p:sp>
          <p:sp>
            <p:nvSpPr>
              <p:cNvPr id="3091" name="Freeform 17"/>
              <p:cNvSpPr>
                <a:spLocks/>
              </p:cNvSpPr>
              <p:nvPr/>
            </p:nvSpPr>
            <p:spPr bwMode="auto">
              <a:xfrm>
                <a:off x="2288" y="2432"/>
                <a:ext cx="1179" cy="529"/>
              </a:xfrm>
              <a:custGeom>
                <a:avLst/>
                <a:gdLst>
                  <a:gd name="T0" fmla="*/ 491 w 1179"/>
                  <a:gd name="T1" fmla="*/ 0 h 529"/>
                  <a:gd name="T2" fmla="*/ 425 w 1179"/>
                  <a:gd name="T3" fmla="*/ 0 h 529"/>
                  <a:gd name="T4" fmla="*/ 358 w 1179"/>
                  <a:gd name="T5" fmla="*/ 1 h 529"/>
                  <a:gd name="T6" fmla="*/ 292 w 1179"/>
                  <a:gd name="T7" fmla="*/ 1 h 529"/>
                  <a:gd name="T8" fmla="*/ 226 w 1179"/>
                  <a:gd name="T9" fmla="*/ 2 h 529"/>
                  <a:gd name="T10" fmla="*/ 162 w 1179"/>
                  <a:gd name="T11" fmla="*/ 4 h 529"/>
                  <a:gd name="T12" fmla="*/ 96 w 1179"/>
                  <a:gd name="T13" fmla="*/ 5 h 529"/>
                  <a:gd name="T14" fmla="*/ 32 w 1179"/>
                  <a:gd name="T15" fmla="*/ 7 h 529"/>
                  <a:gd name="T16" fmla="*/ 37 w 1179"/>
                  <a:gd name="T17" fmla="*/ 88 h 529"/>
                  <a:gd name="T18" fmla="*/ 123 w 1179"/>
                  <a:gd name="T19" fmla="*/ 229 h 529"/>
                  <a:gd name="T20" fmla="*/ 221 w 1179"/>
                  <a:gd name="T21" fmla="*/ 346 h 529"/>
                  <a:gd name="T22" fmla="*/ 326 w 1179"/>
                  <a:gd name="T23" fmla="*/ 436 h 529"/>
                  <a:gd name="T24" fmla="*/ 407 w 1179"/>
                  <a:gd name="T25" fmla="*/ 484 h 529"/>
                  <a:gd name="T26" fmla="*/ 459 w 1179"/>
                  <a:gd name="T27" fmla="*/ 506 h 529"/>
                  <a:gd name="T28" fmla="*/ 511 w 1179"/>
                  <a:gd name="T29" fmla="*/ 520 h 529"/>
                  <a:gd name="T30" fmla="*/ 565 w 1179"/>
                  <a:gd name="T31" fmla="*/ 527 h 529"/>
                  <a:gd name="T32" fmla="*/ 616 w 1179"/>
                  <a:gd name="T33" fmla="*/ 527 h 529"/>
                  <a:gd name="T34" fmla="*/ 668 w 1179"/>
                  <a:gd name="T35" fmla="*/ 522 h 529"/>
                  <a:gd name="T36" fmla="*/ 719 w 1179"/>
                  <a:gd name="T37" fmla="*/ 507 h 529"/>
                  <a:gd name="T38" fmla="*/ 771 w 1179"/>
                  <a:gd name="T39" fmla="*/ 486 h 529"/>
                  <a:gd name="T40" fmla="*/ 850 w 1179"/>
                  <a:gd name="T41" fmla="*/ 440 h 529"/>
                  <a:gd name="T42" fmla="*/ 955 w 1179"/>
                  <a:gd name="T43" fmla="*/ 352 h 529"/>
                  <a:gd name="T44" fmla="*/ 1053 w 1179"/>
                  <a:gd name="T45" fmla="*/ 235 h 529"/>
                  <a:gd name="T46" fmla="*/ 1142 w 1179"/>
                  <a:gd name="T47" fmla="*/ 94 h 529"/>
                  <a:gd name="T48" fmla="*/ 1139 w 1179"/>
                  <a:gd name="T49" fmla="*/ 12 h 529"/>
                  <a:gd name="T50" fmla="*/ 1058 w 1179"/>
                  <a:gd name="T51" fmla="*/ 8 h 529"/>
                  <a:gd name="T52" fmla="*/ 977 w 1179"/>
                  <a:gd name="T53" fmla="*/ 7 h 529"/>
                  <a:gd name="T54" fmla="*/ 896 w 1179"/>
                  <a:gd name="T55" fmla="*/ 4 h 529"/>
                  <a:gd name="T56" fmla="*/ 815 w 1179"/>
                  <a:gd name="T57" fmla="*/ 2 h 529"/>
                  <a:gd name="T58" fmla="*/ 732 w 1179"/>
                  <a:gd name="T59" fmla="*/ 1 h 529"/>
                  <a:gd name="T60" fmla="*/ 648 w 1179"/>
                  <a:gd name="T61" fmla="*/ 0 h 529"/>
                  <a:gd name="T62" fmla="*/ 565 w 1179"/>
                  <a:gd name="T63" fmla="*/ 0 h 52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179"/>
                  <a:gd name="T97" fmla="*/ 0 h 529"/>
                  <a:gd name="T98" fmla="*/ 1179 w 1179"/>
                  <a:gd name="T99" fmla="*/ 529 h 52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179" h="529">
                    <a:moveTo>
                      <a:pt x="523" y="0"/>
                    </a:moveTo>
                    <a:lnTo>
                      <a:pt x="491" y="0"/>
                    </a:lnTo>
                    <a:lnTo>
                      <a:pt x="457" y="0"/>
                    </a:lnTo>
                    <a:lnTo>
                      <a:pt x="425" y="0"/>
                    </a:lnTo>
                    <a:lnTo>
                      <a:pt x="390" y="0"/>
                    </a:lnTo>
                    <a:lnTo>
                      <a:pt x="358" y="1"/>
                    </a:lnTo>
                    <a:lnTo>
                      <a:pt x="324" y="1"/>
                    </a:lnTo>
                    <a:lnTo>
                      <a:pt x="292" y="1"/>
                    </a:lnTo>
                    <a:lnTo>
                      <a:pt x="260" y="1"/>
                    </a:lnTo>
                    <a:lnTo>
                      <a:pt x="226" y="2"/>
                    </a:lnTo>
                    <a:lnTo>
                      <a:pt x="194" y="2"/>
                    </a:lnTo>
                    <a:lnTo>
                      <a:pt x="162" y="4"/>
                    </a:lnTo>
                    <a:lnTo>
                      <a:pt x="130" y="4"/>
                    </a:lnTo>
                    <a:lnTo>
                      <a:pt x="96" y="5"/>
                    </a:lnTo>
                    <a:lnTo>
                      <a:pt x="64" y="7"/>
                    </a:lnTo>
                    <a:lnTo>
                      <a:pt x="32" y="7"/>
                    </a:lnTo>
                    <a:lnTo>
                      <a:pt x="0" y="8"/>
                    </a:lnTo>
                    <a:lnTo>
                      <a:pt x="37" y="88"/>
                    </a:lnTo>
                    <a:lnTo>
                      <a:pt x="78" y="162"/>
                    </a:lnTo>
                    <a:lnTo>
                      <a:pt x="123" y="229"/>
                    </a:lnTo>
                    <a:lnTo>
                      <a:pt x="172" y="290"/>
                    </a:lnTo>
                    <a:lnTo>
                      <a:pt x="221" y="346"/>
                    </a:lnTo>
                    <a:lnTo>
                      <a:pt x="272" y="395"/>
                    </a:lnTo>
                    <a:lnTo>
                      <a:pt x="326" y="436"/>
                    </a:lnTo>
                    <a:lnTo>
                      <a:pt x="380" y="470"/>
                    </a:lnTo>
                    <a:lnTo>
                      <a:pt x="407" y="484"/>
                    </a:lnTo>
                    <a:lnTo>
                      <a:pt x="432" y="496"/>
                    </a:lnTo>
                    <a:lnTo>
                      <a:pt x="459" y="506"/>
                    </a:lnTo>
                    <a:lnTo>
                      <a:pt x="486" y="514"/>
                    </a:lnTo>
                    <a:lnTo>
                      <a:pt x="511" y="520"/>
                    </a:lnTo>
                    <a:lnTo>
                      <a:pt x="538" y="524"/>
                    </a:lnTo>
                    <a:lnTo>
                      <a:pt x="565" y="527"/>
                    </a:lnTo>
                    <a:lnTo>
                      <a:pt x="592" y="529"/>
                    </a:lnTo>
                    <a:lnTo>
                      <a:pt x="616" y="527"/>
                    </a:lnTo>
                    <a:lnTo>
                      <a:pt x="641" y="526"/>
                    </a:lnTo>
                    <a:lnTo>
                      <a:pt x="668" y="522"/>
                    </a:lnTo>
                    <a:lnTo>
                      <a:pt x="692" y="514"/>
                    </a:lnTo>
                    <a:lnTo>
                      <a:pt x="719" y="507"/>
                    </a:lnTo>
                    <a:lnTo>
                      <a:pt x="744" y="497"/>
                    </a:lnTo>
                    <a:lnTo>
                      <a:pt x="771" y="486"/>
                    </a:lnTo>
                    <a:lnTo>
                      <a:pt x="796" y="473"/>
                    </a:lnTo>
                    <a:lnTo>
                      <a:pt x="850" y="440"/>
                    </a:lnTo>
                    <a:lnTo>
                      <a:pt x="904" y="399"/>
                    </a:lnTo>
                    <a:lnTo>
                      <a:pt x="955" y="352"/>
                    </a:lnTo>
                    <a:lnTo>
                      <a:pt x="1007" y="296"/>
                    </a:lnTo>
                    <a:lnTo>
                      <a:pt x="1053" y="235"/>
                    </a:lnTo>
                    <a:lnTo>
                      <a:pt x="1100" y="168"/>
                    </a:lnTo>
                    <a:lnTo>
                      <a:pt x="1142" y="94"/>
                    </a:lnTo>
                    <a:lnTo>
                      <a:pt x="1179" y="14"/>
                    </a:lnTo>
                    <a:lnTo>
                      <a:pt x="1139" y="12"/>
                    </a:lnTo>
                    <a:lnTo>
                      <a:pt x="1100" y="11"/>
                    </a:lnTo>
                    <a:lnTo>
                      <a:pt x="1058" y="8"/>
                    </a:lnTo>
                    <a:lnTo>
                      <a:pt x="1019" y="7"/>
                    </a:lnTo>
                    <a:lnTo>
                      <a:pt x="977" y="7"/>
                    </a:lnTo>
                    <a:lnTo>
                      <a:pt x="938" y="5"/>
                    </a:lnTo>
                    <a:lnTo>
                      <a:pt x="896" y="4"/>
                    </a:lnTo>
                    <a:lnTo>
                      <a:pt x="854" y="2"/>
                    </a:lnTo>
                    <a:lnTo>
                      <a:pt x="815" y="2"/>
                    </a:lnTo>
                    <a:lnTo>
                      <a:pt x="773" y="1"/>
                    </a:lnTo>
                    <a:lnTo>
                      <a:pt x="732" y="1"/>
                    </a:lnTo>
                    <a:lnTo>
                      <a:pt x="690" y="1"/>
                    </a:lnTo>
                    <a:lnTo>
                      <a:pt x="648" y="0"/>
                    </a:lnTo>
                    <a:lnTo>
                      <a:pt x="606" y="0"/>
                    </a:lnTo>
                    <a:lnTo>
                      <a:pt x="565" y="0"/>
                    </a:lnTo>
                    <a:lnTo>
                      <a:pt x="523" y="0"/>
                    </a:lnTo>
                    <a:close/>
                  </a:path>
                </a:pathLst>
              </a:custGeom>
              <a:solidFill>
                <a:srgbClr val="CCCC00"/>
              </a:solidFill>
              <a:ln w="9525">
                <a:noFill/>
                <a:round/>
                <a:headEnd/>
                <a:tailEnd/>
              </a:ln>
              <a:scene3d>
                <a:camera prst="orthographicFront"/>
                <a:lightRig rig="threePt" dir="t"/>
              </a:scene3d>
              <a:sp3d>
                <a:bevelT w="114300" prst="artDeco"/>
              </a:sp3d>
            </p:spPr>
            <p:txBody>
              <a:bodyPr/>
              <a:lstStyle/>
              <a:p>
                <a:pPr>
                  <a:defRPr/>
                </a:pPr>
                <a:endParaRPr lang="en-US"/>
              </a:p>
            </p:txBody>
          </p:sp>
          <p:sp>
            <p:nvSpPr>
              <p:cNvPr id="3092" name="Freeform 18"/>
              <p:cNvSpPr>
                <a:spLocks/>
              </p:cNvSpPr>
              <p:nvPr/>
            </p:nvSpPr>
            <p:spPr bwMode="auto">
              <a:xfrm>
                <a:off x="3808" y="1803"/>
                <a:ext cx="1135" cy="576"/>
              </a:xfrm>
              <a:custGeom>
                <a:avLst/>
                <a:gdLst>
                  <a:gd name="T0" fmla="*/ 84 w 1135"/>
                  <a:gd name="T1" fmla="*/ 0 h 576"/>
                  <a:gd name="T2" fmla="*/ 79 w 1135"/>
                  <a:gd name="T3" fmla="*/ 62 h 576"/>
                  <a:gd name="T4" fmla="*/ 74 w 1135"/>
                  <a:gd name="T5" fmla="*/ 126 h 576"/>
                  <a:gd name="T6" fmla="*/ 66 w 1135"/>
                  <a:gd name="T7" fmla="*/ 189 h 576"/>
                  <a:gd name="T8" fmla="*/ 57 w 1135"/>
                  <a:gd name="T9" fmla="*/ 252 h 576"/>
                  <a:gd name="T10" fmla="*/ 47 w 1135"/>
                  <a:gd name="T11" fmla="*/ 313 h 576"/>
                  <a:gd name="T12" fmla="*/ 32 w 1135"/>
                  <a:gd name="T13" fmla="*/ 375 h 576"/>
                  <a:gd name="T14" fmla="*/ 17 w 1135"/>
                  <a:gd name="T15" fmla="*/ 436 h 576"/>
                  <a:gd name="T16" fmla="*/ 0 w 1135"/>
                  <a:gd name="T17" fmla="*/ 496 h 576"/>
                  <a:gd name="T18" fmla="*/ 52 w 1135"/>
                  <a:gd name="T19" fmla="*/ 500 h 576"/>
                  <a:gd name="T20" fmla="*/ 106 w 1135"/>
                  <a:gd name="T21" fmla="*/ 503 h 576"/>
                  <a:gd name="T22" fmla="*/ 157 w 1135"/>
                  <a:gd name="T23" fmla="*/ 507 h 576"/>
                  <a:gd name="T24" fmla="*/ 209 w 1135"/>
                  <a:gd name="T25" fmla="*/ 512 h 576"/>
                  <a:gd name="T26" fmla="*/ 260 w 1135"/>
                  <a:gd name="T27" fmla="*/ 516 h 576"/>
                  <a:gd name="T28" fmla="*/ 310 w 1135"/>
                  <a:gd name="T29" fmla="*/ 520 h 576"/>
                  <a:gd name="T30" fmla="*/ 361 w 1135"/>
                  <a:gd name="T31" fmla="*/ 524 h 576"/>
                  <a:gd name="T32" fmla="*/ 413 w 1135"/>
                  <a:gd name="T33" fmla="*/ 530 h 576"/>
                  <a:gd name="T34" fmla="*/ 462 w 1135"/>
                  <a:gd name="T35" fmla="*/ 534 h 576"/>
                  <a:gd name="T36" fmla="*/ 511 w 1135"/>
                  <a:gd name="T37" fmla="*/ 540 h 576"/>
                  <a:gd name="T38" fmla="*/ 560 w 1135"/>
                  <a:gd name="T39" fmla="*/ 546 h 576"/>
                  <a:gd name="T40" fmla="*/ 609 w 1135"/>
                  <a:gd name="T41" fmla="*/ 551 h 576"/>
                  <a:gd name="T42" fmla="*/ 658 w 1135"/>
                  <a:gd name="T43" fmla="*/ 557 h 576"/>
                  <a:gd name="T44" fmla="*/ 705 w 1135"/>
                  <a:gd name="T45" fmla="*/ 563 h 576"/>
                  <a:gd name="T46" fmla="*/ 754 w 1135"/>
                  <a:gd name="T47" fmla="*/ 570 h 576"/>
                  <a:gd name="T48" fmla="*/ 801 w 1135"/>
                  <a:gd name="T49" fmla="*/ 576 h 576"/>
                  <a:gd name="T50" fmla="*/ 870 w 1135"/>
                  <a:gd name="T51" fmla="*/ 512 h 576"/>
                  <a:gd name="T52" fmla="*/ 931 w 1135"/>
                  <a:gd name="T53" fmla="*/ 445 h 576"/>
                  <a:gd name="T54" fmla="*/ 985 w 1135"/>
                  <a:gd name="T55" fmla="*/ 376 h 576"/>
                  <a:gd name="T56" fmla="*/ 1032 w 1135"/>
                  <a:gd name="T57" fmla="*/ 305 h 576"/>
                  <a:gd name="T58" fmla="*/ 1069 w 1135"/>
                  <a:gd name="T59" fmla="*/ 231 h 576"/>
                  <a:gd name="T60" fmla="*/ 1100 w 1135"/>
                  <a:gd name="T61" fmla="*/ 156 h 576"/>
                  <a:gd name="T62" fmla="*/ 1120 w 1135"/>
                  <a:gd name="T63" fmla="*/ 78 h 576"/>
                  <a:gd name="T64" fmla="*/ 1135 w 1135"/>
                  <a:gd name="T65" fmla="*/ 0 h 576"/>
                  <a:gd name="T66" fmla="*/ 84 w 1135"/>
                  <a:gd name="T67" fmla="*/ 0 h 57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135"/>
                  <a:gd name="T103" fmla="*/ 0 h 576"/>
                  <a:gd name="T104" fmla="*/ 1135 w 1135"/>
                  <a:gd name="T105" fmla="*/ 576 h 57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135" h="576">
                    <a:moveTo>
                      <a:pt x="84" y="0"/>
                    </a:moveTo>
                    <a:lnTo>
                      <a:pt x="79" y="62"/>
                    </a:lnTo>
                    <a:lnTo>
                      <a:pt x="74" y="126"/>
                    </a:lnTo>
                    <a:lnTo>
                      <a:pt x="66" y="189"/>
                    </a:lnTo>
                    <a:lnTo>
                      <a:pt x="57" y="252"/>
                    </a:lnTo>
                    <a:lnTo>
                      <a:pt x="47" y="313"/>
                    </a:lnTo>
                    <a:lnTo>
                      <a:pt x="32" y="375"/>
                    </a:lnTo>
                    <a:lnTo>
                      <a:pt x="17" y="436"/>
                    </a:lnTo>
                    <a:lnTo>
                      <a:pt x="0" y="496"/>
                    </a:lnTo>
                    <a:lnTo>
                      <a:pt x="52" y="500"/>
                    </a:lnTo>
                    <a:lnTo>
                      <a:pt x="106" y="503"/>
                    </a:lnTo>
                    <a:lnTo>
                      <a:pt x="157" y="507"/>
                    </a:lnTo>
                    <a:lnTo>
                      <a:pt x="209" y="512"/>
                    </a:lnTo>
                    <a:lnTo>
                      <a:pt x="260" y="516"/>
                    </a:lnTo>
                    <a:lnTo>
                      <a:pt x="310" y="520"/>
                    </a:lnTo>
                    <a:lnTo>
                      <a:pt x="361" y="524"/>
                    </a:lnTo>
                    <a:lnTo>
                      <a:pt x="413" y="530"/>
                    </a:lnTo>
                    <a:lnTo>
                      <a:pt x="462" y="534"/>
                    </a:lnTo>
                    <a:lnTo>
                      <a:pt x="511" y="540"/>
                    </a:lnTo>
                    <a:lnTo>
                      <a:pt x="560" y="546"/>
                    </a:lnTo>
                    <a:lnTo>
                      <a:pt x="609" y="551"/>
                    </a:lnTo>
                    <a:lnTo>
                      <a:pt x="658" y="557"/>
                    </a:lnTo>
                    <a:lnTo>
                      <a:pt x="705" y="563"/>
                    </a:lnTo>
                    <a:lnTo>
                      <a:pt x="754" y="570"/>
                    </a:lnTo>
                    <a:lnTo>
                      <a:pt x="801" y="576"/>
                    </a:lnTo>
                    <a:lnTo>
                      <a:pt x="870" y="512"/>
                    </a:lnTo>
                    <a:lnTo>
                      <a:pt x="931" y="445"/>
                    </a:lnTo>
                    <a:lnTo>
                      <a:pt x="985" y="376"/>
                    </a:lnTo>
                    <a:lnTo>
                      <a:pt x="1032" y="305"/>
                    </a:lnTo>
                    <a:lnTo>
                      <a:pt x="1069" y="231"/>
                    </a:lnTo>
                    <a:lnTo>
                      <a:pt x="1100" y="156"/>
                    </a:lnTo>
                    <a:lnTo>
                      <a:pt x="1120" y="78"/>
                    </a:lnTo>
                    <a:lnTo>
                      <a:pt x="1135" y="0"/>
                    </a:lnTo>
                    <a:lnTo>
                      <a:pt x="84" y="0"/>
                    </a:lnTo>
                    <a:close/>
                  </a:path>
                </a:pathLst>
              </a:custGeom>
              <a:solidFill>
                <a:srgbClr val="CCCC00"/>
              </a:solidFill>
              <a:ln w="9525">
                <a:noFill/>
                <a:round/>
                <a:headEnd/>
                <a:tailEnd/>
              </a:ln>
              <a:scene3d>
                <a:camera prst="orthographicFront"/>
                <a:lightRig rig="threePt" dir="t"/>
              </a:scene3d>
              <a:sp3d>
                <a:bevelT w="114300" prst="artDeco"/>
              </a:sp3d>
            </p:spPr>
            <p:txBody>
              <a:bodyPr/>
              <a:lstStyle/>
              <a:p>
                <a:pPr>
                  <a:defRPr/>
                </a:pPr>
                <a:endParaRPr lang="en-US"/>
              </a:p>
            </p:txBody>
          </p:sp>
          <p:sp>
            <p:nvSpPr>
              <p:cNvPr id="3093" name="Freeform 21"/>
              <p:cNvSpPr>
                <a:spLocks/>
              </p:cNvSpPr>
              <p:nvPr/>
            </p:nvSpPr>
            <p:spPr bwMode="auto">
              <a:xfrm>
                <a:off x="1974" y="120"/>
                <a:ext cx="2199" cy="2767"/>
              </a:xfrm>
              <a:custGeom>
                <a:avLst/>
                <a:gdLst>
                  <a:gd name="T0" fmla="*/ 0 w 1224"/>
                  <a:gd name="T1" fmla="*/ 816 h 1678"/>
                  <a:gd name="T2" fmla="*/ 499 w 1224"/>
                  <a:gd name="T3" fmla="*/ 1315 h 1678"/>
                  <a:gd name="T4" fmla="*/ 1224 w 1224"/>
                  <a:gd name="T5" fmla="*/ 0 h 1678"/>
                  <a:gd name="T6" fmla="*/ 499 w 1224"/>
                  <a:gd name="T7" fmla="*/ 1678 h 1678"/>
                  <a:gd name="T8" fmla="*/ 0 w 1224"/>
                  <a:gd name="T9" fmla="*/ 816 h 1678"/>
                  <a:gd name="T10" fmla="*/ 0 60000 65536"/>
                  <a:gd name="T11" fmla="*/ 0 60000 65536"/>
                  <a:gd name="T12" fmla="*/ 0 60000 65536"/>
                  <a:gd name="T13" fmla="*/ 0 60000 65536"/>
                  <a:gd name="T14" fmla="*/ 0 60000 65536"/>
                  <a:gd name="T15" fmla="*/ 0 w 1224"/>
                  <a:gd name="T16" fmla="*/ 0 h 1678"/>
                  <a:gd name="T17" fmla="*/ 1224 w 1224"/>
                  <a:gd name="T18" fmla="*/ 1678 h 1678"/>
                </a:gdLst>
                <a:ahLst/>
                <a:cxnLst>
                  <a:cxn ang="T10">
                    <a:pos x="T0" y="T1"/>
                  </a:cxn>
                  <a:cxn ang="T11">
                    <a:pos x="T2" y="T3"/>
                  </a:cxn>
                  <a:cxn ang="T12">
                    <a:pos x="T4" y="T5"/>
                  </a:cxn>
                  <a:cxn ang="T13">
                    <a:pos x="T6" y="T7"/>
                  </a:cxn>
                  <a:cxn ang="T14">
                    <a:pos x="T8" y="T9"/>
                  </a:cxn>
                </a:cxnLst>
                <a:rect l="T15" t="T16" r="T17" b="T18"/>
                <a:pathLst>
                  <a:path w="1224" h="1678">
                    <a:moveTo>
                      <a:pt x="0" y="816"/>
                    </a:moveTo>
                    <a:lnTo>
                      <a:pt x="499" y="1315"/>
                    </a:lnTo>
                    <a:lnTo>
                      <a:pt x="1224" y="0"/>
                    </a:lnTo>
                    <a:lnTo>
                      <a:pt x="499" y="1678"/>
                    </a:lnTo>
                    <a:lnTo>
                      <a:pt x="0" y="816"/>
                    </a:lnTo>
                    <a:close/>
                  </a:path>
                </a:pathLst>
              </a:custGeom>
              <a:solidFill>
                <a:srgbClr val="CC3300"/>
              </a:solidFill>
              <a:ln w="9525">
                <a:solidFill>
                  <a:schemeClr val="accent2"/>
                </a:solidFill>
                <a:round/>
                <a:headEnd/>
                <a:tailEnd/>
              </a:ln>
              <a:scene3d>
                <a:camera prst="orthographicFront"/>
                <a:lightRig rig="threePt" dir="t"/>
              </a:scene3d>
              <a:sp3d>
                <a:bevelT w="114300" prst="artDeco"/>
              </a:sp3d>
            </p:spPr>
            <p:txBody>
              <a:bodyPr/>
              <a:lstStyle/>
              <a:p>
                <a:pPr>
                  <a:defRPr/>
                </a:pPr>
                <a:endParaRPr lang="en-US"/>
              </a:p>
            </p:txBody>
          </p:sp>
          <p:sp>
            <p:nvSpPr>
              <p:cNvPr id="3094" name="Freeform 22"/>
              <p:cNvSpPr>
                <a:spLocks/>
              </p:cNvSpPr>
              <p:nvPr/>
            </p:nvSpPr>
            <p:spPr bwMode="auto">
              <a:xfrm rot="418631">
                <a:off x="1599" y="2915"/>
                <a:ext cx="3150" cy="526"/>
              </a:xfrm>
              <a:custGeom>
                <a:avLst/>
                <a:gdLst>
                  <a:gd name="T0" fmla="*/ 45 w 2835"/>
                  <a:gd name="T1" fmla="*/ 318 h 703"/>
                  <a:gd name="T2" fmla="*/ 408 w 2835"/>
                  <a:gd name="T3" fmla="*/ 91 h 703"/>
                  <a:gd name="T4" fmla="*/ 907 w 2835"/>
                  <a:gd name="T5" fmla="*/ 0 h 703"/>
                  <a:gd name="T6" fmla="*/ 1406 w 2835"/>
                  <a:gd name="T7" fmla="*/ 91 h 703"/>
                  <a:gd name="T8" fmla="*/ 1951 w 2835"/>
                  <a:gd name="T9" fmla="*/ 318 h 703"/>
                  <a:gd name="T10" fmla="*/ 2313 w 2835"/>
                  <a:gd name="T11" fmla="*/ 363 h 703"/>
                  <a:gd name="T12" fmla="*/ 2767 w 2835"/>
                  <a:gd name="T13" fmla="*/ 91 h 703"/>
                  <a:gd name="T14" fmla="*/ 2722 w 2835"/>
                  <a:gd name="T15" fmla="*/ 227 h 703"/>
                  <a:gd name="T16" fmla="*/ 2359 w 2835"/>
                  <a:gd name="T17" fmla="*/ 635 h 703"/>
                  <a:gd name="T18" fmla="*/ 1860 w 2835"/>
                  <a:gd name="T19" fmla="*/ 635 h 703"/>
                  <a:gd name="T20" fmla="*/ 1225 w 2835"/>
                  <a:gd name="T21" fmla="*/ 318 h 703"/>
                  <a:gd name="T22" fmla="*/ 771 w 2835"/>
                  <a:gd name="T23" fmla="*/ 227 h 703"/>
                  <a:gd name="T24" fmla="*/ 363 w 2835"/>
                  <a:gd name="T25" fmla="*/ 227 h 703"/>
                  <a:gd name="T26" fmla="*/ 136 w 2835"/>
                  <a:gd name="T27" fmla="*/ 272 h 703"/>
                  <a:gd name="T28" fmla="*/ 45 w 2835"/>
                  <a:gd name="T29" fmla="*/ 318 h 70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35"/>
                  <a:gd name="T46" fmla="*/ 0 h 703"/>
                  <a:gd name="T47" fmla="*/ 2835 w 2835"/>
                  <a:gd name="T48" fmla="*/ 703 h 70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35" h="703">
                    <a:moveTo>
                      <a:pt x="45" y="318"/>
                    </a:moveTo>
                    <a:cubicBezTo>
                      <a:pt x="90" y="288"/>
                      <a:pt x="264" y="144"/>
                      <a:pt x="408" y="91"/>
                    </a:cubicBezTo>
                    <a:cubicBezTo>
                      <a:pt x="552" y="38"/>
                      <a:pt x="741" y="0"/>
                      <a:pt x="907" y="0"/>
                    </a:cubicBezTo>
                    <a:cubicBezTo>
                      <a:pt x="1073" y="0"/>
                      <a:pt x="1232" y="38"/>
                      <a:pt x="1406" y="91"/>
                    </a:cubicBezTo>
                    <a:cubicBezTo>
                      <a:pt x="1580" y="144"/>
                      <a:pt x="1800" y="273"/>
                      <a:pt x="1951" y="318"/>
                    </a:cubicBezTo>
                    <a:cubicBezTo>
                      <a:pt x="2102" y="363"/>
                      <a:pt x="2177" y="401"/>
                      <a:pt x="2313" y="363"/>
                    </a:cubicBezTo>
                    <a:cubicBezTo>
                      <a:pt x="2449" y="325"/>
                      <a:pt x="2699" y="114"/>
                      <a:pt x="2767" y="91"/>
                    </a:cubicBezTo>
                    <a:cubicBezTo>
                      <a:pt x="2835" y="68"/>
                      <a:pt x="2790" y="136"/>
                      <a:pt x="2722" y="227"/>
                    </a:cubicBezTo>
                    <a:cubicBezTo>
                      <a:pt x="2654" y="318"/>
                      <a:pt x="2503" y="567"/>
                      <a:pt x="2359" y="635"/>
                    </a:cubicBezTo>
                    <a:cubicBezTo>
                      <a:pt x="2215" y="703"/>
                      <a:pt x="2049" y="688"/>
                      <a:pt x="1860" y="635"/>
                    </a:cubicBezTo>
                    <a:cubicBezTo>
                      <a:pt x="1671" y="582"/>
                      <a:pt x="1406" y="386"/>
                      <a:pt x="1225" y="318"/>
                    </a:cubicBezTo>
                    <a:cubicBezTo>
                      <a:pt x="1044" y="250"/>
                      <a:pt x="915" y="242"/>
                      <a:pt x="771" y="227"/>
                    </a:cubicBezTo>
                    <a:cubicBezTo>
                      <a:pt x="627" y="212"/>
                      <a:pt x="469" y="220"/>
                      <a:pt x="363" y="227"/>
                    </a:cubicBezTo>
                    <a:cubicBezTo>
                      <a:pt x="257" y="234"/>
                      <a:pt x="189" y="249"/>
                      <a:pt x="136" y="272"/>
                    </a:cubicBezTo>
                    <a:cubicBezTo>
                      <a:pt x="83" y="295"/>
                      <a:pt x="0" y="348"/>
                      <a:pt x="45" y="318"/>
                    </a:cubicBezTo>
                    <a:close/>
                  </a:path>
                </a:pathLst>
              </a:custGeom>
              <a:solidFill>
                <a:srgbClr val="0000CC"/>
              </a:solidFill>
              <a:ln w="9525">
                <a:solidFill>
                  <a:srgbClr val="0000CC"/>
                </a:solidFill>
                <a:round/>
                <a:headEnd/>
                <a:tailEnd/>
              </a:ln>
              <a:scene3d>
                <a:camera prst="orthographicFront"/>
                <a:lightRig rig="threePt" dir="t"/>
              </a:scene3d>
              <a:sp3d>
                <a:bevelT w="114300" prst="artDeco"/>
              </a:sp3d>
            </p:spPr>
            <p:txBody>
              <a:bodyPr/>
              <a:lstStyle/>
              <a:p>
                <a:pPr>
                  <a:defRPr/>
                </a:pPr>
                <a:endParaRPr lang="en-US"/>
              </a:p>
            </p:txBody>
          </p:sp>
        </p:grpSp>
      </p:grpSp>
      <p:sp>
        <p:nvSpPr>
          <p:cNvPr id="47130" name="Rectangle 26"/>
          <p:cNvSpPr>
            <a:spLocks noGrp="1" noChangeArrowheads="1"/>
          </p:cNvSpPr>
          <p:nvPr>
            <p:ph type="ctrTitle"/>
          </p:nvPr>
        </p:nvSpPr>
        <p:spPr>
          <a:xfrm>
            <a:off x="974725" y="1700213"/>
            <a:ext cx="7953375" cy="2665412"/>
          </a:xfrm>
        </p:spPr>
        <p:txBody>
          <a:bodyPr/>
          <a:lstStyle/>
          <a:p>
            <a:pPr algn="ctr">
              <a:lnSpc>
                <a:spcPct val="90000"/>
              </a:lnSpc>
              <a:defRPr/>
            </a:pPr>
            <a:r>
              <a:rPr lang="en-US" b="1" smtClean="0">
                <a:solidFill>
                  <a:srgbClr val="000000"/>
                </a:solidFill>
                <a:effectLst>
                  <a:outerShdw blurRad="38100" dist="38100" dir="2700000" algn="tl">
                    <a:srgbClr val="FFFFFF"/>
                  </a:outerShdw>
                </a:effectLst>
              </a:rPr>
              <a:t>Visi, Misi, Strategi, Value, dan </a:t>
            </a:r>
            <a:br>
              <a:rPr lang="en-US" b="1" smtClean="0">
                <a:solidFill>
                  <a:srgbClr val="000000"/>
                </a:solidFill>
                <a:effectLst>
                  <a:outerShdw blurRad="38100" dist="38100" dir="2700000" algn="tl">
                    <a:srgbClr val="FFFFFF"/>
                  </a:outerShdw>
                </a:effectLst>
              </a:rPr>
            </a:br>
            <a:r>
              <a:rPr lang="en-US" b="1" smtClean="0">
                <a:solidFill>
                  <a:srgbClr val="000000"/>
                </a:solidFill>
                <a:effectLst>
                  <a:outerShdw blurRad="38100" dist="38100" dir="2700000" algn="tl">
                    <a:srgbClr val="FFFFFF"/>
                  </a:outerShdw>
                </a:effectLst>
              </a:rPr>
              <a:t>Kode Etik </a:t>
            </a:r>
            <a:br>
              <a:rPr lang="en-US" b="1" smtClean="0">
                <a:solidFill>
                  <a:srgbClr val="000000"/>
                </a:solidFill>
                <a:effectLst>
                  <a:outerShdw blurRad="38100" dist="38100" dir="2700000" algn="tl">
                    <a:srgbClr val="FFFFFF"/>
                  </a:outerShdw>
                </a:effectLst>
              </a:rPr>
            </a:br>
            <a:r>
              <a:rPr lang="en-US" b="1" smtClean="0">
                <a:solidFill>
                  <a:srgbClr val="000000"/>
                </a:solidFill>
                <a:effectLst>
                  <a:outerShdw blurRad="38100" dist="38100" dir="2700000" algn="tl">
                    <a:srgbClr val="FFFFFF"/>
                  </a:outerShdw>
                </a:effectLst>
              </a:rPr>
              <a:t>ASESOR BAN-PT</a:t>
            </a:r>
          </a:p>
        </p:txBody>
      </p:sp>
      <p:sp>
        <p:nvSpPr>
          <p:cNvPr id="47128" name="Rectangle 24"/>
          <p:cNvSpPr>
            <a:spLocks noGrp="1" noChangeArrowheads="1"/>
          </p:cNvSpPr>
          <p:nvPr>
            <p:ph type="subTitle" idx="1"/>
          </p:nvPr>
        </p:nvSpPr>
        <p:spPr>
          <a:xfrm>
            <a:off x="1481138" y="4581525"/>
            <a:ext cx="6934200" cy="914400"/>
          </a:xfrm>
        </p:spPr>
        <p:txBody>
          <a:bodyPr/>
          <a:lstStyle/>
          <a:p>
            <a:pPr>
              <a:lnSpc>
                <a:spcPct val="80000"/>
              </a:lnSpc>
            </a:pPr>
            <a:r>
              <a:rPr lang="en-US" sz="2800" b="1" smtClean="0">
                <a:solidFill>
                  <a:schemeClr val="tx2"/>
                </a:solidFill>
              </a:rPr>
              <a:t>ABA</a:t>
            </a:r>
          </a:p>
          <a:p>
            <a:pPr>
              <a:lnSpc>
                <a:spcPct val="80000"/>
              </a:lnSpc>
            </a:pPr>
            <a:r>
              <a:rPr lang="en-US" sz="2800" b="1" smtClean="0">
                <a:solidFill>
                  <a:schemeClr val="tx2"/>
                </a:solidFill>
              </a:rPr>
              <a:t>September 2008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ppt_x</p:attrName>
                                        </p:attrNameLst>
                                      </p:cBhvr>
                                      <p:tavLst>
                                        <p:tav tm="0">
                                          <p:val>
                                            <p:fltVal val="0.5"/>
                                          </p:val>
                                        </p:tav>
                                        <p:tav tm="100000">
                                          <p:val>
                                            <p:strVal val="#ppt_x"/>
                                          </p:val>
                                        </p:tav>
                                      </p:tavLst>
                                    </p:anim>
                                    <p:anim calcmode="lin" valueType="num">
                                      <p:cBhvr>
                                        <p:cTn id="10" dur="500" fill="hold"/>
                                        <p:tgtEl>
                                          <p:spTgt spid="2"/>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47130"/>
                                        </p:tgtEl>
                                        <p:attrNameLst>
                                          <p:attrName>style.visibility</p:attrName>
                                        </p:attrNameLst>
                                      </p:cBhvr>
                                      <p:to>
                                        <p:strVal val="visible"/>
                                      </p:to>
                                    </p:set>
                                    <p:anim calcmode="lin" valueType="num">
                                      <p:cBhvr>
                                        <p:cTn id="15" dur="500" fill="hold"/>
                                        <p:tgtEl>
                                          <p:spTgt spid="47130"/>
                                        </p:tgtEl>
                                        <p:attrNameLst>
                                          <p:attrName>ppt_w</p:attrName>
                                        </p:attrNameLst>
                                      </p:cBhvr>
                                      <p:tavLst>
                                        <p:tav tm="0">
                                          <p:val>
                                            <p:fltVal val="0"/>
                                          </p:val>
                                        </p:tav>
                                        <p:tav tm="100000">
                                          <p:val>
                                            <p:strVal val="#ppt_w"/>
                                          </p:val>
                                        </p:tav>
                                      </p:tavLst>
                                    </p:anim>
                                    <p:anim calcmode="lin" valueType="num">
                                      <p:cBhvr>
                                        <p:cTn id="16" dur="500" fill="hold"/>
                                        <p:tgtEl>
                                          <p:spTgt spid="47130"/>
                                        </p:tgtEl>
                                        <p:attrNameLst>
                                          <p:attrName>ppt_h</p:attrName>
                                        </p:attrNameLst>
                                      </p:cBhvr>
                                      <p:tavLst>
                                        <p:tav tm="0">
                                          <p:val>
                                            <p:fltVal val="0"/>
                                          </p:val>
                                        </p:tav>
                                        <p:tav tm="100000">
                                          <p:val>
                                            <p:strVal val="#ppt_h"/>
                                          </p:val>
                                        </p:tav>
                                      </p:tavLst>
                                    </p:anim>
                                  </p:childTnLst>
                                </p:cTn>
                              </p:par>
                            </p:childTnLst>
                          </p:cTn>
                        </p:par>
                        <p:par>
                          <p:cTn id="17" fill="hold">
                            <p:stCondLst>
                              <p:cond delay="500"/>
                            </p:stCondLst>
                            <p:childTnLst>
                              <p:par>
                                <p:cTn id="18" presetID="23" presetClass="entr" presetSubtype="528" fill="hold" grpId="0" nodeType="afterEffect">
                                  <p:stCondLst>
                                    <p:cond delay="0"/>
                                  </p:stCondLst>
                                  <p:childTnLst>
                                    <p:set>
                                      <p:cBhvr>
                                        <p:cTn id="19" dur="1" fill="hold">
                                          <p:stCondLst>
                                            <p:cond delay="0"/>
                                          </p:stCondLst>
                                        </p:cTn>
                                        <p:tgtEl>
                                          <p:spTgt spid="47128"/>
                                        </p:tgtEl>
                                        <p:attrNameLst>
                                          <p:attrName>style.visibility</p:attrName>
                                        </p:attrNameLst>
                                      </p:cBhvr>
                                      <p:to>
                                        <p:strVal val="visible"/>
                                      </p:to>
                                    </p:set>
                                    <p:anim calcmode="lin" valueType="num">
                                      <p:cBhvr>
                                        <p:cTn id="20" dur="500" fill="hold"/>
                                        <p:tgtEl>
                                          <p:spTgt spid="47128"/>
                                        </p:tgtEl>
                                        <p:attrNameLst>
                                          <p:attrName>ppt_w</p:attrName>
                                        </p:attrNameLst>
                                      </p:cBhvr>
                                      <p:tavLst>
                                        <p:tav tm="0">
                                          <p:val>
                                            <p:fltVal val="0"/>
                                          </p:val>
                                        </p:tav>
                                        <p:tav tm="100000">
                                          <p:val>
                                            <p:strVal val="#ppt_w"/>
                                          </p:val>
                                        </p:tav>
                                      </p:tavLst>
                                    </p:anim>
                                    <p:anim calcmode="lin" valueType="num">
                                      <p:cBhvr>
                                        <p:cTn id="21" dur="500" fill="hold"/>
                                        <p:tgtEl>
                                          <p:spTgt spid="47128"/>
                                        </p:tgtEl>
                                        <p:attrNameLst>
                                          <p:attrName>ppt_h</p:attrName>
                                        </p:attrNameLst>
                                      </p:cBhvr>
                                      <p:tavLst>
                                        <p:tav tm="0">
                                          <p:val>
                                            <p:fltVal val="0"/>
                                          </p:val>
                                        </p:tav>
                                        <p:tav tm="100000">
                                          <p:val>
                                            <p:strVal val="#ppt_h"/>
                                          </p:val>
                                        </p:tav>
                                      </p:tavLst>
                                    </p:anim>
                                    <p:anim calcmode="lin" valueType="num">
                                      <p:cBhvr>
                                        <p:cTn id="22" dur="500" fill="hold"/>
                                        <p:tgtEl>
                                          <p:spTgt spid="47128"/>
                                        </p:tgtEl>
                                        <p:attrNameLst>
                                          <p:attrName>ppt_x</p:attrName>
                                        </p:attrNameLst>
                                      </p:cBhvr>
                                      <p:tavLst>
                                        <p:tav tm="0">
                                          <p:val>
                                            <p:fltVal val="0.5"/>
                                          </p:val>
                                        </p:tav>
                                        <p:tav tm="100000">
                                          <p:val>
                                            <p:strVal val="#ppt_x"/>
                                          </p:val>
                                        </p:tav>
                                      </p:tavLst>
                                    </p:anim>
                                    <p:anim calcmode="lin" valueType="num">
                                      <p:cBhvr>
                                        <p:cTn id="23" dur="500" fill="hold"/>
                                        <p:tgtEl>
                                          <p:spTgt spid="47128"/>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30" grpId="0"/>
      <p:bldP spid="4712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95300" y="188913"/>
            <a:ext cx="9410700" cy="703262"/>
          </a:xfrm>
        </p:spPr>
        <p:txBody>
          <a:bodyPr/>
          <a:lstStyle/>
          <a:p>
            <a:r>
              <a:rPr lang="en-US" sz="4000" smtClean="0"/>
              <a:t>Nilai-nilai dasar </a:t>
            </a:r>
            <a:r>
              <a:rPr lang="en-US" b="1" smtClean="0">
                <a:latin typeface="Trebuchet MS" pitchFamily="34" charset="0"/>
              </a:rPr>
              <a:t>TQM di BAN-PT</a:t>
            </a:r>
            <a:r>
              <a:rPr lang="en-US" sz="8000" b="1" smtClean="0">
                <a:latin typeface="Trebuchet MS" pitchFamily="34" charset="0"/>
              </a:rPr>
              <a:t>?</a:t>
            </a:r>
          </a:p>
        </p:txBody>
      </p:sp>
      <p:graphicFrame>
        <p:nvGraphicFramePr>
          <p:cNvPr id="23579" name="Group 27"/>
          <p:cNvGraphicFramePr>
            <a:graphicFrameLocks noGrp="1"/>
          </p:cNvGraphicFramePr>
          <p:nvPr/>
        </p:nvGraphicFramePr>
        <p:xfrm>
          <a:off x="428625" y="1196975"/>
          <a:ext cx="9359900" cy="4706938"/>
        </p:xfrm>
        <a:graphic>
          <a:graphicData uri="http://schemas.openxmlformats.org/drawingml/2006/table">
            <a:tbl>
              <a:tblPr/>
              <a:tblGrid>
                <a:gridCol w="4679950"/>
                <a:gridCol w="4679950"/>
              </a:tblGrid>
              <a:tr h="369888">
                <a:tc>
                  <a:txBody>
                    <a:bodyPr/>
                    <a:lstStyle/>
                    <a:p>
                      <a:pPr marL="0" marR="0" lvl="0" indent="0" algn="ctr" defTabSz="914400" rtl="0" eaLnBrk="0" fontAlgn="base" latinLnBrk="0" hangingPunct="0">
                        <a:lnSpc>
                          <a:spcPct val="80000"/>
                        </a:lnSpc>
                        <a:spcBef>
                          <a:spcPct val="20000"/>
                        </a:spcBef>
                        <a:spcAft>
                          <a:spcPct val="0"/>
                        </a:spcAft>
                        <a:buClr>
                          <a:schemeClr val="hlink"/>
                        </a:buClr>
                        <a:buSzTx/>
                        <a:buFontTx/>
                        <a:buNone/>
                        <a:tabLst/>
                      </a:pPr>
                      <a:r>
                        <a:rPr kumimoji="0" lang="en-US" sz="2800" b="1" i="0" u="none" strike="noStrike" cap="none" normalizeH="0" baseline="0" smtClean="0">
                          <a:ln>
                            <a:noFill/>
                          </a:ln>
                          <a:solidFill>
                            <a:srgbClr val="FFFF00"/>
                          </a:solidFill>
                          <a:effectLst/>
                          <a:latin typeface="Times New Roman" pitchFamily="18" charset="0"/>
                        </a:rPr>
                        <a:t>VALUES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
                          <a:schemeClr val="hlink"/>
                        </a:buClr>
                        <a:buSzTx/>
                        <a:buFontTx/>
                        <a:buNone/>
                        <a:tabLst/>
                      </a:pPr>
                      <a:r>
                        <a:rPr kumimoji="0" lang="en-US" sz="2800" b="1" i="0" u="none" strike="noStrike" cap="none" normalizeH="0" baseline="0" smtClean="0">
                          <a:ln>
                            <a:noFill/>
                          </a:ln>
                          <a:solidFill>
                            <a:srgbClr val="FFFF00"/>
                          </a:solidFill>
                          <a:effectLst/>
                          <a:latin typeface="Times New Roman" pitchFamily="18" charset="0"/>
                        </a:rPr>
                        <a:t>ACTIONS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2525">
                <a:tc>
                  <a:txBody>
                    <a:bodyPr/>
                    <a:lstStyle/>
                    <a:p>
                      <a:pPr marL="363538" marR="0" lvl="0" indent="-363538" algn="l" defTabSz="914400" rtl="0" eaLnBrk="0" fontAlgn="base" latinLnBrk="0" hangingPunct="0">
                        <a:lnSpc>
                          <a:spcPct val="80000"/>
                        </a:lnSpc>
                        <a:spcBef>
                          <a:spcPct val="20000"/>
                        </a:spcBef>
                        <a:spcAft>
                          <a:spcPct val="0"/>
                        </a:spcAft>
                        <a:buClr>
                          <a:schemeClr val="hlink"/>
                        </a:buClr>
                        <a:buSzTx/>
                        <a:buFontTx/>
                        <a:buNone/>
                        <a:tabLst/>
                      </a:pPr>
                      <a:r>
                        <a:rPr kumimoji="0" lang="en-US" sz="2800" b="1" i="0" u="none" strike="noStrike" cap="none" normalizeH="0" baseline="0" smtClean="0">
                          <a:ln>
                            <a:noFill/>
                          </a:ln>
                          <a:solidFill>
                            <a:schemeClr val="bg1"/>
                          </a:solidFill>
                          <a:effectLst/>
                          <a:latin typeface="Times New Roman" pitchFamily="18" charset="0"/>
                        </a:rPr>
                        <a:t>5.</a:t>
                      </a:r>
                      <a:r>
                        <a:rPr kumimoji="0" lang="en-US" sz="2800" b="1" i="0" u="none" strike="noStrike" cap="none" normalizeH="0" baseline="0" smtClean="0">
                          <a:ln>
                            <a:noFill/>
                          </a:ln>
                          <a:solidFill>
                            <a:schemeClr val="tx1"/>
                          </a:solidFill>
                          <a:effectLst/>
                          <a:latin typeface="Times New Roman" pitchFamily="18" charset="0"/>
                        </a:rPr>
                        <a:t> </a:t>
                      </a:r>
                      <a:r>
                        <a:rPr kumimoji="0" lang="en-US" sz="2800" b="1" i="0" u="none" strike="noStrike" cap="none" normalizeH="0" baseline="0" smtClean="0">
                          <a:ln>
                            <a:noFill/>
                          </a:ln>
                          <a:solidFill>
                            <a:srgbClr val="FFFF00"/>
                          </a:solidFill>
                          <a:effectLst/>
                          <a:latin typeface="Times New Roman" pitchFamily="18" charset="0"/>
                        </a:rPr>
                        <a:t>Long-term improvements</a:t>
                      </a:r>
                      <a:r>
                        <a:rPr kumimoji="0" lang="en-US" sz="2800" b="1" i="0" u="none" strike="noStrike" cap="none" normalizeH="0" baseline="0" smtClean="0">
                          <a:ln>
                            <a:noFill/>
                          </a:ln>
                          <a:solidFill>
                            <a:schemeClr val="tx1"/>
                          </a:solidFill>
                          <a:effectLst/>
                          <a:latin typeface="Times New Roman" pitchFamily="18" charset="0"/>
                        </a:rPr>
                        <a:t> are better than quick fixes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41325" marR="0" lvl="0" indent="-441325" algn="l" defTabSz="914400" rtl="0" eaLnBrk="0" fontAlgn="base" latinLnBrk="0" hangingPunct="0">
                        <a:lnSpc>
                          <a:spcPct val="80000"/>
                        </a:lnSpc>
                        <a:spcBef>
                          <a:spcPct val="20000"/>
                        </a:spcBef>
                        <a:spcAft>
                          <a:spcPct val="0"/>
                        </a:spcAft>
                        <a:buClr>
                          <a:schemeClr val="hlink"/>
                        </a:buClr>
                        <a:buSzTx/>
                        <a:buFontTx/>
                        <a:buNone/>
                        <a:tabLst/>
                      </a:pPr>
                      <a:r>
                        <a:rPr kumimoji="0" lang="en-US" sz="2000" b="1" i="0" u="none" strike="noStrike" cap="none" normalizeH="0" baseline="0" smtClean="0">
                          <a:ln>
                            <a:noFill/>
                          </a:ln>
                          <a:solidFill>
                            <a:schemeClr val="tx1"/>
                          </a:solidFill>
                          <a:effectLst/>
                          <a:latin typeface="Arial Narrow" pitchFamily="34" charset="0"/>
                        </a:rPr>
                        <a:t>5.1. Train teams to follow fact-based problem solving</a:t>
                      </a:r>
                    </a:p>
                    <a:p>
                      <a:pPr marL="441325" marR="0" lvl="0" indent="-441325" algn="l" defTabSz="914400" rtl="0" eaLnBrk="0" fontAlgn="base" latinLnBrk="0" hangingPunct="0">
                        <a:lnSpc>
                          <a:spcPct val="80000"/>
                        </a:lnSpc>
                        <a:spcBef>
                          <a:spcPct val="20000"/>
                        </a:spcBef>
                        <a:spcAft>
                          <a:spcPct val="0"/>
                        </a:spcAft>
                        <a:buClr>
                          <a:schemeClr val="hlink"/>
                        </a:buClr>
                        <a:buSzTx/>
                        <a:buFontTx/>
                        <a:buNone/>
                        <a:tabLst/>
                      </a:pPr>
                      <a:r>
                        <a:rPr kumimoji="0" lang="en-US" sz="2000" b="1" i="0" u="none" strike="noStrike" cap="none" normalizeH="0" baseline="0" smtClean="0">
                          <a:ln>
                            <a:noFill/>
                          </a:ln>
                          <a:solidFill>
                            <a:schemeClr val="tx1"/>
                          </a:solidFill>
                          <a:effectLst/>
                          <a:latin typeface="Arial Narrow" pitchFamily="34" charset="0"/>
                        </a:rPr>
                        <a:t>5.2. Reject “quick fixes not by data”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363538" marR="0" lvl="0" indent="-363538" algn="l" defTabSz="914400" rtl="0" eaLnBrk="0" fontAlgn="base" latinLnBrk="0" hangingPunct="0">
                        <a:lnSpc>
                          <a:spcPct val="80000"/>
                        </a:lnSpc>
                        <a:spcBef>
                          <a:spcPct val="20000"/>
                        </a:spcBef>
                        <a:spcAft>
                          <a:spcPct val="0"/>
                        </a:spcAft>
                        <a:buClr>
                          <a:schemeClr val="hlink"/>
                        </a:buClr>
                        <a:buSzTx/>
                        <a:buFontTx/>
                        <a:buNone/>
                        <a:tabLst/>
                      </a:pPr>
                      <a:r>
                        <a:rPr kumimoji="0" lang="en-US" sz="2800" b="1" i="0" u="none" strike="noStrike" cap="none" normalizeH="0" baseline="0" smtClean="0">
                          <a:ln>
                            <a:noFill/>
                          </a:ln>
                          <a:solidFill>
                            <a:schemeClr val="bg1"/>
                          </a:solidFill>
                          <a:effectLst/>
                          <a:latin typeface="Times New Roman" pitchFamily="18" charset="0"/>
                        </a:rPr>
                        <a:t>6.</a:t>
                      </a:r>
                      <a:r>
                        <a:rPr kumimoji="0" lang="en-US" sz="2800" b="1" i="0" u="none" strike="noStrike" cap="none" normalizeH="0" baseline="0" smtClean="0">
                          <a:ln>
                            <a:noFill/>
                          </a:ln>
                          <a:solidFill>
                            <a:srgbClr val="FFFF00"/>
                          </a:solidFill>
                          <a:effectLst/>
                          <a:latin typeface="Times New Roman" pitchFamily="18" charset="0"/>
                        </a:rPr>
                        <a:t> Facts &amp; Data are better than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41325" marR="0" lvl="0" indent="-441325" algn="l" defTabSz="914400" rtl="0" eaLnBrk="0" fontAlgn="base" latinLnBrk="0" hangingPunct="0">
                        <a:lnSpc>
                          <a:spcPct val="80000"/>
                        </a:lnSpc>
                        <a:spcBef>
                          <a:spcPct val="20000"/>
                        </a:spcBef>
                        <a:spcAft>
                          <a:spcPct val="0"/>
                        </a:spcAft>
                        <a:buClr>
                          <a:schemeClr val="hlink"/>
                        </a:buClr>
                        <a:buSzTx/>
                        <a:buFontTx/>
                        <a:buNone/>
                        <a:tabLst/>
                      </a:pPr>
                      <a:r>
                        <a:rPr kumimoji="0" lang="en-US" sz="2000" b="1" i="0" u="none" strike="noStrike" cap="none" normalizeH="0" baseline="0" smtClean="0">
                          <a:ln>
                            <a:noFill/>
                          </a:ln>
                          <a:solidFill>
                            <a:schemeClr val="tx1"/>
                          </a:solidFill>
                          <a:effectLst/>
                          <a:latin typeface="Arial Narrow" pitchFamily="34" charset="0"/>
                        </a:rPr>
                        <a:t>6.1. Train teams to follow fact-based problem solving</a:t>
                      </a:r>
                    </a:p>
                    <a:p>
                      <a:pPr marL="441325" marR="0" lvl="0" indent="-441325" algn="l" defTabSz="914400" rtl="0" eaLnBrk="0" fontAlgn="base" latinLnBrk="0" hangingPunct="0">
                        <a:lnSpc>
                          <a:spcPct val="80000"/>
                        </a:lnSpc>
                        <a:spcBef>
                          <a:spcPct val="20000"/>
                        </a:spcBef>
                        <a:spcAft>
                          <a:spcPct val="0"/>
                        </a:spcAft>
                        <a:buClr>
                          <a:schemeClr val="hlink"/>
                        </a:buClr>
                        <a:buSzTx/>
                        <a:buFontTx/>
                        <a:buNone/>
                        <a:tabLst/>
                      </a:pPr>
                      <a:r>
                        <a:rPr kumimoji="0" lang="en-US" sz="2000" b="1" i="0" u="none" strike="noStrike" cap="none" normalizeH="0" baseline="0" smtClean="0">
                          <a:ln>
                            <a:noFill/>
                          </a:ln>
                          <a:solidFill>
                            <a:schemeClr val="tx1"/>
                          </a:solidFill>
                          <a:effectLst/>
                          <a:latin typeface="Arial Narrow" pitchFamily="34" charset="0"/>
                        </a:rPr>
                        <a:t>6.2. Provide diagnostic support and help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87425">
                <a:tc>
                  <a:txBody>
                    <a:bodyPr/>
                    <a:lstStyle/>
                    <a:p>
                      <a:pPr marL="363538" marR="0" lvl="0" indent="-363538" algn="l" defTabSz="914400" rtl="0" eaLnBrk="0" fontAlgn="base" latinLnBrk="0" hangingPunct="0">
                        <a:lnSpc>
                          <a:spcPct val="80000"/>
                        </a:lnSpc>
                        <a:spcBef>
                          <a:spcPct val="20000"/>
                        </a:spcBef>
                        <a:spcAft>
                          <a:spcPct val="0"/>
                        </a:spcAft>
                        <a:buClr>
                          <a:schemeClr val="hlink"/>
                        </a:buClr>
                        <a:buSzTx/>
                        <a:buFontTx/>
                        <a:buNone/>
                        <a:tabLst/>
                      </a:pPr>
                      <a:r>
                        <a:rPr kumimoji="0" lang="en-US" sz="2800" b="1" i="0" u="none" strike="noStrike" cap="none" normalizeH="0" baseline="0" smtClean="0">
                          <a:ln>
                            <a:noFill/>
                          </a:ln>
                          <a:solidFill>
                            <a:schemeClr val="bg1"/>
                          </a:solidFill>
                          <a:effectLst/>
                          <a:latin typeface="Times New Roman" pitchFamily="18" charset="0"/>
                        </a:rPr>
                        <a:t>7.</a:t>
                      </a:r>
                      <a:r>
                        <a:rPr kumimoji="0" lang="en-US" sz="2800" b="1" i="0" u="none" strike="noStrike" cap="none" normalizeH="0" baseline="0" smtClean="0">
                          <a:ln>
                            <a:noFill/>
                          </a:ln>
                          <a:solidFill>
                            <a:schemeClr val="tx1"/>
                          </a:solidFill>
                          <a:effectLst/>
                          <a:latin typeface="Times New Roman" pitchFamily="18" charset="0"/>
                        </a:rPr>
                        <a:t> Worry about solutions not about finding out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41325" marR="0" lvl="0" indent="-441325" algn="l" defTabSz="914400" rtl="0" eaLnBrk="0" fontAlgn="base" latinLnBrk="0" hangingPunct="0">
                        <a:lnSpc>
                          <a:spcPct val="80000"/>
                        </a:lnSpc>
                        <a:spcBef>
                          <a:spcPct val="20000"/>
                        </a:spcBef>
                        <a:spcAft>
                          <a:spcPct val="0"/>
                        </a:spcAft>
                        <a:buClr>
                          <a:schemeClr val="hlink"/>
                        </a:buClr>
                        <a:buSzTx/>
                        <a:buFontTx/>
                        <a:buNone/>
                        <a:tabLst/>
                      </a:pPr>
                      <a:r>
                        <a:rPr kumimoji="0" lang="en-US" sz="2000" b="1" i="0" u="none" strike="noStrike" cap="none" normalizeH="0" baseline="0" smtClean="0">
                          <a:ln>
                            <a:noFill/>
                          </a:ln>
                          <a:solidFill>
                            <a:schemeClr val="tx1"/>
                          </a:solidFill>
                          <a:effectLst/>
                          <a:latin typeface="Arial Narrow" pitchFamily="34" charset="0"/>
                        </a:rPr>
                        <a:t>7.1. Praise those who find problems &amp; work to fit them</a:t>
                      </a:r>
                    </a:p>
                    <a:p>
                      <a:pPr marL="441325" marR="0" lvl="0" indent="-441325" algn="l" defTabSz="914400" rtl="0" eaLnBrk="0" fontAlgn="base" latinLnBrk="0" hangingPunct="0">
                        <a:lnSpc>
                          <a:spcPct val="80000"/>
                        </a:lnSpc>
                        <a:spcBef>
                          <a:spcPct val="20000"/>
                        </a:spcBef>
                        <a:spcAft>
                          <a:spcPct val="0"/>
                        </a:spcAft>
                        <a:buClr>
                          <a:schemeClr val="hlink"/>
                        </a:buClr>
                        <a:buSzTx/>
                        <a:buFontTx/>
                        <a:buNone/>
                        <a:tabLst/>
                      </a:pPr>
                      <a:r>
                        <a:rPr kumimoji="0" lang="en-US" sz="2000" b="1" i="0" u="none" strike="noStrike" cap="none" normalizeH="0" baseline="0" smtClean="0">
                          <a:ln>
                            <a:noFill/>
                          </a:ln>
                          <a:solidFill>
                            <a:schemeClr val="tx1"/>
                          </a:solidFill>
                          <a:effectLst/>
                          <a:latin typeface="Arial Narrow" pitchFamily="34" charset="0"/>
                        </a:rPr>
                        <a:t>7.2. Do not kill the messenger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363538" marR="0" lvl="0" indent="-363538" algn="l" defTabSz="914400" rtl="0" eaLnBrk="0" fontAlgn="base" latinLnBrk="0" hangingPunct="0">
                        <a:lnSpc>
                          <a:spcPct val="80000"/>
                        </a:lnSpc>
                        <a:spcBef>
                          <a:spcPct val="20000"/>
                        </a:spcBef>
                        <a:spcAft>
                          <a:spcPct val="0"/>
                        </a:spcAft>
                        <a:buClr>
                          <a:schemeClr val="hlink"/>
                        </a:buClr>
                        <a:buSzTx/>
                        <a:buFontTx/>
                        <a:buNone/>
                        <a:tabLst/>
                      </a:pPr>
                      <a:r>
                        <a:rPr kumimoji="0" lang="en-US" sz="2800" b="1" i="0" u="none" strike="noStrike" cap="none" normalizeH="0" baseline="0" smtClean="0">
                          <a:ln>
                            <a:noFill/>
                          </a:ln>
                          <a:solidFill>
                            <a:schemeClr val="bg1"/>
                          </a:solidFill>
                          <a:effectLst/>
                          <a:latin typeface="Times New Roman" pitchFamily="18" charset="0"/>
                        </a:rPr>
                        <a:t>8.</a:t>
                      </a:r>
                      <a:r>
                        <a:rPr kumimoji="0" lang="en-US" sz="2800" b="1" i="0" u="none" strike="noStrike" cap="none" normalizeH="0" baseline="0" smtClean="0">
                          <a:ln>
                            <a:noFill/>
                          </a:ln>
                          <a:solidFill>
                            <a:srgbClr val="FFFF00"/>
                          </a:solidFill>
                          <a:effectLst/>
                          <a:latin typeface="Times New Roman" pitchFamily="18" charset="0"/>
                        </a:rPr>
                        <a:t> Total involvement is the key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536575" marR="0" lvl="0" indent="-536575" algn="l" defTabSz="914400" rtl="0" eaLnBrk="0" fontAlgn="base" latinLnBrk="0" hangingPunct="0">
                        <a:lnSpc>
                          <a:spcPct val="80000"/>
                        </a:lnSpc>
                        <a:spcBef>
                          <a:spcPct val="20000"/>
                        </a:spcBef>
                        <a:spcAft>
                          <a:spcPct val="0"/>
                        </a:spcAft>
                        <a:buClr>
                          <a:schemeClr val="hlink"/>
                        </a:buClr>
                        <a:buSzTx/>
                        <a:buFontTx/>
                        <a:buNone/>
                        <a:tabLst/>
                      </a:pPr>
                      <a:r>
                        <a:rPr kumimoji="0" lang="en-US" sz="2000" b="1" i="0" u="none" strike="noStrike" cap="none" normalizeH="0" baseline="0" smtClean="0">
                          <a:ln>
                            <a:noFill/>
                          </a:ln>
                          <a:solidFill>
                            <a:schemeClr val="tx1"/>
                          </a:solidFill>
                          <a:effectLst/>
                          <a:latin typeface="Arial Narrow" pitchFamily="34" charset="0"/>
                        </a:rPr>
                        <a:t>8.1. Closely monitor number of people</a:t>
                      </a:r>
                    </a:p>
                    <a:p>
                      <a:pPr marL="536575" marR="0" lvl="0" indent="-536575" algn="l" defTabSz="914400" rtl="0" eaLnBrk="0" fontAlgn="base" latinLnBrk="0" hangingPunct="0">
                        <a:lnSpc>
                          <a:spcPct val="80000"/>
                        </a:lnSpc>
                        <a:spcBef>
                          <a:spcPct val="20000"/>
                        </a:spcBef>
                        <a:spcAft>
                          <a:spcPct val="0"/>
                        </a:spcAft>
                        <a:buClr>
                          <a:schemeClr val="hlink"/>
                        </a:buClr>
                        <a:buSzTx/>
                        <a:buFontTx/>
                        <a:buNone/>
                        <a:tabLst/>
                      </a:pPr>
                      <a:r>
                        <a:rPr kumimoji="0" lang="en-US" sz="2000" b="1" i="0" u="none" strike="noStrike" cap="none" normalizeH="0" baseline="0" smtClean="0">
                          <a:ln>
                            <a:noFill/>
                          </a:ln>
                          <a:solidFill>
                            <a:schemeClr val="tx1"/>
                          </a:solidFill>
                          <a:effectLst/>
                          <a:latin typeface="Arial Narrow" pitchFamily="34" charset="0"/>
                        </a:rPr>
                        <a:t>8.2. Make it easy to join quality effort</a:t>
                      </a:r>
                    </a:p>
                    <a:p>
                      <a:pPr marL="536575" marR="0" lvl="0" indent="-536575" algn="l" defTabSz="914400" rtl="0" eaLnBrk="0" fontAlgn="base" latinLnBrk="0" hangingPunct="0">
                        <a:lnSpc>
                          <a:spcPct val="80000"/>
                        </a:lnSpc>
                        <a:spcBef>
                          <a:spcPct val="20000"/>
                        </a:spcBef>
                        <a:spcAft>
                          <a:spcPct val="0"/>
                        </a:spcAft>
                        <a:buClr>
                          <a:schemeClr val="hlink"/>
                        </a:buClr>
                        <a:buSzTx/>
                        <a:buFontTx/>
                        <a:buNone/>
                        <a:tabLst/>
                      </a:pPr>
                      <a:r>
                        <a:rPr kumimoji="0" lang="en-US" sz="2000" b="1" i="0" u="none" strike="noStrike" cap="none" normalizeH="0" baseline="0" smtClean="0">
                          <a:ln>
                            <a:noFill/>
                          </a:ln>
                          <a:solidFill>
                            <a:schemeClr val="tx1"/>
                          </a:solidFill>
                          <a:effectLst/>
                          <a:latin typeface="Arial Narrow" pitchFamily="34" charset="0"/>
                        </a:rPr>
                        <a:t>8.3. Recognize involvement in appraisal</a:t>
                      </a:r>
                    </a:p>
                    <a:p>
                      <a:pPr marL="536575" marR="0" lvl="0" indent="-536575" algn="l" defTabSz="914400" rtl="0" eaLnBrk="0" fontAlgn="base" latinLnBrk="0" hangingPunct="0">
                        <a:lnSpc>
                          <a:spcPct val="80000"/>
                        </a:lnSpc>
                        <a:spcBef>
                          <a:spcPct val="20000"/>
                        </a:spcBef>
                        <a:spcAft>
                          <a:spcPct val="0"/>
                        </a:spcAft>
                        <a:buClr>
                          <a:schemeClr val="hlink"/>
                        </a:buClr>
                        <a:buSzTx/>
                        <a:buFontTx/>
                        <a:buNone/>
                        <a:tabLst/>
                      </a:pPr>
                      <a:r>
                        <a:rPr kumimoji="0" lang="en-US" sz="2000" b="1" i="0" u="none" strike="noStrike" cap="none" normalizeH="0" baseline="0" smtClean="0">
                          <a:ln>
                            <a:noFill/>
                          </a:ln>
                          <a:solidFill>
                            <a:schemeClr val="tx1"/>
                          </a:solidFill>
                          <a:effectLst/>
                          <a:latin typeface="Arial Narrow" pitchFamily="34" charset="0"/>
                        </a:rPr>
                        <a:t>8.4. Require management’s involvement</a:t>
                      </a:r>
                      <a:endParaRPr kumimoji="0" lang="en-US" sz="28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3579"/>
                                        </p:tgtEl>
                                        <p:attrNameLst>
                                          <p:attrName>style.visibility</p:attrName>
                                        </p:attrNameLst>
                                      </p:cBhvr>
                                      <p:to>
                                        <p:strVal val="visible"/>
                                      </p:to>
                                    </p:set>
                                    <p:animEffect transition="in" filter="wipe(up)">
                                      <p:cBhvr>
                                        <p:cTn id="7" dur="500"/>
                                        <p:tgtEl>
                                          <p:spTgt spid="235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130300" y="620713"/>
            <a:ext cx="8420100" cy="504825"/>
          </a:xfrm>
        </p:spPr>
        <p:txBody>
          <a:bodyPr/>
          <a:lstStyle/>
          <a:p>
            <a:r>
              <a:rPr lang="en-US" sz="4000" i="0" smtClean="0"/>
              <a:t>Core Values and Concepts</a:t>
            </a:r>
          </a:p>
        </p:txBody>
      </p:sp>
      <p:sp>
        <p:nvSpPr>
          <p:cNvPr id="25604" name="Rectangle 4"/>
          <p:cNvSpPr>
            <a:spLocks noChangeArrowheads="1"/>
          </p:cNvSpPr>
          <p:nvPr/>
        </p:nvSpPr>
        <p:spPr bwMode="auto">
          <a:xfrm>
            <a:off x="974725" y="1341438"/>
            <a:ext cx="8931275" cy="5153025"/>
          </a:xfrm>
          <a:prstGeom prst="rect">
            <a:avLst/>
          </a:prstGeom>
          <a:noFill/>
          <a:ln w="9525">
            <a:noFill/>
            <a:miter lim="800000"/>
            <a:headEnd/>
            <a:tailEnd/>
          </a:ln>
        </p:spPr>
        <p:txBody>
          <a:bodyPr>
            <a:spAutoFit/>
          </a:bodyPr>
          <a:lstStyle/>
          <a:p>
            <a:pPr marL="371475" indent="-342900"/>
            <a:r>
              <a:rPr lang="en-US" sz="2000" b="1">
                <a:solidFill>
                  <a:schemeClr val="tx2"/>
                </a:solidFill>
              </a:rPr>
              <a:t>Core Values diatas dirajut dalam Konsep-konsep yg saling terkait:</a:t>
            </a:r>
          </a:p>
          <a:p>
            <a:pPr marL="371475" indent="-342900">
              <a:buFontTx/>
              <a:buAutoNum type="arabicPeriod"/>
            </a:pPr>
            <a:r>
              <a:rPr lang="en-US" sz="2000" b="1">
                <a:latin typeface="Arial" charset="0"/>
              </a:rPr>
              <a:t>visionary leadership</a:t>
            </a:r>
          </a:p>
          <a:p>
            <a:pPr marL="371475" indent="-342900">
              <a:buFontTx/>
              <a:buAutoNum type="arabicPeriod"/>
            </a:pPr>
            <a:r>
              <a:rPr lang="en-US" sz="2000" b="1">
                <a:latin typeface="Arial" charset="0"/>
              </a:rPr>
              <a:t>Stakeholders-centered planning</a:t>
            </a:r>
          </a:p>
          <a:p>
            <a:pPr marL="371475" indent="-342900">
              <a:buFontTx/>
              <a:buAutoNum type="arabicPeriod"/>
            </a:pPr>
            <a:r>
              <a:rPr lang="en-US" sz="2000" b="1">
                <a:latin typeface="Arial" charset="0"/>
              </a:rPr>
              <a:t>organizational and personal learning</a:t>
            </a:r>
          </a:p>
          <a:p>
            <a:pPr marL="371475" indent="-342900">
              <a:buFontTx/>
              <a:buAutoNum type="arabicPeriod"/>
            </a:pPr>
            <a:r>
              <a:rPr lang="en-US" sz="2000" b="1">
                <a:latin typeface="Arial" charset="0"/>
              </a:rPr>
              <a:t>valuing staff, and partners</a:t>
            </a:r>
          </a:p>
          <a:p>
            <a:pPr marL="371475" indent="-342900">
              <a:buFontTx/>
              <a:buAutoNum type="arabicPeriod"/>
            </a:pPr>
            <a:r>
              <a:rPr lang="en-US" sz="2000" b="1">
                <a:latin typeface="Arial" charset="0"/>
              </a:rPr>
              <a:t>agility</a:t>
            </a:r>
          </a:p>
          <a:p>
            <a:pPr marL="371475" indent="-342900">
              <a:buFontTx/>
              <a:buAutoNum type="arabicPeriod"/>
            </a:pPr>
            <a:r>
              <a:rPr lang="en-US" sz="2000" b="1">
                <a:latin typeface="Arial" charset="0"/>
              </a:rPr>
              <a:t>focus on the future</a:t>
            </a:r>
          </a:p>
          <a:p>
            <a:pPr marL="371475" indent="-342900">
              <a:buFontTx/>
              <a:buAutoNum type="arabicPeriod"/>
            </a:pPr>
            <a:r>
              <a:rPr lang="en-US" sz="2000" b="1">
                <a:latin typeface="Arial" charset="0"/>
              </a:rPr>
              <a:t>managing for innovation</a:t>
            </a:r>
          </a:p>
          <a:p>
            <a:pPr marL="371475" indent="-342900">
              <a:buFontTx/>
              <a:buAutoNum type="arabicPeriod"/>
            </a:pPr>
            <a:r>
              <a:rPr lang="en-US" sz="2000" b="1">
                <a:latin typeface="Arial" charset="0"/>
              </a:rPr>
              <a:t>management by fact</a:t>
            </a:r>
          </a:p>
          <a:p>
            <a:pPr marL="371475" indent="-342900">
              <a:buFontTx/>
              <a:buAutoNum type="arabicPeriod"/>
            </a:pPr>
            <a:r>
              <a:rPr lang="en-US" sz="2000" b="1">
                <a:latin typeface="Arial" charset="0"/>
              </a:rPr>
              <a:t>social responsibility</a:t>
            </a:r>
          </a:p>
          <a:p>
            <a:pPr marL="371475" indent="-342900">
              <a:buFontTx/>
              <a:buAutoNum type="arabicPeriod"/>
            </a:pPr>
            <a:r>
              <a:rPr lang="en-US" sz="2000" b="1">
                <a:latin typeface="Arial" charset="0"/>
              </a:rPr>
              <a:t>focus on results and creating value</a:t>
            </a:r>
          </a:p>
          <a:p>
            <a:pPr marL="371475" indent="-342900">
              <a:buFontTx/>
              <a:buAutoNum type="arabicPeriod"/>
            </a:pPr>
            <a:r>
              <a:rPr lang="en-US" sz="2000" b="1">
                <a:latin typeface="Arial" charset="0"/>
              </a:rPr>
              <a:t>systems perspective</a:t>
            </a:r>
          </a:p>
          <a:p>
            <a:pPr marL="371475" indent="-342900"/>
            <a:endParaRPr lang="en-US" sz="2000">
              <a:latin typeface="Arial" charset="0"/>
            </a:endParaRPr>
          </a:p>
          <a:p>
            <a:pPr marL="371475" indent="-342900"/>
            <a:r>
              <a:rPr lang="en-US">
                <a:solidFill>
                  <a:schemeClr val="tx2"/>
                </a:solidFill>
                <a:sym typeface="Wingdings" pitchFamily="2" charset="2"/>
              </a:rPr>
              <a:t> </a:t>
            </a:r>
            <a:r>
              <a:rPr lang="en-US"/>
              <a:t>These values and concepts are </a:t>
            </a:r>
            <a:r>
              <a:rPr lang="en-US" b="1"/>
              <a:t>embedded beliefs</a:t>
            </a:r>
            <a:r>
              <a:rPr lang="en-US"/>
              <a:t> and </a:t>
            </a:r>
            <a:r>
              <a:rPr lang="en-US" b="1"/>
              <a:t>behaviors</a:t>
            </a:r>
            <a:r>
              <a:rPr lang="en-US"/>
              <a:t> found in high-performing BAN-PT as a service organization. They are </a:t>
            </a:r>
            <a:r>
              <a:rPr lang="en-US" b="1">
                <a:solidFill>
                  <a:srgbClr val="FFFF00"/>
                </a:solidFill>
              </a:rPr>
              <a:t>the foundation for integrating key  performance and operational requirements within a results-oriented framework that creates a basis for action and feedback</a:t>
            </a:r>
            <a:r>
              <a:rPr lang="en-US"/>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wipe(up)">
                                      <p:cBhvr>
                                        <p:cTn id="7" dur="500"/>
                                        <p:tgtEl>
                                          <p:spTgt spid="25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95350" y="341313"/>
            <a:ext cx="9010650" cy="1143000"/>
          </a:xfrm>
        </p:spPr>
        <p:txBody>
          <a:bodyPr/>
          <a:lstStyle/>
          <a:p>
            <a:r>
              <a:rPr lang="en-US" sz="3600" b="1" i="0" smtClean="0">
                <a:solidFill>
                  <a:srgbClr val="FFFF00"/>
                </a:solidFill>
              </a:rPr>
              <a:t>Intinya adalah agar semua</a:t>
            </a:r>
            <a:br>
              <a:rPr lang="en-US" sz="3600" b="1" i="0" smtClean="0">
                <a:solidFill>
                  <a:srgbClr val="FFFF00"/>
                </a:solidFill>
              </a:rPr>
            </a:br>
            <a:r>
              <a:rPr lang="en-US" sz="3600" b="1" i="0" smtClean="0">
                <a:solidFill>
                  <a:srgbClr val="FFFF00"/>
                </a:solidFill>
              </a:rPr>
              <a:t>Approach &amp; Implementasi:</a:t>
            </a:r>
          </a:p>
        </p:txBody>
      </p:sp>
      <p:sp>
        <p:nvSpPr>
          <p:cNvPr id="24581" name="Text Box 5"/>
          <p:cNvSpPr txBox="1">
            <a:spLocks noChangeArrowheads="1"/>
          </p:cNvSpPr>
          <p:nvPr/>
        </p:nvSpPr>
        <p:spPr bwMode="auto">
          <a:xfrm>
            <a:off x="881063" y="1751013"/>
            <a:ext cx="4695825" cy="4414837"/>
          </a:xfrm>
          <a:prstGeom prst="rect">
            <a:avLst/>
          </a:prstGeom>
          <a:noFill/>
          <a:ln w="9525">
            <a:noFill/>
            <a:miter lim="800000"/>
            <a:headEnd/>
            <a:tailEnd/>
          </a:ln>
        </p:spPr>
        <p:txBody>
          <a:bodyPr>
            <a:spAutoFit/>
          </a:bodyPr>
          <a:lstStyle/>
          <a:p>
            <a:pPr marL="457200" indent="-457200" eaLnBrk="1" hangingPunct="1">
              <a:lnSpc>
                <a:spcPct val="85000"/>
              </a:lnSpc>
              <a:spcBef>
                <a:spcPct val="35000"/>
              </a:spcBef>
              <a:buFontTx/>
              <a:buAutoNum type="arabicPeriod"/>
            </a:pPr>
            <a:r>
              <a:rPr lang="en-US" sz="2400" b="1">
                <a:latin typeface="Arial" charset="0"/>
              </a:rPr>
              <a:t>Efektif</a:t>
            </a:r>
          </a:p>
          <a:p>
            <a:pPr marL="457200" indent="-457200" eaLnBrk="1" hangingPunct="1">
              <a:lnSpc>
                <a:spcPct val="85000"/>
              </a:lnSpc>
              <a:spcBef>
                <a:spcPct val="35000"/>
              </a:spcBef>
              <a:buFontTx/>
              <a:buAutoNum type="arabicPeriod"/>
            </a:pPr>
            <a:r>
              <a:rPr lang="en-US" sz="2400" b="1">
                <a:solidFill>
                  <a:srgbClr val="FFFF00"/>
                </a:solidFill>
                <a:latin typeface="Arial" charset="0"/>
              </a:rPr>
              <a:t>Systematik</a:t>
            </a:r>
            <a:endParaRPr lang="en-US" sz="2400" b="1">
              <a:latin typeface="Arial" charset="0"/>
            </a:endParaRPr>
          </a:p>
          <a:p>
            <a:pPr marL="457200" indent="-457200" eaLnBrk="1" hangingPunct="1">
              <a:lnSpc>
                <a:spcPct val="85000"/>
              </a:lnSpc>
              <a:spcBef>
                <a:spcPct val="35000"/>
              </a:spcBef>
              <a:buFontTx/>
              <a:buAutoNum type="arabicPeriod"/>
            </a:pPr>
            <a:r>
              <a:rPr lang="en-US" sz="2400" b="1">
                <a:latin typeface="Arial" charset="0"/>
              </a:rPr>
              <a:t>Integrated</a:t>
            </a:r>
          </a:p>
          <a:p>
            <a:pPr marL="457200" indent="-457200" eaLnBrk="1" hangingPunct="1">
              <a:lnSpc>
                <a:spcPct val="85000"/>
              </a:lnSpc>
              <a:spcBef>
                <a:spcPct val="35000"/>
              </a:spcBef>
              <a:buFontTx/>
              <a:buAutoNum type="arabicPeriod"/>
            </a:pPr>
            <a:r>
              <a:rPr lang="en-US" sz="2400" b="1">
                <a:solidFill>
                  <a:srgbClr val="FFFF00"/>
                </a:solidFill>
                <a:latin typeface="Arial" charset="0"/>
              </a:rPr>
              <a:t>Addressing all Aspects </a:t>
            </a:r>
          </a:p>
          <a:p>
            <a:pPr marL="457200" indent="-457200" eaLnBrk="1" hangingPunct="1">
              <a:lnSpc>
                <a:spcPct val="85000"/>
              </a:lnSpc>
              <a:spcBef>
                <a:spcPct val="35000"/>
              </a:spcBef>
              <a:buFontTx/>
              <a:buAutoNum type="arabicPeriod"/>
            </a:pPr>
            <a:r>
              <a:rPr lang="en-US" sz="2400" b="1">
                <a:latin typeface="Arial" charset="0"/>
              </a:rPr>
              <a:t>Diterapkan secara konsisten</a:t>
            </a:r>
          </a:p>
          <a:p>
            <a:pPr marL="457200" indent="-457200" eaLnBrk="1" hangingPunct="1">
              <a:lnSpc>
                <a:spcPct val="85000"/>
              </a:lnSpc>
              <a:spcBef>
                <a:spcPct val="35000"/>
              </a:spcBef>
              <a:buFontTx/>
              <a:buAutoNum type="arabicPeriod"/>
            </a:pPr>
            <a:r>
              <a:rPr lang="en-US" sz="2400" b="1">
                <a:solidFill>
                  <a:srgbClr val="FFFF00"/>
                </a:solidFill>
                <a:latin typeface="Arial" charset="0"/>
              </a:rPr>
              <a:t>Prevention Based</a:t>
            </a:r>
          </a:p>
          <a:p>
            <a:pPr marL="457200" indent="-457200" eaLnBrk="1" hangingPunct="1">
              <a:lnSpc>
                <a:spcPct val="85000"/>
              </a:lnSpc>
              <a:spcBef>
                <a:spcPct val="35000"/>
              </a:spcBef>
              <a:buFontTx/>
              <a:buAutoNum type="arabicPeriod"/>
            </a:pPr>
            <a:r>
              <a:rPr lang="en-US" sz="2400" b="1">
                <a:latin typeface="Arial" charset="0"/>
              </a:rPr>
              <a:t>Based on reliable information</a:t>
            </a:r>
          </a:p>
          <a:p>
            <a:pPr marL="457200" indent="-457200" eaLnBrk="1" hangingPunct="1">
              <a:lnSpc>
                <a:spcPct val="85000"/>
              </a:lnSpc>
              <a:spcBef>
                <a:spcPct val="35000"/>
              </a:spcBef>
              <a:buFontTx/>
              <a:buAutoNum type="arabicPeriod"/>
            </a:pPr>
            <a:r>
              <a:rPr lang="en-US" sz="2400" b="1">
                <a:solidFill>
                  <a:srgbClr val="FFFF00"/>
                </a:solidFill>
                <a:latin typeface="Arial" charset="0"/>
              </a:rPr>
              <a:t>Continually Evaluated and Improved</a:t>
            </a:r>
            <a:endParaRPr lang="en-GB" sz="2400" b="1">
              <a:solidFill>
                <a:srgbClr val="FFFF00"/>
              </a:solidFill>
              <a:latin typeface="Arial" charset="0"/>
            </a:endParaRPr>
          </a:p>
        </p:txBody>
      </p:sp>
      <p:sp>
        <p:nvSpPr>
          <p:cNvPr id="24582" name="Text Box 6"/>
          <p:cNvSpPr txBox="1">
            <a:spLocks noChangeArrowheads="1"/>
          </p:cNvSpPr>
          <p:nvPr/>
        </p:nvSpPr>
        <p:spPr bwMode="auto">
          <a:xfrm>
            <a:off x="5502275" y="1795463"/>
            <a:ext cx="4403725" cy="3717925"/>
          </a:xfrm>
          <a:prstGeom prst="rect">
            <a:avLst/>
          </a:prstGeom>
          <a:noFill/>
          <a:ln w="9525">
            <a:noFill/>
            <a:miter lim="800000"/>
            <a:headEnd/>
            <a:tailEnd/>
          </a:ln>
        </p:spPr>
        <p:txBody>
          <a:bodyPr>
            <a:spAutoFit/>
          </a:bodyPr>
          <a:lstStyle/>
          <a:p>
            <a:pPr marL="533400" indent="-533400" eaLnBrk="1" hangingPunct="1">
              <a:lnSpc>
                <a:spcPct val="85000"/>
              </a:lnSpc>
              <a:spcBef>
                <a:spcPct val="35000"/>
              </a:spcBef>
            </a:pPr>
            <a:r>
              <a:rPr lang="en-US" sz="2400" b="1">
                <a:latin typeface="Arial" charset="0"/>
              </a:rPr>
              <a:t> 9.  Diimplementasikan di semua area dan kelompok kerja</a:t>
            </a:r>
          </a:p>
          <a:p>
            <a:pPr marL="533400" indent="-533400" eaLnBrk="1" hangingPunct="1">
              <a:lnSpc>
                <a:spcPct val="85000"/>
              </a:lnSpc>
              <a:spcBef>
                <a:spcPct val="35000"/>
              </a:spcBef>
            </a:pPr>
            <a:r>
              <a:rPr lang="en-US" sz="2400" b="1">
                <a:latin typeface="Arial" charset="0"/>
              </a:rPr>
              <a:t>10. </a:t>
            </a:r>
            <a:r>
              <a:rPr lang="en-US" sz="2400" b="1">
                <a:solidFill>
                  <a:srgbClr val="FFFF00"/>
                </a:solidFill>
                <a:latin typeface="Arial" charset="0"/>
              </a:rPr>
              <a:t>Ingrained in Culture</a:t>
            </a:r>
          </a:p>
          <a:p>
            <a:pPr marL="533400" indent="-533400" eaLnBrk="1" hangingPunct="1">
              <a:lnSpc>
                <a:spcPct val="85000"/>
              </a:lnSpc>
              <a:spcBef>
                <a:spcPct val="35000"/>
              </a:spcBef>
            </a:pPr>
            <a:r>
              <a:rPr lang="en-US" sz="2400" b="1">
                <a:solidFill>
                  <a:srgbClr val="FFFF00"/>
                </a:solidFill>
                <a:latin typeface="Arial" charset="0"/>
              </a:rPr>
              <a:t>11. </a:t>
            </a:r>
            <a:r>
              <a:rPr lang="en-US" sz="2400" b="1">
                <a:latin typeface="Arial" charset="0"/>
              </a:rPr>
              <a:t>Innovative</a:t>
            </a:r>
          </a:p>
          <a:p>
            <a:pPr marL="533400" indent="-533400" eaLnBrk="1" hangingPunct="1">
              <a:lnSpc>
                <a:spcPct val="85000"/>
              </a:lnSpc>
              <a:spcBef>
                <a:spcPct val="35000"/>
              </a:spcBef>
            </a:pPr>
            <a:r>
              <a:rPr lang="en-US" sz="2400" b="1">
                <a:latin typeface="Arial" charset="0"/>
              </a:rPr>
              <a:t>12. </a:t>
            </a:r>
            <a:r>
              <a:rPr lang="en-US" sz="2400" b="1">
                <a:solidFill>
                  <a:srgbClr val="FFFF00"/>
                </a:solidFill>
                <a:latin typeface="Arial" charset="0"/>
              </a:rPr>
              <a:t>Mencakup semua Interaksi</a:t>
            </a:r>
            <a:r>
              <a:rPr lang="en-US" sz="2400" b="1" baseline="30000">
                <a:solidFill>
                  <a:srgbClr val="FFFF00"/>
                </a:solidFill>
                <a:latin typeface="Arial" charset="0"/>
              </a:rPr>
              <a:t>2</a:t>
            </a:r>
            <a:r>
              <a:rPr lang="en-US" sz="2400" b="1">
                <a:solidFill>
                  <a:srgbClr val="FFFF00"/>
                </a:solidFill>
                <a:latin typeface="Arial" charset="0"/>
              </a:rPr>
              <a:t> dan semua kelompok</a:t>
            </a:r>
            <a:r>
              <a:rPr lang="en-US" sz="2400" b="1" baseline="30000">
                <a:solidFill>
                  <a:srgbClr val="FFFF00"/>
                </a:solidFill>
                <a:latin typeface="Arial" charset="0"/>
              </a:rPr>
              <a:t>2</a:t>
            </a:r>
            <a:r>
              <a:rPr lang="en-US" sz="2400" b="1">
                <a:solidFill>
                  <a:srgbClr val="FFFF00"/>
                </a:solidFill>
                <a:latin typeface="Arial" charset="0"/>
              </a:rPr>
              <a:t> yg relevan</a:t>
            </a:r>
          </a:p>
          <a:p>
            <a:pPr marL="533400" indent="-533400" eaLnBrk="1" hangingPunct="1">
              <a:lnSpc>
                <a:spcPct val="85000"/>
              </a:lnSpc>
              <a:spcBef>
                <a:spcPct val="35000"/>
              </a:spcBef>
            </a:pPr>
            <a:r>
              <a:rPr lang="en-US" sz="2400" b="1">
                <a:latin typeface="Arial" charset="0"/>
              </a:rPr>
              <a:t>13. Mencakup semua Fasilitas dan Aktivitas</a:t>
            </a:r>
            <a:endParaRPr lang="en-GB" sz="2400" b="1">
              <a:latin typeface="Arial" charset="0"/>
            </a:endParaRPr>
          </a:p>
        </p:txBody>
      </p:sp>
      <p:grpSp>
        <p:nvGrpSpPr>
          <p:cNvPr id="2" name="Group 10"/>
          <p:cNvGrpSpPr>
            <a:grpSpLocks/>
          </p:cNvGrpSpPr>
          <p:nvPr/>
        </p:nvGrpSpPr>
        <p:grpSpPr bwMode="auto">
          <a:xfrm>
            <a:off x="5030788" y="5661025"/>
            <a:ext cx="4681537" cy="1008063"/>
            <a:chOff x="2925" y="3566"/>
            <a:chExt cx="2722" cy="635"/>
          </a:xfrm>
        </p:grpSpPr>
        <p:sp>
          <p:nvSpPr>
            <p:cNvPr id="24584" name="AutoShape 8"/>
            <p:cNvSpPr>
              <a:spLocks noChangeArrowheads="1"/>
            </p:cNvSpPr>
            <p:nvPr/>
          </p:nvSpPr>
          <p:spPr bwMode="auto">
            <a:xfrm rot="5400000">
              <a:off x="3969" y="2521"/>
              <a:ext cx="635" cy="2722"/>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chemeClr val="tx2">
                    <a:gamma/>
                    <a:shade val="19216"/>
                    <a:invGamma/>
                  </a:schemeClr>
                </a:gs>
                <a:gs pos="100000">
                  <a:schemeClr val="tx2"/>
                </a:gs>
              </a:gsLst>
              <a:lin ang="0" scaled="1"/>
            </a:gradFill>
            <a:ln w="9525">
              <a:solidFill>
                <a:schemeClr val="tx1"/>
              </a:solidFill>
              <a:miter lim="800000"/>
              <a:headEnd/>
              <a:tailEnd/>
            </a:ln>
            <a:effectLst/>
          </p:spPr>
          <p:txBody>
            <a:bodyPr wrap="none" anchor="ctr"/>
            <a:lstStyle/>
            <a:p>
              <a:pPr>
                <a:defRPr/>
              </a:pPr>
              <a:endParaRPr lang="en-US"/>
            </a:p>
          </p:txBody>
        </p:sp>
        <p:sp>
          <p:nvSpPr>
            <p:cNvPr id="14343" name="Text Box 9"/>
            <p:cNvSpPr txBox="1">
              <a:spLocks noChangeArrowheads="1"/>
            </p:cNvSpPr>
            <p:nvPr/>
          </p:nvSpPr>
          <p:spPr bwMode="auto">
            <a:xfrm>
              <a:off x="3515" y="3657"/>
              <a:ext cx="1542" cy="404"/>
            </a:xfrm>
            <a:prstGeom prst="rect">
              <a:avLst/>
            </a:prstGeom>
            <a:noFill/>
            <a:ln w="9525">
              <a:noFill/>
              <a:miter lim="800000"/>
              <a:headEnd/>
              <a:tailEnd/>
            </a:ln>
          </p:spPr>
          <p:txBody>
            <a:bodyPr>
              <a:spAutoFit/>
            </a:bodyPr>
            <a:lstStyle/>
            <a:p>
              <a:pPr algn="ctr">
                <a:spcBef>
                  <a:spcPct val="50000"/>
                </a:spcBef>
              </a:pPr>
              <a:r>
                <a:rPr lang="en-US" b="1">
                  <a:solidFill>
                    <a:schemeClr val="accent1"/>
                  </a:solidFill>
                  <a:latin typeface="Arial Narrow" pitchFamily="34" charset="0"/>
                </a:rPr>
                <a:t>Masuk ke KODE ETIK</a:t>
              </a:r>
              <a:r>
                <a:rPr lang="en-US" b="1">
                  <a:solidFill>
                    <a:schemeClr val="hlink"/>
                  </a:solidFill>
                  <a:latin typeface="Arial Narrow" pitchFamily="34" charset="0"/>
                </a:rPr>
                <a:t> </a:t>
              </a:r>
              <a:r>
                <a:rPr lang="en-US" b="1">
                  <a:solidFill>
                    <a:schemeClr val="bg1"/>
                  </a:solidFill>
                  <a:latin typeface="Arial Narrow" pitchFamily="34" charset="0"/>
                </a:rPr>
                <a:t>ASESOR BAN-PT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4581"/>
                                        </p:tgtEl>
                                        <p:attrNameLst>
                                          <p:attrName>style.visibility</p:attrName>
                                        </p:attrNameLst>
                                      </p:cBhvr>
                                      <p:to>
                                        <p:strVal val="visible"/>
                                      </p:to>
                                    </p:set>
                                    <p:animEffect transition="in" filter="wipe(up)">
                                      <p:cBhvr>
                                        <p:cTn id="7" dur="500"/>
                                        <p:tgtEl>
                                          <p:spTgt spid="24581"/>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4582"/>
                                        </p:tgtEl>
                                        <p:attrNameLst>
                                          <p:attrName>style.visibility</p:attrName>
                                        </p:attrNameLst>
                                      </p:cBhvr>
                                      <p:to>
                                        <p:strVal val="visible"/>
                                      </p:to>
                                    </p:set>
                                    <p:animEffect transition="in" filter="wipe(up)">
                                      <p:cBhvr>
                                        <p:cTn id="11" dur="500"/>
                                        <p:tgtEl>
                                          <p:spTgt spid="24582"/>
                                        </p:tgtEl>
                                      </p:cBhvr>
                                    </p:animEffect>
                                  </p:childTnLst>
                                </p:cTn>
                              </p:par>
                            </p:childTnLst>
                          </p:cTn>
                        </p:par>
                        <p:par>
                          <p:cTn id="12" fill="hold">
                            <p:stCondLst>
                              <p:cond delay="1000"/>
                            </p:stCondLst>
                            <p:childTnLst>
                              <p:par>
                                <p:cTn id="13" presetID="22" presetClass="entr" presetSubtype="1" repeatCount="300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p:bldP spid="2458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4000" smtClean="0"/>
              <a:t>KODE ETIK ASESOR BAN-PT</a:t>
            </a:r>
          </a:p>
        </p:txBody>
      </p:sp>
      <p:sp>
        <p:nvSpPr>
          <p:cNvPr id="15363" name="Rectangle 3"/>
          <p:cNvSpPr>
            <a:spLocks noGrp="1" noChangeArrowheads="1"/>
          </p:cNvSpPr>
          <p:nvPr>
            <p:ph type="body" idx="1"/>
          </p:nvPr>
        </p:nvSpPr>
        <p:spPr/>
        <p:txBody>
          <a:bodyPr/>
          <a:lstStyle/>
          <a:p>
            <a:pPr marL="609600" indent="-609600">
              <a:lnSpc>
                <a:spcPct val="90000"/>
              </a:lnSpc>
              <a:buFontTx/>
              <a:buNone/>
            </a:pPr>
            <a:r>
              <a:rPr lang="en-US" smtClean="0"/>
              <a:t>Ada 4 inti Utama  Kode Etika Asesor yaitu:</a:t>
            </a:r>
          </a:p>
          <a:p>
            <a:pPr marL="609600" indent="-609600">
              <a:lnSpc>
                <a:spcPct val="90000"/>
              </a:lnSpc>
              <a:buClr>
                <a:schemeClr val="tx2"/>
              </a:buClr>
              <a:buFontTx/>
              <a:buAutoNum type="arabicPeriod"/>
            </a:pPr>
            <a:r>
              <a:rPr lang="en-US" smtClean="0"/>
              <a:t>Bertindak sebagai “</a:t>
            </a:r>
            <a:r>
              <a:rPr lang="en-US" smtClean="0">
                <a:solidFill>
                  <a:schemeClr val="tx2"/>
                </a:solidFill>
              </a:rPr>
              <a:t>PEER REVIEW</a:t>
            </a:r>
            <a:r>
              <a:rPr lang="en-US" smtClean="0"/>
              <a:t>” yg baik</a:t>
            </a:r>
          </a:p>
          <a:p>
            <a:pPr marL="609600" indent="-609600">
              <a:lnSpc>
                <a:spcPct val="90000"/>
              </a:lnSpc>
              <a:buClr>
                <a:schemeClr val="tx2"/>
              </a:buClr>
              <a:buFontTx/>
              <a:buAutoNum type="arabicPeriod"/>
            </a:pPr>
            <a:r>
              <a:rPr lang="en-US" smtClean="0"/>
              <a:t>Menghindari “</a:t>
            </a:r>
            <a:r>
              <a:rPr lang="en-US" smtClean="0">
                <a:solidFill>
                  <a:schemeClr val="tx2"/>
                </a:solidFill>
              </a:rPr>
              <a:t>conflict of interest</a:t>
            </a:r>
            <a:r>
              <a:rPr lang="en-US" smtClean="0"/>
              <a:t>”, </a:t>
            </a:r>
          </a:p>
          <a:p>
            <a:pPr marL="609600" indent="-609600">
              <a:lnSpc>
                <a:spcPct val="90000"/>
              </a:lnSpc>
              <a:buClr>
                <a:schemeClr val="tx2"/>
              </a:buClr>
              <a:buFontTx/>
              <a:buAutoNum type="arabicPeriod"/>
            </a:pPr>
            <a:r>
              <a:rPr lang="en-US" smtClean="0"/>
              <a:t>Bertindak </a:t>
            </a:r>
            <a:r>
              <a:rPr lang="en-US" smtClean="0">
                <a:solidFill>
                  <a:schemeClr val="tx2"/>
                </a:solidFill>
              </a:rPr>
              <a:t>PROFESIONAL</a:t>
            </a:r>
          </a:p>
          <a:p>
            <a:pPr marL="609600" indent="-609600">
              <a:lnSpc>
                <a:spcPct val="90000"/>
              </a:lnSpc>
              <a:buClr>
                <a:schemeClr val="tx2"/>
              </a:buClr>
              <a:buFontTx/>
              <a:buAutoNum type="arabicPeriod"/>
            </a:pPr>
            <a:r>
              <a:rPr lang="en-US" smtClean="0">
                <a:solidFill>
                  <a:schemeClr val="tx2"/>
                </a:solidFill>
              </a:rPr>
              <a:t>PATUH &amp; TAAT</a:t>
            </a:r>
            <a:r>
              <a:rPr lang="en-US" smtClean="0"/>
              <a:t> pada aturan dan peraturan dan Perundang-undangan yg berlaku</a:t>
            </a:r>
            <a:endParaRPr lang="en-US" smtClean="0">
              <a:solidFill>
                <a:schemeClr val="tx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52500" y="354013"/>
            <a:ext cx="8915400" cy="914400"/>
          </a:xfrm>
        </p:spPr>
        <p:txBody>
          <a:bodyPr/>
          <a:lstStyle/>
          <a:p>
            <a:r>
              <a:rPr lang="en-US" b="1" smtClean="0"/>
              <a:t>KODE ETIK ASESOR </a:t>
            </a:r>
            <a:r>
              <a:rPr lang="en-US" sz="2000" b="1" smtClean="0"/>
              <a:t>(1 dari 3)</a:t>
            </a:r>
          </a:p>
        </p:txBody>
      </p:sp>
      <p:sp>
        <p:nvSpPr>
          <p:cNvPr id="18435" name="Rectangle 3"/>
          <p:cNvSpPr>
            <a:spLocks noGrp="1" noChangeArrowheads="1"/>
          </p:cNvSpPr>
          <p:nvPr>
            <p:ph type="body" idx="1"/>
          </p:nvPr>
        </p:nvSpPr>
        <p:spPr>
          <a:xfrm>
            <a:off x="193675" y="1268413"/>
            <a:ext cx="9650413" cy="5589587"/>
          </a:xfrm>
        </p:spPr>
        <p:txBody>
          <a:bodyPr/>
          <a:lstStyle/>
          <a:p>
            <a:pPr marL="609600" indent="-609600">
              <a:lnSpc>
                <a:spcPct val="70000"/>
              </a:lnSpc>
              <a:buClr>
                <a:schemeClr val="bg1"/>
              </a:buClr>
              <a:buFont typeface="Wingdings" pitchFamily="2" charset="2"/>
              <a:buAutoNum type="arabicPeriod"/>
            </a:pPr>
            <a:r>
              <a:rPr lang="en-US" smtClean="0"/>
              <a:t>Seorang asesor harus menyatakan secara tertulis bahwa ia bebas dari hubungan kerja dengan institusi yang akan diakreditasi yang diperkirakan atau patut diduga menimbulkan </a:t>
            </a:r>
            <a:r>
              <a:rPr lang="en-US" smtClean="0">
                <a:solidFill>
                  <a:srgbClr val="FFFF00"/>
                </a:solidFill>
              </a:rPr>
              <a:t>conflict of interest.</a:t>
            </a:r>
          </a:p>
          <a:p>
            <a:pPr marL="609600" indent="-609600">
              <a:lnSpc>
                <a:spcPct val="70000"/>
              </a:lnSpc>
              <a:buClr>
                <a:schemeClr val="bg1"/>
              </a:buClr>
              <a:buFont typeface="Wingdings" pitchFamily="2" charset="2"/>
              <a:buAutoNum type="arabicPeriod"/>
            </a:pPr>
            <a:endParaRPr lang="en-US" sz="1600" smtClean="0">
              <a:solidFill>
                <a:srgbClr val="FFFF00"/>
              </a:solidFill>
            </a:endParaRPr>
          </a:p>
          <a:p>
            <a:pPr marL="609600" indent="-609600">
              <a:lnSpc>
                <a:spcPct val="70000"/>
              </a:lnSpc>
              <a:buClr>
                <a:schemeClr val="bg1"/>
              </a:buClr>
              <a:buFont typeface="Wingdings" pitchFamily="2" charset="2"/>
              <a:buAutoNum type="arabicPeriod"/>
            </a:pPr>
            <a:r>
              <a:rPr lang="en-US" smtClean="0"/>
              <a:t>Asesor harus menolak tugas akreditasi dari BAN-PT jika asesor yang bersangkutan pernah membantu institusi yang akan diakreditasi dalam waktu kurang dari dua tahun.</a:t>
            </a:r>
          </a:p>
          <a:p>
            <a:pPr marL="609600" indent="-609600">
              <a:lnSpc>
                <a:spcPct val="70000"/>
              </a:lnSpc>
              <a:buClr>
                <a:schemeClr val="bg1"/>
              </a:buClr>
              <a:buFont typeface="Wingdings" pitchFamily="2" charset="2"/>
              <a:buAutoNum type="arabicPeriod"/>
            </a:pPr>
            <a:endParaRPr lang="en-US" sz="1600" smtClean="0"/>
          </a:p>
          <a:p>
            <a:pPr marL="609600" indent="-609600">
              <a:lnSpc>
                <a:spcPct val="70000"/>
              </a:lnSpc>
              <a:buClr>
                <a:schemeClr val="bg1"/>
              </a:buClr>
              <a:buFont typeface="Wingdings" pitchFamily="2" charset="2"/>
              <a:buAutoNum type="arabicPeriod"/>
            </a:pPr>
            <a:r>
              <a:rPr lang="en-US" smtClean="0"/>
              <a:t>Asesor harus menolak setiap tawaran untuk bertugas di program studi yang sedang diakreditasi minimal untuk masa dua tahun setelah keluarnya sertifikat akreditasi.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dissolve">
                                      <p:cBhvr>
                                        <p:cTn id="7" dur="500"/>
                                        <p:tgtEl>
                                          <p:spTgt spid="18435">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animEffect transition="in" filter="dissolve">
                                      <p:cBhvr>
                                        <p:cTn id="11" dur="500"/>
                                        <p:tgtEl>
                                          <p:spTgt spid="18435">
                                            <p:txEl>
                                              <p:pRg st="2" end="2"/>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8435">
                                            <p:txEl>
                                              <p:pRg st="4" end="4"/>
                                            </p:txEl>
                                          </p:spTgt>
                                        </p:tgtEl>
                                        <p:attrNameLst>
                                          <p:attrName>style.visibility</p:attrName>
                                        </p:attrNameLst>
                                      </p:cBhvr>
                                      <p:to>
                                        <p:strVal val="visible"/>
                                      </p:to>
                                    </p:set>
                                    <p:animEffect transition="in" filter="dissolve">
                                      <p:cBhvr>
                                        <p:cTn id="15"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873125" y="128588"/>
            <a:ext cx="8915400" cy="1139825"/>
          </a:xfrm>
        </p:spPr>
        <p:txBody>
          <a:bodyPr/>
          <a:lstStyle/>
          <a:p>
            <a:r>
              <a:rPr lang="en-US" b="1" smtClean="0"/>
              <a:t>KODE ETIK ASESOR </a:t>
            </a:r>
            <a:r>
              <a:rPr lang="en-US" sz="2000" b="1" smtClean="0"/>
              <a:t>(2 dari 3)</a:t>
            </a:r>
          </a:p>
        </p:txBody>
      </p:sp>
      <p:sp>
        <p:nvSpPr>
          <p:cNvPr id="19459" name="Rectangle 3"/>
          <p:cNvSpPr>
            <a:spLocks noGrp="1" noChangeArrowheads="1"/>
          </p:cNvSpPr>
          <p:nvPr>
            <p:ph type="body" idx="1"/>
          </p:nvPr>
        </p:nvSpPr>
        <p:spPr>
          <a:xfrm>
            <a:off x="247650" y="1371600"/>
            <a:ext cx="9410700" cy="5181600"/>
          </a:xfrm>
        </p:spPr>
        <p:txBody>
          <a:bodyPr/>
          <a:lstStyle/>
          <a:p>
            <a:pPr marL="609600" indent="-609600">
              <a:lnSpc>
                <a:spcPct val="70000"/>
              </a:lnSpc>
              <a:buClr>
                <a:schemeClr val="bg1"/>
              </a:buClr>
              <a:buFont typeface="Wingdings" pitchFamily="2" charset="2"/>
              <a:buAutoNum type="arabicPeriod" startAt="4"/>
            </a:pPr>
            <a:r>
              <a:rPr lang="en-US" smtClean="0"/>
              <a:t>Asesor harus bekerja secara objektif tanpa memandang reputasi perguruan tinggi yang dievaluasinya.</a:t>
            </a:r>
          </a:p>
          <a:p>
            <a:pPr marL="609600" indent="-609600">
              <a:lnSpc>
                <a:spcPct val="70000"/>
              </a:lnSpc>
              <a:buClr>
                <a:schemeClr val="bg1"/>
              </a:buClr>
              <a:buFont typeface="Wingdings" pitchFamily="2" charset="2"/>
              <a:buAutoNum type="arabicPeriod" startAt="4"/>
            </a:pPr>
            <a:endParaRPr lang="en-US" smtClean="0"/>
          </a:p>
          <a:p>
            <a:pPr marL="609600" indent="-609600">
              <a:lnSpc>
                <a:spcPct val="70000"/>
              </a:lnSpc>
              <a:buClr>
                <a:schemeClr val="bg1"/>
              </a:buClr>
              <a:buFont typeface="Wingdings" pitchFamily="2" charset="2"/>
              <a:buAutoNum type="arabicPeriod" startAt="5"/>
            </a:pPr>
            <a:r>
              <a:rPr lang="en-US" smtClean="0"/>
              <a:t>Asesor harus menjaga kerahasiaan setiap informasi/dokumen maupun hasil penilaian (nilai/</a:t>
            </a:r>
            <a:r>
              <a:rPr lang="en-US" i="1" smtClean="0"/>
              <a:t>score</a:t>
            </a:r>
            <a:r>
              <a:rPr lang="en-US" smtClean="0"/>
              <a:t>) proses akreditasi, kecuali kepada BAN-PT.</a:t>
            </a:r>
          </a:p>
          <a:p>
            <a:pPr marL="609600" indent="-609600">
              <a:lnSpc>
                <a:spcPct val="70000"/>
              </a:lnSpc>
              <a:buClr>
                <a:schemeClr val="bg1"/>
              </a:buClr>
              <a:buFont typeface="Wingdings" pitchFamily="2" charset="2"/>
              <a:buAutoNum type="arabicPeriod" startAt="5"/>
            </a:pPr>
            <a:endParaRPr lang="en-US" smtClean="0"/>
          </a:p>
          <a:p>
            <a:pPr marL="609600" indent="-609600">
              <a:lnSpc>
                <a:spcPct val="70000"/>
              </a:lnSpc>
              <a:buClr>
                <a:schemeClr val="bg1"/>
              </a:buClr>
              <a:buFont typeface="Wingdings" pitchFamily="2" charset="2"/>
              <a:buAutoNum type="arabicPeriod" startAt="5"/>
            </a:pPr>
            <a:r>
              <a:rPr lang="en-US" smtClean="0"/>
              <a:t>Asesor tidak diperkenankan mengambil keuntungan pribadi/keluarga/kelompok dari kegiatan akreditasi.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dissolve">
                                      <p:cBhvr>
                                        <p:cTn id="7" dur="500"/>
                                        <p:tgtEl>
                                          <p:spTgt spid="19459">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animEffect transition="in" filter="dissolve">
                                      <p:cBhvr>
                                        <p:cTn id="11" dur="500"/>
                                        <p:tgtEl>
                                          <p:spTgt spid="19459">
                                            <p:txEl>
                                              <p:pRg st="2" end="2"/>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9459">
                                            <p:txEl>
                                              <p:pRg st="4" end="4"/>
                                            </p:txEl>
                                          </p:spTgt>
                                        </p:tgtEl>
                                        <p:attrNameLst>
                                          <p:attrName>style.visibility</p:attrName>
                                        </p:attrNameLst>
                                      </p:cBhvr>
                                      <p:to>
                                        <p:strVal val="visible"/>
                                      </p:to>
                                    </p:set>
                                    <p:animEffect transition="in" filter="dissolve">
                                      <p:cBhvr>
                                        <p:cTn id="15" dur="500"/>
                                        <p:tgtEl>
                                          <p:spTgt spid="194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74725" y="333375"/>
            <a:ext cx="8420100" cy="790575"/>
          </a:xfrm>
        </p:spPr>
        <p:txBody>
          <a:bodyPr/>
          <a:lstStyle/>
          <a:p>
            <a:r>
              <a:rPr lang="en-US" sz="3200" b="1" smtClean="0"/>
              <a:t>KODE ETIK ASESOR </a:t>
            </a:r>
            <a:r>
              <a:rPr lang="en-US" sz="2000" b="1" smtClean="0"/>
              <a:t>(3 dari 3)</a:t>
            </a:r>
          </a:p>
        </p:txBody>
      </p:sp>
      <p:sp>
        <p:nvSpPr>
          <p:cNvPr id="20483" name="Rectangle 3"/>
          <p:cNvSpPr>
            <a:spLocks noGrp="1" noChangeArrowheads="1"/>
          </p:cNvSpPr>
          <p:nvPr>
            <p:ph type="body" idx="1"/>
          </p:nvPr>
        </p:nvSpPr>
        <p:spPr>
          <a:xfrm>
            <a:off x="350838" y="1196975"/>
            <a:ext cx="9361487" cy="5246688"/>
          </a:xfrm>
        </p:spPr>
        <p:txBody>
          <a:bodyPr/>
          <a:lstStyle/>
          <a:p>
            <a:pPr marL="609600" indent="-609600">
              <a:lnSpc>
                <a:spcPct val="80000"/>
              </a:lnSpc>
              <a:buClr>
                <a:schemeClr val="bg1"/>
              </a:buClr>
              <a:buFontTx/>
              <a:buAutoNum type="arabicPeriod" startAt="7"/>
            </a:pPr>
            <a:r>
              <a:rPr lang="en-US" smtClean="0"/>
              <a:t>Asesor tidak diperkenankan menyampaikan pendapat pribadi yang mengatasnamakan BAN-PT.</a:t>
            </a:r>
          </a:p>
          <a:p>
            <a:pPr marL="609600" indent="-609600">
              <a:lnSpc>
                <a:spcPct val="80000"/>
              </a:lnSpc>
              <a:buClr>
                <a:schemeClr val="bg1"/>
              </a:buClr>
              <a:buFontTx/>
              <a:buAutoNum type="arabicPeriod" startAt="7"/>
            </a:pPr>
            <a:endParaRPr lang="en-US" sz="1400" smtClean="0"/>
          </a:p>
          <a:p>
            <a:pPr marL="609600" indent="-609600">
              <a:lnSpc>
                <a:spcPct val="80000"/>
              </a:lnSpc>
              <a:buClr>
                <a:schemeClr val="bg1"/>
              </a:buClr>
              <a:buFontTx/>
              <a:buAutoNum type="arabicPeriod" startAt="7"/>
            </a:pPr>
            <a:r>
              <a:rPr lang="en-US" smtClean="0"/>
              <a:t>Asesor tidak diperkenankan meminta atau menerima pemberian hadiah dalam bentuk apapun yang patut diduga ada kaitannya dengan/mempengaruhi hasil akreditasi.</a:t>
            </a:r>
          </a:p>
          <a:p>
            <a:pPr marL="609600" indent="-609600">
              <a:lnSpc>
                <a:spcPct val="80000"/>
              </a:lnSpc>
              <a:buClr>
                <a:schemeClr val="bg1"/>
              </a:buClr>
              <a:buFontTx/>
              <a:buAutoNum type="arabicPeriod" startAt="7"/>
            </a:pPr>
            <a:endParaRPr lang="en-US" sz="1600" smtClean="0"/>
          </a:p>
          <a:p>
            <a:pPr marL="609600" indent="-609600">
              <a:lnSpc>
                <a:spcPct val="80000"/>
              </a:lnSpc>
              <a:buClr>
                <a:schemeClr val="bg1"/>
              </a:buClr>
              <a:buFontTx/>
              <a:buAutoNum type="arabicPeriod" startAt="7"/>
            </a:pPr>
            <a:r>
              <a:rPr lang="en-US" smtClean="0"/>
              <a:t>Asesor tidak diperkenankan mengubah atau memperbaiki data dan informasi, termasuk hasil penilaian yang berkaitan dengan proses evaluasi yang telah diserahkan kepada BAN-PT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dissolve">
                                      <p:cBhvr>
                                        <p:cTn id="7" dur="500"/>
                                        <p:tgtEl>
                                          <p:spTgt spid="20482"/>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0483">
                                            <p:txEl>
                                              <p:pRg st="0" end="0"/>
                                            </p:txEl>
                                          </p:spTgt>
                                        </p:tgtEl>
                                        <p:attrNameLst>
                                          <p:attrName>style.visibility</p:attrName>
                                        </p:attrNameLst>
                                      </p:cBhvr>
                                      <p:to>
                                        <p:strVal val="visible"/>
                                      </p:to>
                                    </p:set>
                                    <p:animEffect transition="in" filter="dissolve">
                                      <p:cBhvr>
                                        <p:cTn id="11" dur="500"/>
                                        <p:tgtEl>
                                          <p:spTgt spid="20483">
                                            <p:txEl>
                                              <p:pRg st="0" end="0"/>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animEffect transition="in" filter="dissolve">
                                      <p:cBhvr>
                                        <p:cTn id="15" dur="500"/>
                                        <p:tgtEl>
                                          <p:spTgt spid="2048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20483">
                                            <p:txEl>
                                              <p:pRg st="4" end="4"/>
                                            </p:txEl>
                                          </p:spTgt>
                                        </p:tgtEl>
                                        <p:attrNameLst>
                                          <p:attrName>style.visibility</p:attrName>
                                        </p:attrNameLst>
                                      </p:cBhvr>
                                      <p:to>
                                        <p:strVal val="visible"/>
                                      </p:to>
                                    </p:set>
                                    <p:animEffect transition="in" filter="dissolve">
                                      <p:cBhvr>
                                        <p:cTn id="19" dur="500"/>
                                        <p:tgtEl>
                                          <p:spTgt spid="204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95300" y="76200"/>
            <a:ext cx="8915400" cy="609600"/>
          </a:xfrm>
        </p:spPr>
        <p:txBody>
          <a:bodyPr/>
          <a:lstStyle/>
          <a:p>
            <a:r>
              <a:rPr lang="en-US" sz="4000" b="1" smtClean="0">
                <a:solidFill>
                  <a:srgbClr val="FFFF00"/>
                </a:solidFill>
              </a:rPr>
              <a:t>SOP UTAMA</a:t>
            </a:r>
          </a:p>
        </p:txBody>
      </p:sp>
      <p:graphicFrame>
        <p:nvGraphicFramePr>
          <p:cNvPr id="35944" name="Group 104"/>
          <p:cNvGraphicFramePr>
            <a:graphicFrameLocks noGrp="1"/>
          </p:cNvGraphicFramePr>
          <p:nvPr/>
        </p:nvGraphicFramePr>
        <p:xfrm>
          <a:off x="247650" y="750888"/>
          <a:ext cx="9526588" cy="6107112"/>
        </p:xfrm>
        <a:graphic>
          <a:graphicData uri="http://schemas.openxmlformats.org/drawingml/2006/table">
            <a:tbl>
              <a:tblPr/>
              <a:tblGrid>
                <a:gridCol w="990600"/>
                <a:gridCol w="825500"/>
                <a:gridCol w="941388"/>
                <a:gridCol w="1039812"/>
                <a:gridCol w="5729288"/>
              </a:tblGrid>
              <a:tr h="379413">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1600" b="0" i="0" u="none" strike="noStrike" cap="none" normalizeH="0" baseline="0" smtClean="0">
                          <a:ln>
                            <a:noFill/>
                          </a:ln>
                          <a:solidFill>
                            <a:schemeClr val="tx1"/>
                          </a:solidFill>
                          <a:effectLst/>
                          <a:latin typeface="Times New Roman" pitchFamily="18" charset="0"/>
                        </a:rPr>
                        <a:t>PT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1600" b="0" i="0" u="none" strike="noStrike" cap="none" normalizeH="0" baseline="0" smtClean="0">
                          <a:ln>
                            <a:noFill/>
                          </a:ln>
                          <a:solidFill>
                            <a:schemeClr val="tx1"/>
                          </a:solidFill>
                          <a:effectLst/>
                          <a:latin typeface="Times New Roman" pitchFamily="18" charset="0"/>
                        </a:rPr>
                        <a:t>BAN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1600" b="0" i="0" u="none" strike="noStrike" cap="none" normalizeH="0" baseline="0" smtClean="0">
                          <a:ln>
                            <a:noFill/>
                          </a:ln>
                          <a:solidFill>
                            <a:schemeClr val="tx1"/>
                          </a:solidFill>
                          <a:effectLst/>
                          <a:latin typeface="Times New Roman" pitchFamily="18" charset="0"/>
                        </a:rPr>
                        <a:t>Asesor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1600" b="0" i="0" u="none" strike="noStrike" cap="none" normalizeH="0" baseline="0" smtClean="0">
                          <a:ln>
                            <a:noFill/>
                          </a:ln>
                          <a:solidFill>
                            <a:schemeClr val="tx1"/>
                          </a:solidFill>
                          <a:effectLst/>
                          <a:latin typeface="Times New Roman" pitchFamily="18" charset="0"/>
                        </a:rPr>
                        <a:t>Pleno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1800" b="1" i="0" u="none" strike="noStrike" cap="none" normalizeH="0" baseline="0" smtClean="0">
                          <a:ln>
                            <a:noFill/>
                          </a:ln>
                          <a:solidFill>
                            <a:srgbClr val="FFFF00"/>
                          </a:solidFill>
                          <a:effectLst/>
                          <a:latin typeface="Times New Roman" pitchFamily="18" charset="0"/>
                        </a:rPr>
                        <a:t>PROSEDUR Baku</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2263">
                <a:tc rowSpan="8">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8">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8">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8">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77800" marR="0" lvl="0" indent="-177800" algn="l" defTabSz="914400" rtl="0" eaLnBrk="0" fontAlgn="base" latinLnBrk="0" hangingPunct="0">
                        <a:lnSpc>
                          <a:spcPct val="100000"/>
                        </a:lnSpc>
                        <a:spcBef>
                          <a:spcPct val="20000"/>
                        </a:spcBef>
                        <a:spcAft>
                          <a:spcPct val="0"/>
                        </a:spcAft>
                        <a:buClr>
                          <a:schemeClr val="hlink"/>
                        </a:buClr>
                        <a:buSzTx/>
                        <a:buFontTx/>
                        <a:buNone/>
                        <a:tabLst/>
                      </a:pPr>
                      <a:r>
                        <a:rPr kumimoji="0" lang="en-US" sz="1000" b="0" i="0" u="none" strike="noStrike" cap="none" normalizeH="0" baseline="0" smtClean="0">
                          <a:ln>
                            <a:noFill/>
                          </a:ln>
                          <a:solidFill>
                            <a:schemeClr val="tx1"/>
                          </a:solidFill>
                          <a:effectLst/>
                          <a:latin typeface="Times New Roman" pitchFamily="18" charset="0"/>
                        </a:rPr>
                        <a:t>1. Pergruan tinggi menyerahkan dokumen Akreditasi  ke sekretariat BAN PT</a:t>
                      </a:r>
                      <a:endParaRPr kumimoji="0" lang="en-US" sz="1000" b="1" i="0" u="sng" strike="noStrike" cap="none" normalizeH="0" baseline="0" smtClean="0">
                        <a:ln>
                          <a:noFill/>
                        </a:ln>
                        <a:solidFill>
                          <a:srgbClr val="FFFF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r>
              <a:tr h="40957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177800" marR="0" lvl="0" indent="-177800" algn="l" defTabSz="914400" rtl="0" eaLnBrk="0" fontAlgn="base" latinLnBrk="0" hangingPunct="0">
                        <a:lnSpc>
                          <a:spcPct val="100000"/>
                        </a:lnSpc>
                        <a:spcBef>
                          <a:spcPct val="20000"/>
                        </a:spcBef>
                        <a:spcAft>
                          <a:spcPct val="0"/>
                        </a:spcAft>
                        <a:buClr>
                          <a:schemeClr val="hlink"/>
                        </a:buClr>
                        <a:buSzTx/>
                        <a:buFontTx/>
                        <a:buNone/>
                        <a:tabLst/>
                      </a:pPr>
                      <a:r>
                        <a:rPr kumimoji="0" lang="en-US" sz="1000" b="0" i="0" u="none" strike="noStrike" cap="none" normalizeH="0" baseline="0" smtClean="0">
                          <a:ln>
                            <a:noFill/>
                          </a:ln>
                          <a:solidFill>
                            <a:schemeClr val="tx1"/>
                          </a:solidFill>
                          <a:effectLst/>
                          <a:latin typeface="Times New Roman" pitchFamily="18" charset="0"/>
                        </a:rPr>
                        <a:t>2. Perekaman &amp; Kodifikasi Dokumen oleh Bag. Penerimaan &amp; Pengendalian dokumen BANPT: </a:t>
                      </a:r>
                      <a:r>
                        <a:rPr kumimoji="0" lang="en-US" sz="1000" b="0" i="0" u="none" strike="noStrike" cap="none" normalizeH="0" baseline="0" smtClean="0">
                          <a:ln>
                            <a:noFill/>
                          </a:ln>
                          <a:solidFill>
                            <a:schemeClr val="tx1"/>
                          </a:solidFill>
                          <a:effectLst/>
                          <a:latin typeface="Times New Roman" pitchFamily="18" charset="0"/>
                          <a:sym typeface="Wingdings" pitchFamily="2" charset="2"/>
                        </a:rPr>
                        <a:t> </a:t>
                      </a:r>
                      <a:r>
                        <a:rPr kumimoji="0" lang="en-US" sz="1000" b="0" i="0" u="none" strike="noStrike" cap="none" normalizeH="0" baseline="0" smtClean="0">
                          <a:ln>
                            <a:noFill/>
                          </a:ln>
                          <a:solidFill>
                            <a:schemeClr val="tx1"/>
                          </a:solidFill>
                          <a:effectLst/>
                          <a:latin typeface="Times New Roman" pitchFamily="18" charset="0"/>
                        </a:rPr>
                        <a:t>Jaminan FIFO/FCFS </a:t>
                      </a:r>
                      <a:r>
                        <a:rPr kumimoji="0" lang="en-US" sz="1000" b="1" i="0" u="sng" strike="noStrike" cap="none" normalizeH="0" baseline="0" smtClean="0">
                          <a:ln>
                            <a:noFill/>
                          </a:ln>
                          <a:solidFill>
                            <a:srgbClr val="FFFF00"/>
                          </a:solidFill>
                          <a:effectLst/>
                          <a:latin typeface="Times New Roman" pitchFamily="18" charset="0"/>
                        </a:rPr>
                        <a:t>(10 menit)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r>
              <a:tr h="56991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177800" marR="0" lvl="0" indent="-177800" algn="l" defTabSz="914400" rtl="0" eaLnBrk="0" fontAlgn="base" latinLnBrk="0" hangingPunct="0">
                        <a:lnSpc>
                          <a:spcPct val="100000"/>
                        </a:lnSpc>
                        <a:spcBef>
                          <a:spcPct val="20000"/>
                        </a:spcBef>
                        <a:spcAft>
                          <a:spcPct val="0"/>
                        </a:spcAft>
                        <a:buClr>
                          <a:schemeClr val="hlink"/>
                        </a:buClr>
                        <a:buSzTx/>
                        <a:buFontTx/>
                        <a:buNone/>
                        <a:tabLst/>
                      </a:pPr>
                      <a:r>
                        <a:rPr kumimoji="0" lang="en-US" sz="1000" b="0" i="0" u="none" strike="noStrike" cap="none" normalizeH="0" baseline="0" smtClean="0">
                          <a:ln>
                            <a:noFill/>
                          </a:ln>
                          <a:solidFill>
                            <a:schemeClr val="tx1"/>
                          </a:solidFill>
                          <a:effectLst/>
                          <a:latin typeface="Times New Roman" pitchFamily="18" charset="0"/>
                        </a:rPr>
                        <a:t>3. Bagian Pengendali Dok menyusun Dokumen dg prinsip FIFO, dicap “Dokumen terkendali”, data entry di up load ke komputer &amp; mengirim tanda terima kpd kpd Sekretariat </a:t>
                      </a:r>
                      <a:r>
                        <a:rPr kumimoji="0" lang="en-US" sz="1000" b="1" i="0" u="none" strike="noStrike" cap="none" normalizeH="0" baseline="0" smtClean="0">
                          <a:ln>
                            <a:noFill/>
                          </a:ln>
                          <a:solidFill>
                            <a:srgbClr val="FFFF00"/>
                          </a:solidFill>
                          <a:effectLst/>
                          <a:latin typeface="Times New Roman" pitchFamily="18" charset="0"/>
                        </a:rPr>
                        <a:t>(10 menit)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r>
              <a:tr h="58420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177800" marR="0" lvl="0" indent="-177800" algn="l" defTabSz="914400" rtl="0" eaLnBrk="0" fontAlgn="base" latinLnBrk="0" hangingPunct="0">
                        <a:lnSpc>
                          <a:spcPct val="100000"/>
                        </a:lnSpc>
                        <a:spcBef>
                          <a:spcPct val="20000"/>
                        </a:spcBef>
                        <a:spcAft>
                          <a:spcPct val="0"/>
                        </a:spcAft>
                        <a:buClr>
                          <a:schemeClr val="hlink"/>
                        </a:buClr>
                        <a:buSzTx/>
                        <a:buFontTx/>
                        <a:buNone/>
                        <a:tabLst/>
                      </a:pPr>
                      <a:r>
                        <a:rPr kumimoji="0" lang="en-US" sz="1000" b="0" i="0" u="none" strike="noStrike" cap="none" normalizeH="0" baseline="0" smtClean="0">
                          <a:ln>
                            <a:noFill/>
                          </a:ln>
                          <a:solidFill>
                            <a:schemeClr val="tx1"/>
                          </a:solidFill>
                          <a:effectLst/>
                          <a:latin typeface="Times New Roman" pitchFamily="18" charset="0"/>
                        </a:rPr>
                        <a:t>4. Sekretariat mengirim fax&amp; surat </a:t>
                      </a:r>
                      <a:r>
                        <a:rPr kumimoji="0" lang="en-US" sz="1000" b="1" i="0" u="none" strike="noStrike" cap="none" normalizeH="0" baseline="0" smtClean="0">
                          <a:ln>
                            <a:noFill/>
                          </a:ln>
                          <a:solidFill>
                            <a:schemeClr val="tx1"/>
                          </a:solidFill>
                          <a:effectLst/>
                          <a:latin typeface="Times New Roman" pitchFamily="18" charset="0"/>
                        </a:rPr>
                        <a:t>Tanda Terima </a:t>
                      </a:r>
                      <a:r>
                        <a:rPr kumimoji="0" lang="en-US" sz="1000" b="0" i="0" u="none" strike="noStrike" cap="none" normalizeH="0" baseline="0" smtClean="0">
                          <a:ln>
                            <a:noFill/>
                          </a:ln>
                          <a:solidFill>
                            <a:schemeClr val="tx1"/>
                          </a:solidFill>
                          <a:effectLst/>
                          <a:latin typeface="Times New Roman" pitchFamily="18" charset="0"/>
                        </a:rPr>
                        <a:t>kepada Universitas ybs tentang penerimaan dokumen akreditasi: Dokumen menjadi </a:t>
                      </a:r>
                      <a:r>
                        <a:rPr kumimoji="0" lang="en-US" sz="1000" b="1" i="0" u="sng" strike="noStrike" cap="none" normalizeH="0" baseline="0" smtClean="0">
                          <a:ln>
                            <a:noFill/>
                          </a:ln>
                          <a:solidFill>
                            <a:schemeClr val="tx1"/>
                          </a:solidFill>
                          <a:effectLst/>
                          <a:latin typeface="Times New Roman" pitchFamily="18" charset="0"/>
                        </a:rPr>
                        <a:t>dokumen terkendali</a:t>
                      </a:r>
                      <a:r>
                        <a:rPr kumimoji="0" lang="en-US" sz="1000" b="0" i="0" u="none" strike="noStrike" cap="none" normalizeH="0" baseline="0" smtClean="0">
                          <a:ln>
                            <a:noFill/>
                          </a:ln>
                          <a:solidFill>
                            <a:schemeClr val="tx1"/>
                          </a:solidFill>
                          <a:effectLst/>
                          <a:latin typeface="Times New Roman" pitchFamily="18" charset="0"/>
                        </a:rPr>
                        <a:t> BANT-PT </a:t>
                      </a:r>
                      <a:r>
                        <a:rPr kumimoji="0" lang="en-US" sz="1000" b="1" i="0" u="none" strike="noStrike" cap="none" normalizeH="0" baseline="0" smtClean="0">
                          <a:ln>
                            <a:noFill/>
                          </a:ln>
                          <a:solidFill>
                            <a:srgbClr val="FFFF00"/>
                          </a:solidFill>
                          <a:effectLst/>
                          <a:latin typeface="Times New Roman" pitchFamily="18" charset="0"/>
                        </a:rPr>
                        <a:t>(</a:t>
                      </a:r>
                      <a:r>
                        <a:rPr kumimoji="0" lang="en-US" sz="1000" b="1" i="0" u="none" strike="noStrike" cap="none" normalizeH="0" baseline="0" smtClean="0">
                          <a:ln>
                            <a:noFill/>
                          </a:ln>
                          <a:solidFill>
                            <a:schemeClr val="tx1"/>
                          </a:solidFill>
                          <a:effectLst/>
                          <a:latin typeface="Times New Roman" pitchFamily="18" charset="0"/>
                        </a:rPr>
                        <a:t>wkt total </a:t>
                      </a:r>
                      <a:r>
                        <a:rPr kumimoji="0" lang="en-US" sz="1000" b="1" i="0" u="none" strike="noStrike" cap="none" normalizeH="0" baseline="0" smtClean="0">
                          <a:ln>
                            <a:noFill/>
                          </a:ln>
                          <a:solidFill>
                            <a:srgbClr val="FFFF00"/>
                          </a:solidFill>
                          <a:effectLst/>
                          <a:latin typeface="Times New Roman" pitchFamily="18" charset="0"/>
                        </a:rPr>
                        <a:t>max 2 </a:t>
                      </a:r>
                      <a:r>
                        <a:rPr kumimoji="0" lang="en-US" sz="1000" b="1" i="0" u="sng" strike="noStrike" cap="none" normalizeH="0" baseline="0" smtClean="0">
                          <a:ln>
                            <a:noFill/>
                          </a:ln>
                          <a:solidFill>
                            <a:srgbClr val="FFFF00"/>
                          </a:solidFill>
                          <a:effectLst/>
                          <a:latin typeface="Times New Roman" pitchFamily="18" charset="0"/>
                        </a:rPr>
                        <a:t>hari kerja</a:t>
                      </a:r>
                      <a:r>
                        <a:rPr kumimoji="0" lang="en-US" sz="1000" b="1" i="0" u="none" strike="noStrike" cap="none" normalizeH="0" baseline="0" smtClean="0">
                          <a:ln>
                            <a:noFill/>
                          </a:ln>
                          <a:solidFill>
                            <a:srgbClr val="FFFF00"/>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r>
              <a:tr h="161290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177800" marR="0" lvl="0" indent="-177800" algn="l" defTabSz="914400" rtl="0" eaLnBrk="0" fontAlgn="base" latinLnBrk="0" hangingPunct="0">
                        <a:lnSpc>
                          <a:spcPct val="100000"/>
                        </a:lnSpc>
                        <a:spcBef>
                          <a:spcPct val="20000"/>
                        </a:spcBef>
                        <a:spcAft>
                          <a:spcPct val="0"/>
                        </a:spcAft>
                        <a:buClr>
                          <a:schemeClr val="hlink"/>
                        </a:buClr>
                        <a:buSzTx/>
                        <a:buFontTx/>
                        <a:buNone/>
                        <a:tabLst/>
                      </a:pPr>
                      <a:r>
                        <a:rPr kumimoji="0" lang="en-US" sz="1000" b="0" i="0" u="none" strike="noStrike" cap="none" normalizeH="0" baseline="0" smtClean="0">
                          <a:ln>
                            <a:noFill/>
                          </a:ln>
                          <a:solidFill>
                            <a:schemeClr val="tx1"/>
                          </a:solidFill>
                          <a:effectLst/>
                          <a:latin typeface="Times New Roman" pitchFamily="18" charset="0"/>
                        </a:rPr>
                        <a:t>5. Bagian Ketata-usahaan melakukan </a:t>
                      </a:r>
                      <a:r>
                        <a:rPr kumimoji="0" lang="en-US" sz="1000" b="1" i="0" u="sng" strike="noStrike" cap="none" normalizeH="0" baseline="0" smtClean="0">
                          <a:ln>
                            <a:noFill/>
                          </a:ln>
                          <a:solidFill>
                            <a:srgbClr val="FFFF00"/>
                          </a:solidFill>
                          <a:effectLst/>
                          <a:latin typeface="Times New Roman" pitchFamily="18" charset="0"/>
                        </a:rPr>
                        <a:t>verifikasi</a:t>
                      </a:r>
                      <a:r>
                        <a:rPr kumimoji="0" lang="en-US" sz="1000" b="0" i="0" u="none" strike="noStrike" cap="none" normalizeH="0" baseline="0" smtClean="0">
                          <a:ln>
                            <a:noFill/>
                          </a:ln>
                          <a:solidFill>
                            <a:schemeClr val="tx1"/>
                          </a:solidFill>
                          <a:effectLst/>
                          <a:latin typeface="Times New Roman" pitchFamily="18" charset="0"/>
                        </a:rPr>
                        <a:t> kelengkapan administrasi/ijin</a:t>
                      </a:r>
                      <a:r>
                        <a:rPr kumimoji="0" lang="en-US" sz="1000" b="0" i="0" u="none" strike="noStrike" cap="none" normalizeH="0" baseline="30000" smtClean="0">
                          <a:ln>
                            <a:noFill/>
                          </a:ln>
                          <a:solidFill>
                            <a:schemeClr val="tx1"/>
                          </a:solidFill>
                          <a:effectLst/>
                          <a:latin typeface="Times New Roman" pitchFamily="18" charset="0"/>
                        </a:rPr>
                        <a:t>2</a:t>
                      </a:r>
                      <a:r>
                        <a:rPr kumimoji="0" lang="en-US" sz="1000" b="0" i="0" u="none" strike="noStrike" cap="none" normalizeH="0" baseline="0" smtClean="0">
                          <a:ln>
                            <a:noFill/>
                          </a:ln>
                          <a:solidFill>
                            <a:schemeClr val="tx1"/>
                          </a:solidFill>
                          <a:effectLst/>
                          <a:latin typeface="Times New Roman" pitchFamily="18" charset="0"/>
                        </a:rPr>
                        <a:t> ops, dll, </a:t>
                      </a:r>
                      <a:r>
                        <a:rPr kumimoji="0" lang="en-US" sz="1000" b="1" i="0" u="none" strike="noStrike" cap="none" normalizeH="0" baseline="0" smtClean="0">
                          <a:ln>
                            <a:noFill/>
                          </a:ln>
                          <a:solidFill>
                            <a:schemeClr val="tx1"/>
                          </a:solidFill>
                          <a:effectLst/>
                          <a:latin typeface="Times New Roman" pitchFamily="18" charset="0"/>
                        </a:rPr>
                        <a:t>max </a:t>
                      </a:r>
                      <a:r>
                        <a:rPr kumimoji="0" lang="en-US" sz="1000" b="0" i="0" u="none" strike="noStrike" cap="none" normalizeH="0" baseline="0" smtClean="0">
                          <a:ln>
                            <a:noFill/>
                          </a:ln>
                          <a:solidFill>
                            <a:schemeClr val="tx1"/>
                          </a:solidFill>
                          <a:effectLst/>
                          <a:latin typeface="Times New Roman" pitchFamily="18" charset="0"/>
                        </a:rPr>
                        <a:t> </a:t>
                      </a:r>
                      <a:r>
                        <a:rPr kumimoji="0" lang="en-US" sz="1000" b="1" i="0" u="sng" strike="noStrike" cap="none" normalizeH="0" baseline="0" smtClean="0">
                          <a:ln>
                            <a:noFill/>
                          </a:ln>
                          <a:solidFill>
                            <a:schemeClr val="tx1"/>
                          </a:solidFill>
                          <a:effectLst/>
                          <a:latin typeface="Times New Roman" pitchFamily="18" charset="0"/>
                        </a:rPr>
                        <a:t>3  hari</a:t>
                      </a:r>
                      <a:r>
                        <a:rPr kumimoji="0" lang="en-US" sz="1000" b="0" i="0" u="sng" strike="noStrike" cap="none" normalizeH="0" baseline="0" smtClean="0">
                          <a:ln>
                            <a:noFill/>
                          </a:ln>
                          <a:solidFill>
                            <a:schemeClr val="tx1"/>
                          </a:solidFill>
                          <a:effectLst/>
                          <a:latin typeface="Times New Roman" pitchFamily="18" charset="0"/>
                        </a:rPr>
                        <a:t> </a:t>
                      </a:r>
                      <a:r>
                        <a:rPr kumimoji="0" lang="en-US" sz="1000" b="1" i="0" u="sng" strike="noStrike" cap="none" normalizeH="0" baseline="0" smtClean="0">
                          <a:ln>
                            <a:noFill/>
                          </a:ln>
                          <a:solidFill>
                            <a:schemeClr val="tx1"/>
                          </a:solidFill>
                          <a:effectLst/>
                          <a:latin typeface="Times New Roman" pitchFamily="18" charset="0"/>
                        </a:rPr>
                        <a:t>kerja</a:t>
                      </a:r>
                    </a:p>
                    <a:p>
                      <a:pPr marL="177800" marR="0" lvl="0" indent="-177800" algn="l" defTabSz="914400" rtl="0" eaLnBrk="0" fontAlgn="base" latinLnBrk="0" hangingPunct="0">
                        <a:lnSpc>
                          <a:spcPct val="100000"/>
                        </a:lnSpc>
                        <a:spcBef>
                          <a:spcPct val="20000"/>
                        </a:spcBef>
                        <a:spcAft>
                          <a:spcPct val="0"/>
                        </a:spcAft>
                        <a:buClr>
                          <a:schemeClr val="hlink"/>
                        </a:buClr>
                        <a:buSzTx/>
                        <a:buFont typeface="Wingdings" pitchFamily="2" charset="2"/>
                        <a:buChar char="è"/>
                        <a:tabLst/>
                      </a:pPr>
                      <a:r>
                        <a:rPr kumimoji="0" lang="en-US" sz="1000" b="0" i="0" u="none" strike="noStrike" cap="none" normalizeH="0" baseline="0" smtClean="0">
                          <a:ln>
                            <a:noFill/>
                          </a:ln>
                          <a:solidFill>
                            <a:schemeClr val="tx1"/>
                          </a:solidFill>
                          <a:effectLst/>
                          <a:latin typeface="Times New Roman" pitchFamily="18" charset="0"/>
                        </a:rPr>
                        <a:t>Jika tdk lengkap &amp; </a:t>
                      </a:r>
                      <a:r>
                        <a:rPr kumimoji="0" lang="en-US" sz="1000" b="1" i="0" u="none" strike="noStrike" cap="none" normalizeH="0" baseline="0" smtClean="0">
                          <a:ln>
                            <a:noFill/>
                          </a:ln>
                          <a:solidFill>
                            <a:srgbClr val="A63410"/>
                          </a:solidFill>
                          <a:effectLst/>
                          <a:latin typeface="Times New Roman" pitchFamily="18" charset="0"/>
                        </a:rPr>
                        <a:t>MAJOR</a:t>
                      </a:r>
                      <a:r>
                        <a:rPr kumimoji="0" lang="en-US" sz="1000" b="0" i="0" u="none" strike="noStrike" cap="none" normalizeH="0" baseline="0" smtClean="0">
                          <a:ln>
                            <a:noFill/>
                          </a:ln>
                          <a:solidFill>
                            <a:schemeClr val="tx1"/>
                          </a:solidFill>
                          <a:effectLst/>
                          <a:latin typeface="Times New Roman" pitchFamily="18" charset="0"/>
                        </a:rPr>
                        <a:t> kekurang lengkapannya maka Sekretariat BAN mengirim surat&amp;dokumen dikembalikan ke univ ybs.</a:t>
                      </a:r>
                    </a:p>
                    <a:p>
                      <a:pPr marL="177800" marR="0" lvl="0" indent="-177800" algn="l" defTabSz="914400" rtl="0" eaLnBrk="0" fontAlgn="base" latinLnBrk="0" hangingPunct="0">
                        <a:lnSpc>
                          <a:spcPct val="100000"/>
                        </a:lnSpc>
                        <a:spcBef>
                          <a:spcPct val="20000"/>
                        </a:spcBef>
                        <a:spcAft>
                          <a:spcPct val="0"/>
                        </a:spcAft>
                        <a:buClr>
                          <a:schemeClr val="hlink"/>
                        </a:buClr>
                        <a:buSzTx/>
                        <a:buFont typeface="Wingdings" pitchFamily="2" charset="2"/>
                        <a:buChar char="è"/>
                        <a:tabLst/>
                      </a:pPr>
                      <a:r>
                        <a:rPr kumimoji="0" lang="en-US" sz="1000" b="0" i="0" u="none" strike="noStrike" cap="none" normalizeH="0" baseline="0" smtClean="0">
                          <a:ln>
                            <a:noFill/>
                          </a:ln>
                          <a:solidFill>
                            <a:schemeClr val="tx1"/>
                          </a:solidFill>
                          <a:effectLst/>
                          <a:latin typeface="Times New Roman" pitchFamily="18" charset="0"/>
                        </a:rPr>
                        <a:t>Jika kekuranglengkapannya minor: maka sekretariat akan meminta PT ybs melengkapi kekurangan</a:t>
                      </a:r>
                      <a:r>
                        <a:rPr kumimoji="0" lang="en-US" sz="1000" b="0" i="0" u="none" strike="noStrike" cap="none" normalizeH="0" baseline="30000" smtClean="0">
                          <a:ln>
                            <a:noFill/>
                          </a:ln>
                          <a:solidFill>
                            <a:schemeClr val="tx1"/>
                          </a:solidFill>
                          <a:effectLst/>
                          <a:latin typeface="Times New Roman" pitchFamily="18" charset="0"/>
                        </a:rPr>
                        <a:t>2</a:t>
                      </a:r>
                      <a:r>
                        <a:rPr kumimoji="0" lang="en-US" sz="1000" b="0" i="0" u="none" strike="noStrike" cap="none" normalizeH="0" baseline="0" smtClean="0">
                          <a:ln>
                            <a:noFill/>
                          </a:ln>
                          <a:solidFill>
                            <a:schemeClr val="tx1"/>
                          </a:solidFill>
                          <a:effectLst/>
                          <a:latin typeface="Times New Roman" pitchFamily="18" charset="0"/>
                        </a:rPr>
                        <a:t> yg ada.</a:t>
                      </a:r>
                    </a:p>
                    <a:p>
                      <a:pPr marL="177800" marR="0" lvl="0" indent="-177800" algn="l" defTabSz="914400" rtl="0" eaLnBrk="0" fontAlgn="base" latinLnBrk="0" hangingPunct="0">
                        <a:lnSpc>
                          <a:spcPct val="100000"/>
                        </a:lnSpc>
                        <a:spcBef>
                          <a:spcPct val="20000"/>
                        </a:spcBef>
                        <a:spcAft>
                          <a:spcPct val="0"/>
                        </a:spcAft>
                        <a:buClr>
                          <a:schemeClr val="hlink"/>
                        </a:buClr>
                        <a:buSzTx/>
                        <a:buFont typeface="Wingdings" pitchFamily="2" charset="2"/>
                        <a:buChar char="è"/>
                        <a:tabLst/>
                      </a:pPr>
                      <a:r>
                        <a:rPr kumimoji="0" lang="en-US" sz="1000" b="0" i="0" u="none" strike="noStrike" cap="none" normalizeH="0" baseline="0" smtClean="0">
                          <a:ln>
                            <a:noFill/>
                          </a:ln>
                          <a:solidFill>
                            <a:schemeClr val="tx1"/>
                          </a:solidFill>
                          <a:effectLst/>
                          <a:latin typeface="Times New Roman" pitchFamily="18" charset="0"/>
                        </a:rPr>
                        <a:t>Jika lengkap: maka Bid AA BAN segera melakukan pemilihan assessor, Majelis harus menyetujui pemilihan &amp; melakukan penugasan Assessor kepada ASSESSOR TERPILIH (</a:t>
                      </a:r>
                      <a:r>
                        <a:rPr kumimoji="0" lang="en-US" sz="1000" b="1" i="0" u="sng" strike="noStrike" cap="none" normalizeH="0" baseline="0" smtClean="0">
                          <a:ln>
                            <a:noFill/>
                          </a:ln>
                          <a:solidFill>
                            <a:schemeClr val="tx1"/>
                          </a:solidFill>
                          <a:effectLst/>
                          <a:latin typeface="Times New Roman" pitchFamily="18" charset="0"/>
                        </a:rPr>
                        <a:t>total</a:t>
                      </a:r>
                      <a:r>
                        <a:rPr kumimoji="0" lang="en-US" sz="1000" b="0" i="0" u="none" strike="noStrike" cap="none" normalizeH="0" baseline="0" smtClean="0">
                          <a:ln>
                            <a:noFill/>
                          </a:ln>
                          <a:solidFill>
                            <a:schemeClr val="tx1"/>
                          </a:solidFill>
                          <a:effectLst/>
                          <a:latin typeface="Times New Roman" pitchFamily="18" charset="0"/>
                        </a:rPr>
                        <a:t> </a:t>
                      </a:r>
                      <a:r>
                        <a:rPr kumimoji="0" lang="en-US" sz="1000" b="1" i="0" u="sng" strike="noStrike" cap="none" normalizeH="0" baseline="0" smtClean="0">
                          <a:ln>
                            <a:noFill/>
                          </a:ln>
                          <a:solidFill>
                            <a:schemeClr val="tx1"/>
                          </a:solidFill>
                          <a:effectLst/>
                          <a:latin typeface="Times New Roman" pitchFamily="18" charset="0"/>
                        </a:rPr>
                        <a:t>wkt</a:t>
                      </a:r>
                      <a:r>
                        <a:rPr kumimoji="0" lang="en-US" sz="1000" b="0" i="0" u="none" strike="noStrike" cap="none" normalizeH="0" baseline="0" smtClean="0">
                          <a:ln>
                            <a:noFill/>
                          </a:ln>
                          <a:solidFill>
                            <a:schemeClr val="tx1"/>
                          </a:solidFill>
                          <a:effectLst/>
                          <a:latin typeface="Times New Roman" pitchFamily="18" charset="0"/>
                        </a:rPr>
                        <a:t> proses max: </a:t>
                      </a:r>
                      <a:r>
                        <a:rPr kumimoji="0" lang="en-US" sz="1000" b="1" i="0" u="sng" strike="noStrike" cap="none" normalizeH="0" baseline="0" smtClean="0">
                          <a:ln>
                            <a:noFill/>
                          </a:ln>
                          <a:solidFill>
                            <a:srgbClr val="FFFF00"/>
                          </a:solidFill>
                          <a:effectLst/>
                          <a:latin typeface="Times New Roman" pitchFamily="18" charset="0"/>
                        </a:rPr>
                        <a:t>5 hari kerja</a:t>
                      </a:r>
                      <a:r>
                        <a:rPr kumimoji="0" lang="en-US" sz="10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r>
              <a:tr h="60166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177800" marR="0" lvl="0" indent="-177800" algn="l" defTabSz="914400" rtl="0" eaLnBrk="0" fontAlgn="base" latinLnBrk="0" hangingPunct="0">
                        <a:lnSpc>
                          <a:spcPct val="100000"/>
                        </a:lnSpc>
                        <a:spcBef>
                          <a:spcPct val="20000"/>
                        </a:spcBef>
                        <a:spcAft>
                          <a:spcPct val="0"/>
                        </a:spcAft>
                        <a:buClr>
                          <a:schemeClr val="hlink"/>
                        </a:buClr>
                        <a:buSzTx/>
                        <a:buFontTx/>
                        <a:buNone/>
                        <a:tabLst/>
                      </a:pPr>
                      <a:r>
                        <a:rPr kumimoji="0" lang="en-US" sz="1000" b="0" i="0" u="none" strike="noStrike" cap="none" normalizeH="0" baseline="0" smtClean="0">
                          <a:ln>
                            <a:noFill/>
                          </a:ln>
                          <a:solidFill>
                            <a:schemeClr val="tx1"/>
                          </a:solidFill>
                          <a:effectLst/>
                          <a:latin typeface="Times New Roman" pitchFamily="18" charset="0"/>
                        </a:rPr>
                        <a:t>6. Asesor melakukan Desk  Assessment (selama maks </a:t>
                      </a:r>
                      <a:r>
                        <a:rPr kumimoji="0" lang="en-US" sz="1000" b="1" i="0" u="sng" strike="noStrike" cap="none" normalizeH="0" baseline="0" smtClean="0">
                          <a:ln>
                            <a:noFill/>
                          </a:ln>
                          <a:solidFill>
                            <a:srgbClr val="FFFF00"/>
                          </a:solidFill>
                          <a:effectLst/>
                          <a:latin typeface="Times New Roman" pitchFamily="18" charset="0"/>
                        </a:rPr>
                        <a:t>10 hari</a:t>
                      </a:r>
                      <a:r>
                        <a:rPr kumimoji="0" lang="en-US" sz="1000" b="1" i="0" u="none" strike="noStrike" cap="none" normalizeH="0" baseline="0" smtClean="0">
                          <a:ln>
                            <a:noFill/>
                          </a:ln>
                          <a:solidFill>
                            <a:srgbClr val="FFFF00"/>
                          </a:solidFill>
                          <a:effectLst/>
                          <a:latin typeface="Times New Roman" pitchFamily="18" charset="0"/>
                        </a:rPr>
                        <a:t> kerja</a:t>
                      </a:r>
                      <a:r>
                        <a:rPr kumimoji="0" lang="en-US" sz="1000" b="0" i="0" u="none" strike="noStrike" cap="none" normalizeH="0" baseline="0" smtClean="0">
                          <a:ln>
                            <a:noFill/>
                          </a:ln>
                          <a:solidFill>
                            <a:schemeClr val="tx1"/>
                          </a:solidFill>
                          <a:effectLst/>
                          <a:latin typeface="Times New Roman" pitchFamily="18" charset="0"/>
                        </a:rPr>
                        <a:t>); </a:t>
                      </a:r>
                    </a:p>
                    <a:p>
                      <a:pPr marL="177800" marR="0" lvl="0" indent="-177800" algn="l" defTabSz="914400" rtl="0" eaLnBrk="0" fontAlgn="base" latinLnBrk="0" hangingPunct="0">
                        <a:lnSpc>
                          <a:spcPct val="100000"/>
                        </a:lnSpc>
                        <a:spcBef>
                          <a:spcPct val="20000"/>
                        </a:spcBef>
                        <a:spcAft>
                          <a:spcPct val="0"/>
                        </a:spcAft>
                        <a:buClr>
                          <a:schemeClr val="hlink"/>
                        </a:buClr>
                        <a:buSzTx/>
                        <a:buFontTx/>
                        <a:buNone/>
                        <a:tabLst/>
                      </a:pPr>
                      <a:r>
                        <a:rPr kumimoji="0" lang="en-US" sz="1000" b="0" i="0" u="none" strike="noStrike" cap="none" normalizeH="0" baseline="0" smtClean="0">
                          <a:ln>
                            <a:noFill/>
                          </a:ln>
                          <a:solidFill>
                            <a:schemeClr val="tx1"/>
                          </a:solidFill>
                          <a:effectLst/>
                          <a:latin typeface="Times New Roman" pitchFamily="18" charset="0"/>
                        </a:rPr>
                        <a:t>7. (Re)-Konsiliasi hasil assessment mandiri asesor harus menjadi hasil penilaian SEPAKAT  Tim Asesor (Stdev 1 per score). Maks </a:t>
                      </a:r>
                      <a:r>
                        <a:rPr kumimoji="0" lang="en-US" sz="1000" b="1" i="0" u="sng" strike="noStrike" cap="none" normalizeH="0" baseline="0" smtClean="0">
                          <a:ln>
                            <a:noFill/>
                          </a:ln>
                          <a:solidFill>
                            <a:srgbClr val="FFFF00"/>
                          </a:solidFill>
                          <a:effectLst/>
                          <a:latin typeface="Times New Roman" pitchFamily="18" charset="0"/>
                        </a:rPr>
                        <a:t>2 hari</a:t>
                      </a:r>
                      <a:r>
                        <a:rPr kumimoji="0" lang="en-US" sz="1000" b="1" i="0" u="none" strike="noStrike" cap="none" normalizeH="0" baseline="0" smtClean="0">
                          <a:ln>
                            <a:noFill/>
                          </a:ln>
                          <a:solidFill>
                            <a:srgbClr val="FFFF00"/>
                          </a:solidFill>
                          <a:effectLst/>
                          <a:latin typeface="Times New Roman" pitchFamily="18" charset="0"/>
                        </a:rPr>
                        <a:t> kerja</a:t>
                      </a:r>
                      <a:endParaRPr kumimoji="0" lang="en-US" sz="1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r>
              <a:tr h="44132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174625" marR="0" lvl="0" indent="-174625" algn="l" defTabSz="914400" rtl="0" eaLnBrk="0" fontAlgn="base" latinLnBrk="0" hangingPunct="0">
                        <a:lnSpc>
                          <a:spcPct val="100000"/>
                        </a:lnSpc>
                        <a:spcBef>
                          <a:spcPct val="20000"/>
                        </a:spcBef>
                        <a:spcAft>
                          <a:spcPct val="0"/>
                        </a:spcAft>
                        <a:buClr>
                          <a:schemeClr val="hlink"/>
                        </a:buClr>
                        <a:buSzTx/>
                        <a:buFontTx/>
                        <a:buNone/>
                        <a:tabLst/>
                      </a:pPr>
                      <a:r>
                        <a:rPr kumimoji="0" lang="en-US" sz="1000" b="1" i="0" u="none" strike="noStrike" cap="none" normalizeH="0" baseline="0" smtClean="0">
                          <a:ln>
                            <a:noFill/>
                          </a:ln>
                          <a:solidFill>
                            <a:srgbClr val="FFFF00"/>
                          </a:solidFill>
                          <a:effectLst/>
                          <a:latin typeface="Times New Roman" pitchFamily="18" charset="0"/>
                        </a:rPr>
                        <a:t>8. Validasi</a:t>
                      </a:r>
                      <a:r>
                        <a:rPr kumimoji="0" lang="en-US" sz="1000" b="1" i="0" u="none" strike="noStrike" cap="none" normalizeH="0" baseline="0" smtClean="0">
                          <a:ln>
                            <a:noFill/>
                          </a:ln>
                          <a:solidFill>
                            <a:schemeClr val="tx1"/>
                          </a:solidFill>
                          <a:effectLst/>
                          <a:latin typeface="Times New Roman" pitchFamily="18" charset="0"/>
                        </a:rPr>
                        <a:t> oleh Majelis</a:t>
                      </a:r>
                      <a:r>
                        <a:rPr kumimoji="0" lang="en-US" sz="1000" b="1" i="0" u="none" strike="noStrike" cap="none" normalizeH="0" baseline="0" smtClean="0">
                          <a:ln>
                            <a:noFill/>
                          </a:ln>
                          <a:solidFill>
                            <a:srgbClr val="FFFF00"/>
                          </a:solidFill>
                          <a:effectLst/>
                          <a:latin typeface="Times New Roman" pitchFamily="18" charset="0"/>
                        </a:rPr>
                        <a:t>: Go or no Go Field assesment </a:t>
                      </a:r>
                      <a:r>
                        <a:rPr kumimoji="0" lang="en-US" sz="1000" b="0" i="0" u="none" strike="noStrike" cap="none" normalizeH="0" baseline="0" smtClean="0">
                          <a:ln>
                            <a:noFill/>
                          </a:ln>
                          <a:solidFill>
                            <a:schemeClr val="tx1"/>
                          </a:solidFill>
                          <a:effectLst/>
                          <a:latin typeface="Times New Roman" pitchFamily="18" charset="0"/>
                        </a:rPr>
                        <a:t>oleh Majelis BAN-PT </a:t>
                      </a:r>
                      <a:r>
                        <a:rPr kumimoji="0" lang="en-US" sz="1000" b="1" i="0" u="none" strike="noStrike" cap="none" normalizeH="0" baseline="0" smtClean="0">
                          <a:ln>
                            <a:noFill/>
                          </a:ln>
                          <a:solidFill>
                            <a:srgbClr val="FFFF00"/>
                          </a:solidFill>
                          <a:effectLst/>
                          <a:latin typeface="Times New Roman" pitchFamily="18" charset="0"/>
                        </a:rPr>
                        <a:t>1 </a:t>
                      </a:r>
                      <a:r>
                        <a:rPr kumimoji="0" lang="en-US" sz="1000" b="1" i="0" u="sng" strike="noStrike" cap="none" normalizeH="0" baseline="0" smtClean="0">
                          <a:ln>
                            <a:noFill/>
                          </a:ln>
                          <a:solidFill>
                            <a:srgbClr val="FFFF00"/>
                          </a:solidFill>
                          <a:effectLst/>
                          <a:latin typeface="Times New Roman" pitchFamily="18" charset="0"/>
                        </a:rPr>
                        <a:t>hari kerja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r>
              <a:tr h="118586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177800" marR="0" lvl="0" indent="-177800" algn="l" defTabSz="914400" rtl="0" eaLnBrk="0" fontAlgn="base" latinLnBrk="0" hangingPunct="0">
                        <a:lnSpc>
                          <a:spcPct val="100000"/>
                        </a:lnSpc>
                        <a:spcBef>
                          <a:spcPct val="20000"/>
                        </a:spcBef>
                        <a:spcAft>
                          <a:spcPct val="0"/>
                        </a:spcAft>
                        <a:buClr>
                          <a:schemeClr val="hlink"/>
                        </a:buClr>
                        <a:buSzTx/>
                        <a:buFontTx/>
                        <a:buNone/>
                        <a:tabLst/>
                      </a:pPr>
                      <a:r>
                        <a:rPr kumimoji="0" lang="en-US" sz="1000" b="0" i="0" u="none" strike="noStrike" cap="none" normalizeH="0" baseline="0" smtClean="0">
                          <a:ln>
                            <a:noFill/>
                          </a:ln>
                          <a:solidFill>
                            <a:schemeClr val="tx1"/>
                          </a:solidFill>
                          <a:effectLst/>
                          <a:latin typeface="Times New Roman" pitchFamily="18" charset="0"/>
                        </a:rPr>
                        <a:t>9. Jika</a:t>
                      </a:r>
                      <a:r>
                        <a:rPr kumimoji="0" lang="en-US" sz="1000" b="0" i="0" u="none" strike="noStrike" cap="none" normalizeH="0" baseline="0" smtClean="0">
                          <a:ln>
                            <a:noFill/>
                          </a:ln>
                          <a:solidFill>
                            <a:srgbClr val="A63410"/>
                          </a:solidFill>
                          <a:effectLst/>
                          <a:latin typeface="Times New Roman" pitchFamily="18" charset="0"/>
                        </a:rPr>
                        <a:t> </a:t>
                      </a:r>
                      <a:r>
                        <a:rPr kumimoji="0" lang="en-US" sz="1000" b="1" i="0" u="none" strike="noStrike" cap="none" normalizeH="0" baseline="0" smtClean="0">
                          <a:ln>
                            <a:noFill/>
                          </a:ln>
                          <a:solidFill>
                            <a:srgbClr val="A63410"/>
                          </a:solidFill>
                          <a:effectLst/>
                          <a:latin typeface="Times New Roman" pitchFamily="18" charset="0"/>
                        </a:rPr>
                        <a:t>No Go</a:t>
                      </a:r>
                      <a:r>
                        <a:rPr kumimoji="0" lang="en-US" sz="1000" b="0" i="0" u="none" strike="noStrike" cap="none" normalizeH="0" baseline="0" smtClean="0">
                          <a:ln>
                            <a:noFill/>
                          </a:ln>
                          <a:solidFill>
                            <a:schemeClr val="tx1"/>
                          </a:solidFill>
                          <a:effectLst/>
                          <a:latin typeface="Times New Roman" pitchFamily="18" charset="0"/>
                        </a:rPr>
                        <a:t>: Sekretariat mengembalikan dokumen kpd PT ybs; Dokumen Kembali ke PT; Rekaman tetap berlaku; dan </a:t>
                      </a:r>
                      <a:r>
                        <a:rPr kumimoji="0" lang="en-US" sz="1000" b="1" i="0" u="none" strike="noStrike" cap="none" normalizeH="0" baseline="0" smtClean="0">
                          <a:ln>
                            <a:noFill/>
                          </a:ln>
                          <a:solidFill>
                            <a:schemeClr val="tx1"/>
                          </a:solidFill>
                          <a:effectLst/>
                          <a:latin typeface="Times New Roman" pitchFamily="18" charset="0"/>
                        </a:rPr>
                        <a:t>tidak dilakukan Asesmen Lapang (No visit!) ;</a:t>
                      </a:r>
                    </a:p>
                    <a:p>
                      <a:pPr marL="177800" marR="0" lvl="0" indent="-177800" algn="l" defTabSz="914400" rtl="0" eaLnBrk="0" fontAlgn="base" latinLnBrk="0" hangingPunct="0">
                        <a:lnSpc>
                          <a:spcPct val="100000"/>
                        </a:lnSpc>
                        <a:spcBef>
                          <a:spcPct val="20000"/>
                        </a:spcBef>
                        <a:spcAft>
                          <a:spcPct val="0"/>
                        </a:spcAft>
                        <a:buClr>
                          <a:schemeClr val="hlink"/>
                        </a:buClr>
                        <a:buSzTx/>
                        <a:buFontTx/>
                        <a:buNone/>
                        <a:tabLst/>
                      </a:pPr>
                      <a:r>
                        <a:rPr kumimoji="0" lang="en-US" sz="1000" b="0" i="0" u="none" strike="noStrike" cap="none" normalizeH="0" baseline="0" smtClean="0">
                          <a:ln>
                            <a:noFill/>
                          </a:ln>
                          <a:solidFill>
                            <a:schemeClr val="tx1"/>
                          </a:solidFill>
                          <a:effectLst/>
                          <a:latin typeface="Times New Roman" pitchFamily="18" charset="0"/>
                        </a:rPr>
                        <a:t>10. Jika </a:t>
                      </a:r>
                      <a:r>
                        <a:rPr kumimoji="0" lang="en-US" sz="1000" b="1" i="0" u="none" strike="noStrike" cap="none" normalizeH="0" baseline="0" smtClean="0">
                          <a:ln>
                            <a:noFill/>
                          </a:ln>
                          <a:solidFill>
                            <a:srgbClr val="FFFF00"/>
                          </a:solidFill>
                          <a:effectLst/>
                          <a:latin typeface="Times New Roman" pitchFamily="18" charset="0"/>
                        </a:rPr>
                        <a:t>Go</a:t>
                      </a:r>
                      <a:r>
                        <a:rPr kumimoji="0" lang="en-US" sz="1000" b="0" i="0" u="none" strike="noStrike" cap="none" normalizeH="0" baseline="0" smtClean="0">
                          <a:ln>
                            <a:noFill/>
                          </a:ln>
                          <a:solidFill>
                            <a:schemeClr val="tx1"/>
                          </a:solidFill>
                          <a:effectLst/>
                          <a:latin typeface="Times New Roman" pitchFamily="18" charset="0"/>
                        </a:rPr>
                        <a:t>:Sekretariat mengirim facsimile surat pemberitahuan asesmen lapang kpd PT ybs; Dokumen</a:t>
                      </a:r>
                      <a:r>
                        <a:rPr kumimoji="0" lang="en-US" sz="1000" b="0" i="0" u="none" strike="noStrike" cap="none" normalizeH="0" baseline="30000" smtClean="0">
                          <a:ln>
                            <a:noFill/>
                          </a:ln>
                          <a:solidFill>
                            <a:schemeClr val="tx1"/>
                          </a:solidFill>
                          <a:effectLst/>
                          <a:latin typeface="Times New Roman" pitchFamily="18" charset="0"/>
                        </a:rPr>
                        <a:t>2</a:t>
                      </a:r>
                      <a:r>
                        <a:rPr kumimoji="0" lang="en-US" sz="1000" b="0" i="0" u="none" strike="noStrike" cap="none" normalizeH="0" baseline="0" smtClean="0">
                          <a:ln>
                            <a:noFill/>
                          </a:ln>
                          <a:solidFill>
                            <a:schemeClr val="tx1"/>
                          </a:solidFill>
                          <a:effectLst/>
                          <a:latin typeface="Times New Roman" pitchFamily="18" charset="0"/>
                        </a:rPr>
                        <a:t> Asesmen Lapang diberikan kpd Tim Asesor dg tenggang waktu </a:t>
                      </a:r>
                      <a:r>
                        <a:rPr kumimoji="0" lang="en-US" sz="1000" b="1" i="0" u="sng" strike="noStrike" cap="none" normalizeH="0" baseline="0" smtClean="0">
                          <a:ln>
                            <a:noFill/>
                          </a:ln>
                          <a:solidFill>
                            <a:srgbClr val="FFFF00"/>
                          </a:solidFill>
                          <a:effectLst/>
                          <a:latin typeface="Times New Roman" pitchFamily="18" charset="0"/>
                        </a:rPr>
                        <a:t>2 hari kerja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CC"/>
                    </a:solidFill>
                  </a:tcPr>
                </a:tc>
              </a:tr>
            </a:tbl>
          </a:graphicData>
        </a:graphic>
      </p:graphicFrame>
      <p:sp>
        <p:nvSpPr>
          <p:cNvPr id="35877" name="Oval 37"/>
          <p:cNvSpPr>
            <a:spLocks noChangeArrowheads="1"/>
          </p:cNvSpPr>
          <p:nvPr/>
        </p:nvSpPr>
        <p:spPr bwMode="auto">
          <a:xfrm>
            <a:off x="1485900" y="1143000"/>
            <a:ext cx="336550" cy="406400"/>
          </a:xfrm>
          <a:prstGeom prst="ellipse">
            <a:avLst/>
          </a:prstGeom>
          <a:gradFill rotWithShape="1">
            <a:gsLst>
              <a:gs pos="0">
                <a:schemeClr val="folHlink"/>
              </a:gs>
              <a:gs pos="100000">
                <a:schemeClr val="folHlink">
                  <a:gamma/>
                  <a:shade val="46275"/>
                  <a:invGamma/>
                </a:schemeClr>
              </a:gs>
            </a:gsLst>
            <a:path path="shape">
              <a:fillToRect l="50000" t="50000" r="50000" b="50000"/>
            </a:path>
          </a:gradFill>
          <a:ln w="9525">
            <a:solidFill>
              <a:schemeClr val="tx1"/>
            </a:solidFill>
            <a:round/>
            <a:headEnd/>
            <a:tailEnd/>
          </a:ln>
          <a:effectLst/>
        </p:spPr>
        <p:txBody>
          <a:bodyPr wrap="none" anchor="ctr"/>
          <a:lstStyle/>
          <a:p>
            <a:pPr algn="ctr">
              <a:defRPr/>
            </a:pPr>
            <a:r>
              <a:rPr lang="en-US" sz="1200" b="1">
                <a:latin typeface="Verdana" pitchFamily="34" charset="0"/>
              </a:rPr>
              <a:t>Start</a:t>
            </a:r>
          </a:p>
        </p:txBody>
      </p:sp>
      <p:grpSp>
        <p:nvGrpSpPr>
          <p:cNvPr id="2" name="Group 38"/>
          <p:cNvGrpSpPr>
            <a:grpSpLocks/>
          </p:cNvGrpSpPr>
          <p:nvPr/>
        </p:nvGrpSpPr>
        <p:grpSpPr bwMode="auto">
          <a:xfrm>
            <a:off x="1320800" y="1447800"/>
            <a:ext cx="676275" cy="660400"/>
            <a:chOff x="1392" y="1584"/>
            <a:chExt cx="864" cy="624"/>
          </a:xfrm>
        </p:grpSpPr>
        <p:sp>
          <p:nvSpPr>
            <p:cNvPr id="19558" name="AutoShape 39"/>
            <p:cNvSpPr>
              <a:spLocks noChangeArrowheads="1"/>
            </p:cNvSpPr>
            <p:nvPr/>
          </p:nvSpPr>
          <p:spPr bwMode="auto">
            <a:xfrm>
              <a:off x="1392" y="1776"/>
              <a:ext cx="864" cy="432"/>
            </a:xfrm>
            <a:prstGeom prst="flowChartDocument">
              <a:avLst/>
            </a:prstGeom>
            <a:solidFill>
              <a:schemeClr val="folHlink"/>
            </a:solidFill>
            <a:ln w="9525">
              <a:solidFill>
                <a:schemeClr val="tx1"/>
              </a:solidFill>
              <a:miter lim="800000"/>
              <a:headEnd/>
              <a:tailEnd/>
            </a:ln>
          </p:spPr>
          <p:txBody>
            <a:bodyPr wrap="none" anchor="ctr"/>
            <a:lstStyle/>
            <a:p>
              <a:pPr algn="just"/>
              <a:r>
                <a:rPr lang="en-US" sz="900">
                  <a:latin typeface="Verdana" pitchFamily="34" charset="0"/>
                </a:rPr>
                <a:t>File:Kode</a:t>
              </a:r>
            </a:p>
            <a:p>
              <a:pPr algn="just"/>
              <a:r>
                <a:rPr lang="en-US" sz="900">
                  <a:latin typeface="Verdana" pitchFamily="34" charset="0"/>
                </a:rPr>
                <a:t>no/tgl/</a:t>
              </a:r>
            </a:p>
            <a:p>
              <a:pPr algn="just"/>
              <a:r>
                <a:rPr lang="en-US" sz="900">
                  <a:latin typeface="Verdana" pitchFamily="34" charset="0"/>
                </a:rPr>
                <a:t>kelompok</a:t>
              </a:r>
            </a:p>
          </p:txBody>
        </p:sp>
        <p:sp>
          <p:nvSpPr>
            <p:cNvPr id="19559" name="Line 40"/>
            <p:cNvSpPr>
              <a:spLocks noChangeShapeType="1"/>
            </p:cNvSpPr>
            <p:nvPr/>
          </p:nvSpPr>
          <p:spPr bwMode="auto">
            <a:xfrm>
              <a:off x="1824" y="1584"/>
              <a:ext cx="0" cy="192"/>
            </a:xfrm>
            <a:prstGeom prst="line">
              <a:avLst/>
            </a:prstGeom>
            <a:noFill/>
            <a:ln w="28575">
              <a:solidFill>
                <a:srgbClr val="00FF00"/>
              </a:solidFill>
              <a:round/>
              <a:headEnd/>
              <a:tailEnd type="triangle" w="med" len="med"/>
            </a:ln>
          </p:spPr>
          <p:txBody>
            <a:bodyPr/>
            <a:lstStyle/>
            <a:p>
              <a:endParaRPr lang="en-US"/>
            </a:p>
          </p:txBody>
        </p:sp>
      </p:grpSp>
      <p:grpSp>
        <p:nvGrpSpPr>
          <p:cNvPr id="3" name="Group 41"/>
          <p:cNvGrpSpPr>
            <a:grpSpLocks/>
          </p:cNvGrpSpPr>
          <p:nvPr/>
        </p:nvGrpSpPr>
        <p:grpSpPr bwMode="auto">
          <a:xfrm>
            <a:off x="508000" y="1125538"/>
            <a:ext cx="1155700" cy="457200"/>
            <a:chOff x="288" y="720"/>
            <a:chExt cx="672" cy="288"/>
          </a:xfrm>
        </p:grpSpPr>
        <p:sp>
          <p:nvSpPr>
            <p:cNvPr id="19556" name="Line 42"/>
            <p:cNvSpPr>
              <a:spLocks noChangeShapeType="1"/>
            </p:cNvSpPr>
            <p:nvPr/>
          </p:nvSpPr>
          <p:spPr bwMode="auto">
            <a:xfrm>
              <a:off x="528" y="864"/>
              <a:ext cx="432" cy="0"/>
            </a:xfrm>
            <a:prstGeom prst="line">
              <a:avLst/>
            </a:prstGeom>
            <a:noFill/>
            <a:ln w="28575">
              <a:solidFill>
                <a:srgbClr val="FFFF00"/>
              </a:solidFill>
              <a:round/>
              <a:headEnd/>
              <a:tailEnd type="triangle" w="med" len="med"/>
            </a:ln>
          </p:spPr>
          <p:txBody>
            <a:bodyPr/>
            <a:lstStyle/>
            <a:p>
              <a:endParaRPr lang="en-US"/>
            </a:p>
          </p:txBody>
        </p:sp>
        <p:sp>
          <p:nvSpPr>
            <p:cNvPr id="19557" name="Oval 43"/>
            <p:cNvSpPr>
              <a:spLocks noChangeArrowheads="1"/>
            </p:cNvSpPr>
            <p:nvPr/>
          </p:nvSpPr>
          <p:spPr bwMode="auto">
            <a:xfrm>
              <a:off x="288" y="720"/>
              <a:ext cx="240" cy="288"/>
            </a:xfrm>
            <a:prstGeom prst="ellipse">
              <a:avLst/>
            </a:prstGeom>
            <a:solidFill>
              <a:schemeClr val="folHlink"/>
            </a:solidFill>
            <a:ln w="9525">
              <a:solidFill>
                <a:schemeClr val="tx1"/>
              </a:solidFill>
              <a:round/>
              <a:headEnd/>
              <a:tailEnd/>
            </a:ln>
          </p:spPr>
          <p:txBody>
            <a:bodyPr wrap="none" anchor="ctr"/>
            <a:lstStyle/>
            <a:p>
              <a:pPr algn="ctr"/>
              <a:r>
                <a:rPr lang="en-US" sz="1200">
                  <a:latin typeface="Verdana" pitchFamily="34" charset="0"/>
                </a:rPr>
                <a:t>Start</a:t>
              </a:r>
            </a:p>
          </p:txBody>
        </p:sp>
      </p:grpSp>
      <p:grpSp>
        <p:nvGrpSpPr>
          <p:cNvPr id="4" name="Group 44"/>
          <p:cNvGrpSpPr>
            <a:grpSpLocks/>
          </p:cNvGrpSpPr>
          <p:nvPr/>
        </p:nvGrpSpPr>
        <p:grpSpPr bwMode="auto">
          <a:xfrm>
            <a:off x="1320800" y="2057400"/>
            <a:ext cx="676275" cy="609600"/>
            <a:chOff x="1392" y="2160"/>
            <a:chExt cx="864" cy="576"/>
          </a:xfrm>
        </p:grpSpPr>
        <p:sp>
          <p:nvSpPr>
            <p:cNvPr id="19554" name="Rectangle 45"/>
            <p:cNvSpPr>
              <a:spLocks noChangeArrowheads="1"/>
            </p:cNvSpPr>
            <p:nvPr/>
          </p:nvSpPr>
          <p:spPr bwMode="auto">
            <a:xfrm>
              <a:off x="1392" y="2352"/>
              <a:ext cx="864" cy="384"/>
            </a:xfrm>
            <a:prstGeom prst="rect">
              <a:avLst/>
            </a:prstGeom>
            <a:solidFill>
              <a:schemeClr val="folHlink"/>
            </a:solidFill>
            <a:ln w="9525">
              <a:solidFill>
                <a:schemeClr val="tx1"/>
              </a:solidFill>
              <a:miter lim="800000"/>
              <a:headEnd/>
              <a:tailEnd/>
            </a:ln>
          </p:spPr>
          <p:txBody>
            <a:bodyPr wrap="none" anchor="ctr"/>
            <a:lstStyle/>
            <a:p>
              <a:pPr algn="ctr"/>
              <a:r>
                <a:rPr lang="en-US" sz="900">
                  <a:latin typeface="Verdana" pitchFamily="34" charset="0"/>
                </a:rPr>
                <a:t>Control </a:t>
              </a:r>
            </a:p>
            <a:p>
              <a:pPr algn="ctr"/>
              <a:r>
                <a:rPr lang="en-US" sz="900">
                  <a:latin typeface="Verdana" pitchFamily="34" charset="0"/>
                </a:rPr>
                <a:t>Dokumen</a:t>
              </a:r>
            </a:p>
          </p:txBody>
        </p:sp>
        <p:sp>
          <p:nvSpPr>
            <p:cNvPr id="19555" name="Line 46"/>
            <p:cNvSpPr>
              <a:spLocks noChangeShapeType="1"/>
            </p:cNvSpPr>
            <p:nvPr/>
          </p:nvSpPr>
          <p:spPr bwMode="auto">
            <a:xfrm>
              <a:off x="1824" y="2160"/>
              <a:ext cx="0" cy="192"/>
            </a:xfrm>
            <a:prstGeom prst="line">
              <a:avLst/>
            </a:prstGeom>
            <a:noFill/>
            <a:ln w="28575">
              <a:solidFill>
                <a:srgbClr val="00FF00"/>
              </a:solidFill>
              <a:round/>
              <a:headEnd/>
              <a:tailEnd type="triangle" w="med" len="med"/>
            </a:ln>
          </p:spPr>
          <p:txBody>
            <a:bodyPr/>
            <a:lstStyle/>
            <a:p>
              <a:endParaRPr lang="en-US"/>
            </a:p>
          </p:txBody>
        </p:sp>
      </p:grpSp>
      <p:grpSp>
        <p:nvGrpSpPr>
          <p:cNvPr id="5" name="Group 47"/>
          <p:cNvGrpSpPr>
            <a:grpSpLocks/>
          </p:cNvGrpSpPr>
          <p:nvPr/>
        </p:nvGrpSpPr>
        <p:grpSpPr bwMode="auto">
          <a:xfrm>
            <a:off x="412750" y="2819400"/>
            <a:ext cx="908050" cy="508000"/>
            <a:chOff x="240" y="3120"/>
            <a:chExt cx="1104" cy="480"/>
          </a:xfrm>
        </p:grpSpPr>
        <p:sp>
          <p:nvSpPr>
            <p:cNvPr id="19552" name="Line 48"/>
            <p:cNvSpPr>
              <a:spLocks noChangeShapeType="1"/>
            </p:cNvSpPr>
            <p:nvPr/>
          </p:nvSpPr>
          <p:spPr bwMode="auto">
            <a:xfrm flipH="1">
              <a:off x="1104" y="3360"/>
              <a:ext cx="240" cy="0"/>
            </a:xfrm>
            <a:prstGeom prst="line">
              <a:avLst/>
            </a:prstGeom>
            <a:noFill/>
            <a:ln w="28575">
              <a:solidFill>
                <a:schemeClr val="tx1"/>
              </a:solidFill>
              <a:round/>
              <a:headEnd/>
              <a:tailEnd type="triangle" w="med" len="med"/>
            </a:ln>
          </p:spPr>
          <p:txBody>
            <a:bodyPr/>
            <a:lstStyle/>
            <a:p>
              <a:endParaRPr lang="en-US"/>
            </a:p>
          </p:txBody>
        </p:sp>
        <p:sp>
          <p:nvSpPr>
            <p:cNvPr id="19553" name="AutoShape 49"/>
            <p:cNvSpPr>
              <a:spLocks noChangeArrowheads="1"/>
            </p:cNvSpPr>
            <p:nvPr/>
          </p:nvSpPr>
          <p:spPr bwMode="auto">
            <a:xfrm>
              <a:off x="240" y="3120"/>
              <a:ext cx="864" cy="480"/>
            </a:xfrm>
            <a:prstGeom prst="flowChartDocument">
              <a:avLst/>
            </a:prstGeom>
            <a:solidFill>
              <a:schemeClr val="folHlink"/>
            </a:solidFill>
            <a:ln w="9525">
              <a:solidFill>
                <a:schemeClr val="tx1"/>
              </a:solidFill>
              <a:miter lim="800000"/>
              <a:headEnd/>
              <a:tailEnd/>
            </a:ln>
          </p:spPr>
          <p:txBody>
            <a:bodyPr wrap="none" anchor="ctr"/>
            <a:lstStyle/>
            <a:p>
              <a:pPr algn="just"/>
              <a:r>
                <a:rPr lang="en-US" sz="800">
                  <a:latin typeface="Verdana" pitchFamily="34" charset="0"/>
                </a:rPr>
                <a:t>Srt Td trima </a:t>
              </a:r>
            </a:p>
            <a:p>
              <a:pPr algn="just"/>
              <a:r>
                <a:rPr lang="en-US" sz="800">
                  <a:latin typeface="Verdana" pitchFamily="34" charset="0"/>
                </a:rPr>
                <a:t>dok Dari</a:t>
              </a:r>
            </a:p>
            <a:p>
              <a:pPr algn="just"/>
              <a:r>
                <a:rPr lang="en-US" sz="800">
                  <a:latin typeface="Verdana" pitchFamily="34" charset="0"/>
                </a:rPr>
                <a:t> BAN-PT</a:t>
              </a:r>
            </a:p>
          </p:txBody>
        </p:sp>
      </p:grpSp>
      <p:grpSp>
        <p:nvGrpSpPr>
          <p:cNvPr id="6" name="Group 50"/>
          <p:cNvGrpSpPr>
            <a:grpSpLocks/>
          </p:cNvGrpSpPr>
          <p:nvPr/>
        </p:nvGrpSpPr>
        <p:grpSpPr bwMode="auto">
          <a:xfrm>
            <a:off x="1320800" y="3200400"/>
            <a:ext cx="704850" cy="558800"/>
            <a:chOff x="768" y="2016"/>
            <a:chExt cx="410" cy="352"/>
          </a:xfrm>
        </p:grpSpPr>
        <p:sp>
          <p:nvSpPr>
            <p:cNvPr id="19550" name="Line 51"/>
            <p:cNvSpPr>
              <a:spLocks noChangeShapeType="1"/>
            </p:cNvSpPr>
            <p:nvPr/>
          </p:nvSpPr>
          <p:spPr bwMode="auto">
            <a:xfrm>
              <a:off x="960" y="2016"/>
              <a:ext cx="0" cy="128"/>
            </a:xfrm>
            <a:prstGeom prst="line">
              <a:avLst/>
            </a:prstGeom>
            <a:noFill/>
            <a:ln w="28575">
              <a:solidFill>
                <a:srgbClr val="00FF00"/>
              </a:solidFill>
              <a:round/>
              <a:headEnd/>
              <a:tailEnd type="triangle" w="med" len="med"/>
            </a:ln>
          </p:spPr>
          <p:txBody>
            <a:bodyPr/>
            <a:lstStyle/>
            <a:p>
              <a:endParaRPr lang="en-US"/>
            </a:p>
          </p:txBody>
        </p:sp>
        <p:sp>
          <p:nvSpPr>
            <p:cNvPr id="19551" name="Rectangle 52"/>
            <p:cNvSpPr>
              <a:spLocks noChangeArrowheads="1"/>
            </p:cNvSpPr>
            <p:nvPr/>
          </p:nvSpPr>
          <p:spPr bwMode="auto">
            <a:xfrm>
              <a:off x="768" y="2144"/>
              <a:ext cx="410" cy="224"/>
            </a:xfrm>
            <a:prstGeom prst="rect">
              <a:avLst/>
            </a:prstGeom>
            <a:solidFill>
              <a:schemeClr val="folHlink"/>
            </a:solidFill>
            <a:ln w="9525">
              <a:solidFill>
                <a:schemeClr val="tx1"/>
              </a:solidFill>
              <a:miter lim="800000"/>
              <a:headEnd/>
              <a:tailEnd/>
            </a:ln>
          </p:spPr>
          <p:txBody>
            <a:bodyPr wrap="none" anchor="ctr"/>
            <a:lstStyle/>
            <a:p>
              <a:pPr algn="ctr"/>
              <a:r>
                <a:rPr lang="en-US" sz="900">
                  <a:latin typeface="Verdana" pitchFamily="34" charset="0"/>
                </a:rPr>
                <a:t>Cek:</a:t>
              </a:r>
            </a:p>
            <a:p>
              <a:pPr algn="ctr"/>
              <a:r>
                <a:rPr lang="en-US" sz="900">
                  <a:latin typeface="Verdana" pitchFamily="34" charset="0"/>
                </a:rPr>
                <a:t>Adm./Ijin</a:t>
              </a:r>
            </a:p>
          </p:txBody>
        </p:sp>
      </p:grpSp>
      <p:grpSp>
        <p:nvGrpSpPr>
          <p:cNvPr id="7" name="Group 53"/>
          <p:cNvGrpSpPr>
            <a:grpSpLocks/>
          </p:cNvGrpSpPr>
          <p:nvPr/>
        </p:nvGrpSpPr>
        <p:grpSpPr bwMode="auto">
          <a:xfrm>
            <a:off x="1320800" y="2667000"/>
            <a:ext cx="704850" cy="558800"/>
            <a:chOff x="768" y="1728"/>
            <a:chExt cx="458" cy="352"/>
          </a:xfrm>
        </p:grpSpPr>
        <p:sp>
          <p:nvSpPr>
            <p:cNvPr id="19548" name="Rectangle 54"/>
            <p:cNvSpPr>
              <a:spLocks noChangeArrowheads="1"/>
            </p:cNvSpPr>
            <p:nvPr/>
          </p:nvSpPr>
          <p:spPr bwMode="auto">
            <a:xfrm>
              <a:off x="768" y="1847"/>
              <a:ext cx="458" cy="233"/>
            </a:xfrm>
            <a:prstGeom prst="rect">
              <a:avLst/>
            </a:prstGeom>
            <a:solidFill>
              <a:schemeClr val="folHlink"/>
            </a:solidFill>
            <a:ln w="9525">
              <a:solidFill>
                <a:schemeClr val="tx1"/>
              </a:solidFill>
              <a:miter lim="800000"/>
              <a:headEnd/>
              <a:tailEnd/>
            </a:ln>
          </p:spPr>
          <p:txBody>
            <a:bodyPr wrap="none" anchor="ctr"/>
            <a:lstStyle/>
            <a:p>
              <a:pPr algn="ctr"/>
              <a:r>
                <a:rPr lang="en-US" sz="900">
                  <a:latin typeface="Verdana" pitchFamily="34" charset="0"/>
                </a:rPr>
                <a:t>Komunikasi </a:t>
              </a:r>
            </a:p>
            <a:p>
              <a:pPr algn="ctr">
                <a:lnSpc>
                  <a:spcPct val="70000"/>
                </a:lnSpc>
              </a:pPr>
              <a:r>
                <a:rPr lang="en-US" sz="900">
                  <a:latin typeface="Verdana" pitchFamily="34" charset="0"/>
                </a:rPr>
                <a:t>dg PT</a:t>
              </a:r>
              <a:r>
                <a:rPr lang="en-US" sz="1400">
                  <a:latin typeface="Verdana" pitchFamily="34" charset="0"/>
                </a:rPr>
                <a:t>  </a:t>
              </a:r>
            </a:p>
          </p:txBody>
        </p:sp>
        <p:sp>
          <p:nvSpPr>
            <p:cNvPr id="19549" name="Line 55"/>
            <p:cNvSpPr>
              <a:spLocks noChangeShapeType="1"/>
            </p:cNvSpPr>
            <p:nvPr/>
          </p:nvSpPr>
          <p:spPr bwMode="auto">
            <a:xfrm>
              <a:off x="978" y="1728"/>
              <a:ext cx="0" cy="144"/>
            </a:xfrm>
            <a:prstGeom prst="line">
              <a:avLst/>
            </a:prstGeom>
            <a:noFill/>
            <a:ln w="38100">
              <a:solidFill>
                <a:srgbClr val="00FF00"/>
              </a:solidFill>
              <a:round/>
              <a:headEnd/>
              <a:tailEnd type="triangle" w="med" len="med"/>
            </a:ln>
          </p:spPr>
          <p:txBody>
            <a:bodyPr/>
            <a:lstStyle/>
            <a:p>
              <a:endParaRPr lang="en-US"/>
            </a:p>
          </p:txBody>
        </p:sp>
      </p:grpSp>
      <p:grpSp>
        <p:nvGrpSpPr>
          <p:cNvPr id="8" name="Group 56"/>
          <p:cNvGrpSpPr>
            <a:grpSpLocks/>
          </p:cNvGrpSpPr>
          <p:nvPr/>
        </p:nvGrpSpPr>
        <p:grpSpPr bwMode="auto">
          <a:xfrm>
            <a:off x="2228850" y="4495800"/>
            <a:ext cx="1238250" cy="685800"/>
            <a:chOff x="1296" y="2880"/>
            <a:chExt cx="720" cy="576"/>
          </a:xfrm>
        </p:grpSpPr>
        <p:sp>
          <p:nvSpPr>
            <p:cNvPr id="19546" name="Freeform 57"/>
            <p:cNvSpPr>
              <a:spLocks/>
            </p:cNvSpPr>
            <p:nvPr/>
          </p:nvSpPr>
          <p:spPr bwMode="auto">
            <a:xfrm>
              <a:off x="1680" y="2880"/>
              <a:ext cx="336" cy="432"/>
            </a:xfrm>
            <a:custGeom>
              <a:avLst/>
              <a:gdLst>
                <a:gd name="T0" fmla="*/ 336 w 1776"/>
                <a:gd name="T1" fmla="*/ 0 h 432"/>
                <a:gd name="T2" fmla="*/ 336 w 1776"/>
                <a:gd name="T3" fmla="*/ 432 h 432"/>
                <a:gd name="T4" fmla="*/ 0 w 1776"/>
                <a:gd name="T5" fmla="*/ 432 h 432"/>
                <a:gd name="T6" fmla="*/ 0 60000 65536"/>
                <a:gd name="T7" fmla="*/ 0 60000 65536"/>
                <a:gd name="T8" fmla="*/ 0 60000 65536"/>
                <a:gd name="T9" fmla="*/ 0 w 1776"/>
                <a:gd name="T10" fmla="*/ 0 h 432"/>
                <a:gd name="T11" fmla="*/ 1776 w 1776"/>
                <a:gd name="T12" fmla="*/ 432 h 432"/>
              </a:gdLst>
              <a:ahLst/>
              <a:cxnLst>
                <a:cxn ang="T6">
                  <a:pos x="T0" y="T1"/>
                </a:cxn>
                <a:cxn ang="T7">
                  <a:pos x="T2" y="T3"/>
                </a:cxn>
                <a:cxn ang="T8">
                  <a:pos x="T4" y="T5"/>
                </a:cxn>
              </a:cxnLst>
              <a:rect l="T9" t="T10" r="T11" b="T12"/>
              <a:pathLst>
                <a:path w="1776" h="432">
                  <a:moveTo>
                    <a:pt x="1776" y="0"/>
                  </a:moveTo>
                  <a:lnTo>
                    <a:pt x="1776" y="432"/>
                  </a:lnTo>
                  <a:lnTo>
                    <a:pt x="0" y="432"/>
                  </a:lnTo>
                </a:path>
              </a:pathLst>
            </a:custGeom>
            <a:noFill/>
            <a:ln w="28575">
              <a:solidFill>
                <a:srgbClr val="00FF00"/>
              </a:solidFill>
              <a:round/>
              <a:headEnd/>
              <a:tailEnd type="triangle" w="med" len="med"/>
            </a:ln>
          </p:spPr>
          <p:txBody>
            <a:bodyPr/>
            <a:lstStyle/>
            <a:p>
              <a:endParaRPr lang="en-US"/>
            </a:p>
          </p:txBody>
        </p:sp>
        <p:sp>
          <p:nvSpPr>
            <p:cNvPr id="19547" name="Rectangle 58"/>
            <p:cNvSpPr>
              <a:spLocks noChangeArrowheads="1"/>
            </p:cNvSpPr>
            <p:nvPr/>
          </p:nvSpPr>
          <p:spPr bwMode="auto">
            <a:xfrm>
              <a:off x="1296" y="3216"/>
              <a:ext cx="384" cy="240"/>
            </a:xfrm>
            <a:prstGeom prst="rect">
              <a:avLst/>
            </a:prstGeom>
            <a:solidFill>
              <a:srgbClr val="0000CC"/>
            </a:solidFill>
            <a:ln w="9525">
              <a:solidFill>
                <a:schemeClr val="tx1"/>
              </a:solidFill>
              <a:miter lim="800000"/>
              <a:headEnd/>
              <a:tailEnd/>
            </a:ln>
          </p:spPr>
          <p:txBody>
            <a:bodyPr wrap="none" anchor="ctr"/>
            <a:lstStyle/>
            <a:p>
              <a:pPr algn="ctr"/>
              <a:r>
                <a:rPr lang="en-US" sz="900">
                  <a:latin typeface="Verdana" pitchFamily="34" charset="0"/>
                </a:rPr>
                <a:t>Asesor </a:t>
              </a:r>
            </a:p>
            <a:p>
              <a:pPr algn="ctr"/>
              <a:r>
                <a:rPr lang="en-US" sz="900">
                  <a:latin typeface="Verdana" pitchFamily="34" charset="0"/>
                </a:rPr>
                <a:t>terpilih</a:t>
              </a:r>
            </a:p>
          </p:txBody>
        </p:sp>
      </p:grpSp>
      <p:grpSp>
        <p:nvGrpSpPr>
          <p:cNvPr id="9" name="Group 59"/>
          <p:cNvGrpSpPr>
            <a:grpSpLocks/>
          </p:cNvGrpSpPr>
          <p:nvPr/>
        </p:nvGrpSpPr>
        <p:grpSpPr bwMode="auto">
          <a:xfrm>
            <a:off x="1320800" y="4876800"/>
            <a:ext cx="908050" cy="533400"/>
            <a:chOff x="768" y="3216"/>
            <a:chExt cx="528" cy="336"/>
          </a:xfrm>
        </p:grpSpPr>
        <p:sp>
          <p:nvSpPr>
            <p:cNvPr id="19544" name="AutoShape 60"/>
            <p:cNvSpPr>
              <a:spLocks noChangeArrowheads="1"/>
            </p:cNvSpPr>
            <p:nvPr/>
          </p:nvSpPr>
          <p:spPr bwMode="auto">
            <a:xfrm>
              <a:off x="768" y="3216"/>
              <a:ext cx="384" cy="336"/>
            </a:xfrm>
            <a:prstGeom prst="flowChartDocument">
              <a:avLst/>
            </a:prstGeom>
            <a:solidFill>
              <a:schemeClr val="folHlink"/>
            </a:solidFill>
            <a:ln w="9525">
              <a:solidFill>
                <a:schemeClr val="tx1"/>
              </a:solidFill>
              <a:miter lim="800000"/>
              <a:headEnd/>
              <a:tailEnd/>
            </a:ln>
          </p:spPr>
          <p:txBody>
            <a:bodyPr wrap="none" anchor="ctr"/>
            <a:lstStyle/>
            <a:p>
              <a:pPr algn="ctr">
                <a:lnSpc>
                  <a:spcPct val="80000"/>
                </a:lnSpc>
              </a:pPr>
              <a:r>
                <a:rPr lang="en-US" sz="900" b="1">
                  <a:latin typeface="Verdana" pitchFamily="34" charset="0"/>
                </a:rPr>
                <a:t>Dok</a:t>
              </a:r>
              <a:r>
                <a:rPr lang="en-US" sz="900" b="1" baseline="30000">
                  <a:latin typeface="Verdana" pitchFamily="34" charset="0"/>
                </a:rPr>
                <a:t>2</a:t>
              </a:r>
              <a:r>
                <a:rPr lang="en-US" sz="900" b="1">
                  <a:latin typeface="Verdana" pitchFamily="34" charset="0"/>
                </a:rPr>
                <a:t> </a:t>
              </a:r>
            </a:p>
            <a:p>
              <a:pPr algn="ctr">
                <a:lnSpc>
                  <a:spcPct val="80000"/>
                </a:lnSpc>
              </a:pPr>
              <a:r>
                <a:rPr lang="en-US" sz="900" b="1">
                  <a:latin typeface="Verdana" pitchFamily="34" charset="0"/>
                </a:rPr>
                <a:t>Di:kan </a:t>
              </a:r>
            </a:p>
            <a:p>
              <a:pPr algn="ctr">
                <a:lnSpc>
                  <a:spcPct val="80000"/>
                </a:lnSpc>
              </a:pPr>
              <a:r>
                <a:rPr lang="en-US" sz="900" b="1">
                  <a:latin typeface="Verdana" pitchFamily="34" charset="0"/>
                </a:rPr>
                <a:t>kpd </a:t>
              </a:r>
            </a:p>
            <a:p>
              <a:pPr algn="ctr">
                <a:lnSpc>
                  <a:spcPct val="80000"/>
                </a:lnSpc>
              </a:pPr>
              <a:r>
                <a:rPr lang="en-US" sz="900" b="1">
                  <a:latin typeface="Verdana" pitchFamily="34" charset="0"/>
                </a:rPr>
                <a:t>asesor</a:t>
              </a:r>
            </a:p>
          </p:txBody>
        </p:sp>
        <p:sp>
          <p:nvSpPr>
            <p:cNvPr id="19545" name="Line 61"/>
            <p:cNvSpPr>
              <a:spLocks noChangeShapeType="1"/>
            </p:cNvSpPr>
            <p:nvPr/>
          </p:nvSpPr>
          <p:spPr bwMode="auto">
            <a:xfrm>
              <a:off x="1152" y="3360"/>
              <a:ext cx="144" cy="0"/>
            </a:xfrm>
            <a:prstGeom prst="line">
              <a:avLst/>
            </a:prstGeom>
            <a:noFill/>
            <a:ln w="28575">
              <a:solidFill>
                <a:srgbClr val="00FF00"/>
              </a:solidFill>
              <a:round/>
              <a:headEnd/>
              <a:tailEnd type="triangle" w="med" len="med"/>
            </a:ln>
          </p:spPr>
          <p:txBody>
            <a:bodyPr/>
            <a:lstStyle/>
            <a:p>
              <a:endParaRPr lang="en-US"/>
            </a:p>
          </p:txBody>
        </p:sp>
      </p:grpSp>
      <p:grpSp>
        <p:nvGrpSpPr>
          <p:cNvPr id="10" name="Group 62"/>
          <p:cNvGrpSpPr>
            <a:grpSpLocks/>
          </p:cNvGrpSpPr>
          <p:nvPr/>
        </p:nvGrpSpPr>
        <p:grpSpPr bwMode="auto">
          <a:xfrm>
            <a:off x="1238250" y="3733800"/>
            <a:ext cx="825500" cy="609600"/>
            <a:chOff x="720" y="2400"/>
            <a:chExt cx="480" cy="384"/>
          </a:xfrm>
        </p:grpSpPr>
        <p:sp>
          <p:nvSpPr>
            <p:cNvPr id="19542" name="AutoShape 63"/>
            <p:cNvSpPr>
              <a:spLocks noChangeArrowheads="1"/>
            </p:cNvSpPr>
            <p:nvPr/>
          </p:nvSpPr>
          <p:spPr bwMode="auto">
            <a:xfrm>
              <a:off x="720" y="2544"/>
              <a:ext cx="480" cy="240"/>
            </a:xfrm>
            <a:prstGeom prst="flowChartDecision">
              <a:avLst/>
            </a:prstGeom>
            <a:solidFill>
              <a:schemeClr val="folHlink"/>
            </a:solidFill>
            <a:ln w="9525">
              <a:solidFill>
                <a:schemeClr val="tx1"/>
              </a:solidFill>
              <a:miter lim="800000"/>
              <a:headEnd/>
              <a:tailEnd/>
            </a:ln>
          </p:spPr>
          <p:txBody>
            <a:bodyPr wrap="none" anchor="ctr"/>
            <a:lstStyle/>
            <a:p>
              <a:pPr algn="ctr"/>
              <a:r>
                <a:rPr lang="en-US" sz="900" b="1">
                  <a:solidFill>
                    <a:srgbClr val="FFFF00"/>
                  </a:solidFill>
                  <a:latin typeface="Verdana" pitchFamily="34" charset="0"/>
                </a:rPr>
                <a:t>Lengkap</a:t>
              </a:r>
              <a:r>
                <a:rPr lang="en-US" sz="900">
                  <a:solidFill>
                    <a:srgbClr val="FFFF00"/>
                  </a:solidFill>
                  <a:latin typeface="Verdana" pitchFamily="34" charset="0"/>
                </a:rPr>
                <a:t>?</a:t>
              </a:r>
            </a:p>
          </p:txBody>
        </p:sp>
        <p:sp>
          <p:nvSpPr>
            <p:cNvPr id="19543" name="Line 64"/>
            <p:cNvSpPr>
              <a:spLocks noChangeShapeType="1"/>
            </p:cNvSpPr>
            <p:nvPr/>
          </p:nvSpPr>
          <p:spPr bwMode="auto">
            <a:xfrm>
              <a:off x="960" y="2400"/>
              <a:ext cx="0" cy="144"/>
            </a:xfrm>
            <a:prstGeom prst="line">
              <a:avLst/>
            </a:prstGeom>
            <a:noFill/>
            <a:ln w="38100">
              <a:solidFill>
                <a:srgbClr val="00FF00"/>
              </a:solidFill>
              <a:round/>
              <a:headEnd/>
              <a:tailEnd type="triangle" w="med" len="med"/>
            </a:ln>
          </p:spPr>
          <p:txBody>
            <a:bodyPr/>
            <a:lstStyle/>
            <a:p>
              <a:endParaRPr lang="en-US"/>
            </a:p>
          </p:txBody>
        </p:sp>
      </p:grpSp>
      <p:grpSp>
        <p:nvGrpSpPr>
          <p:cNvPr id="11" name="Group 65"/>
          <p:cNvGrpSpPr>
            <a:grpSpLocks/>
          </p:cNvGrpSpPr>
          <p:nvPr/>
        </p:nvGrpSpPr>
        <p:grpSpPr bwMode="auto">
          <a:xfrm>
            <a:off x="2063750" y="3886200"/>
            <a:ext cx="1860550" cy="609600"/>
            <a:chOff x="1200" y="2496"/>
            <a:chExt cx="1082" cy="384"/>
          </a:xfrm>
        </p:grpSpPr>
        <p:sp>
          <p:nvSpPr>
            <p:cNvPr id="19539" name="Text Box 66"/>
            <p:cNvSpPr txBox="1">
              <a:spLocks noChangeArrowheads="1"/>
            </p:cNvSpPr>
            <p:nvPr/>
          </p:nvSpPr>
          <p:spPr bwMode="auto">
            <a:xfrm>
              <a:off x="1463" y="2515"/>
              <a:ext cx="216" cy="173"/>
            </a:xfrm>
            <a:prstGeom prst="rect">
              <a:avLst/>
            </a:prstGeom>
            <a:noFill/>
            <a:ln w="9525">
              <a:noFill/>
              <a:miter lim="800000"/>
              <a:headEnd/>
              <a:tailEnd/>
            </a:ln>
          </p:spPr>
          <p:txBody>
            <a:bodyPr>
              <a:spAutoFit/>
            </a:bodyPr>
            <a:lstStyle/>
            <a:p>
              <a:pPr>
                <a:spcBef>
                  <a:spcPct val="50000"/>
                </a:spcBef>
              </a:pPr>
              <a:r>
                <a:rPr lang="en-US" sz="1200" b="1">
                  <a:solidFill>
                    <a:srgbClr val="00FF00"/>
                  </a:solidFill>
                  <a:latin typeface="Verdana" pitchFamily="34" charset="0"/>
                </a:rPr>
                <a:t>Y</a:t>
              </a:r>
            </a:p>
          </p:txBody>
        </p:sp>
        <p:sp>
          <p:nvSpPr>
            <p:cNvPr id="19540" name="Rectangle 67"/>
            <p:cNvSpPr>
              <a:spLocks noChangeArrowheads="1"/>
            </p:cNvSpPr>
            <p:nvPr/>
          </p:nvSpPr>
          <p:spPr bwMode="auto">
            <a:xfrm>
              <a:off x="1776" y="2496"/>
              <a:ext cx="506" cy="384"/>
            </a:xfrm>
            <a:prstGeom prst="rect">
              <a:avLst/>
            </a:prstGeom>
            <a:solidFill>
              <a:srgbClr val="0000CC"/>
            </a:solidFill>
            <a:ln w="9525">
              <a:solidFill>
                <a:schemeClr val="tx1"/>
              </a:solidFill>
              <a:miter lim="800000"/>
              <a:headEnd/>
              <a:tailEnd/>
            </a:ln>
          </p:spPr>
          <p:txBody>
            <a:bodyPr wrap="none" anchor="ctr"/>
            <a:lstStyle/>
            <a:p>
              <a:pPr algn="ctr"/>
              <a:r>
                <a:rPr lang="en-US" sz="1200">
                  <a:latin typeface="Verdana" pitchFamily="34" charset="0"/>
                </a:rPr>
                <a:t>Tunjuk/</a:t>
              </a:r>
            </a:p>
            <a:p>
              <a:pPr algn="ctr"/>
              <a:r>
                <a:rPr lang="en-US" sz="1200">
                  <a:latin typeface="Verdana" pitchFamily="34" charset="0"/>
                </a:rPr>
                <a:t>Pilih</a:t>
              </a:r>
            </a:p>
            <a:p>
              <a:pPr algn="ctr"/>
              <a:r>
                <a:rPr lang="en-US" sz="1200" b="1">
                  <a:latin typeface="Verdana" pitchFamily="34" charset="0"/>
                </a:rPr>
                <a:t>asesor</a:t>
              </a:r>
            </a:p>
          </p:txBody>
        </p:sp>
        <p:sp>
          <p:nvSpPr>
            <p:cNvPr id="19541" name="Line 68"/>
            <p:cNvSpPr>
              <a:spLocks noChangeShapeType="1"/>
            </p:cNvSpPr>
            <p:nvPr/>
          </p:nvSpPr>
          <p:spPr bwMode="auto">
            <a:xfrm>
              <a:off x="1200" y="2658"/>
              <a:ext cx="576" cy="0"/>
            </a:xfrm>
            <a:prstGeom prst="line">
              <a:avLst/>
            </a:prstGeom>
            <a:noFill/>
            <a:ln w="28575">
              <a:solidFill>
                <a:srgbClr val="00FF00"/>
              </a:solidFill>
              <a:round/>
              <a:headEnd/>
              <a:tailEnd type="triangle" w="med" len="med"/>
            </a:ln>
          </p:spPr>
          <p:txBody>
            <a:bodyPr/>
            <a:lstStyle/>
            <a:p>
              <a:endParaRPr lang="en-US"/>
            </a:p>
          </p:txBody>
        </p:sp>
      </p:grpSp>
      <p:grpSp>
        <p:nvGrpSpPr>
          <p:cNvPr id="12" name="Group 69"/>
          <p:cNvGrpSpPr>
            <a:grpSpLocks/>
          </p:cNvGrpSpPr>
          <p:nvPr/>
        </p:nvGrpSpPr>
        <p:grpSpPr bwMode="auto">
          <a:xfrm>
            <a:off x="1981200" y="5181600"/>
            <a:ext cx="1073150" cy="609600"/>
            <a:chOff x="1152" y="3456"/>
            <a:chExt cx="624" cy="384"/>
          </a:xfrm>
        </p:grpSpPr>
        <p:sp>
          <p:nvSpPr>
            <p:cNvPr id="19537" name="AutoShape 70"/>
            <p:cNvSpPr>
              <a:spLocks noChangeArrowheads="1"/>
            </p:cNvSpPr>
            <p:nvPr/>
          </p:nvSpPr>
          <p:spPr bwMode="auto">
            <a:xfrm>
              <a:off x="1152" y="3600"/>
              <a:ext cx="624" cy="240"/>
            </a:xfrm>
            <a:prstGeom prst="flowChartDecision">
              <a:avLst/>
            </a:prstGeom>
            <a:solidFill>
              <a:srgbClr val="0000CC"/>
            </a:solidFill>
            <a:ln w="9525">
              <a:solidFill>
                <a:schemeClr val="tx1"/>
              </a:solidFill>
              <a:miter lim="800000"/>
              <a:headEnd/>
              <a:tailEnd/>
            </a:ln>
          </p:spPr>
          <p:txBody>
            <a:bodyPr wrap="none" anchor="ctr"/>
            <a:lstStyle/>
            <a:p>
              <a:pPr algn="ctr"/>
              <a:r>
                <a:rPr lang="en-US" sz="900">
                  <a:latin typeface="Verdana" pitchFamily="34" charset="0"/>
                </a:rPr>
                <a:t>Desk Asesmen </a:t>
              </a:r>
            </a:p>
            <a:p>
              <a:pPr algn="ctr"/>
              <a:r>
                <a:rPr lang="en-US" sz="900">
                  <a:latin typeface="Verdana" pitchFamily="34" charset="0"/>
                </a:rPr>
                <a:t>Mandiri &amp; </a:t>
              </a:r>
            </a:p>
            <a:p>
              <a:pPr algn="ctr"/>
              <a:r>
                <a:rPr lang="en-US" sz="900">
                  <a:latin typeface="Verdana" pitchFamily="34" charset="0"/>
                </a:rPr>
                <a:t>Kesepakatan</a:t>
              </a:r>
            </a:p>
          </p:txBody>
        </p:sp>
        <p:sp>
          <p:nvSpPr>
            <p:cNvPr id="19538" name="Line 71"/>
            <p:cNvSpPr>
              <a:spLocks noChangeShapeType="1"/>
            </p:cNvSpPr>
            <p:nvPr/>
          </p:nvSpPr>
          <p:spPr bwMode="auto">
            <a:xfrm>
              <a:off x="1488" y="3456"/>
              <a:ext cx="0" cy="144"/>
            </a:xfrm>
            <a:prstGeom prst="line">
              <a:avLst/>
            </a:prstGeom>
            <a:noFill/>
            <a:ln w="38100">
              <a:solidFill>
                <a:srgbClr val="00FF00"/>
              </a:solidFill>
              <a:round/>
              <a:headEnd/>
              <a:tailEnd type="triangle" w="med" len="med"/>
            </a:ln>
          </p:spPr>
          <p:txBody>
            <a:bodyPr/>
            <a:lstStyle/>
            <a:p>
              <a:endParaRPr lang="en-US"/>
            </a:p>
          </p:txBody>
        </p:sp>
      </p:grpSp>
      <p:grpSp>
        <p:nvGrpSpPr>
          <p:cNvPr id="13" name="Group 72"/>
          <p:cNvGrpSpPr>
            <a:grpSpLocks/>
          </p:cNvGrpSpPr>
          <p:nvPr/>
        </p:nvGrpSpPr>
        <p:grpSpPr bwMode="auto">
          <a:xfrm>
            <a:off x="2971800" y="5394325"/>
            <a:ext cx="990600" cy="777875"/>
            <a:chOff x="1728" y="3590"/>
            <a:chExt cx="576" cy="490"/>
          </a:xfrm>
        </p:grpSpPr>
        <p:sp>
          <p:nvSpPr>
            <p:cNvPr id="19534" name="AutoShape 73"/>
            <p:cNvSpPr>
              <a:spLocks noChangeArrowheads="1"/>
            </p:cNvSpPr>
            <p:nvPr/>
          </p:nvSpPr>
          <p:spPr bwMode="auto">
            <a:xfrm>
              <a:off x="1728" y="3792"/>
              <a:ext cx="576" cy="288"/>
            </a:xfrm>
            <a:prstGeom prst="flowChartDecision">
              <a:avLst/>
            </a:prstGeom>
            <a:solidFill>
              <a:srgbClr val="0000CC"/>
            </a:solidFill>
            <a:ln w="9525">
              <a:solidFill>
                <a:schemeClr val="tx1"/>
              </a:solidFill>
              <a:miter lim="800000"/>
              <a:headEnd/>
              <a:tailEnd/>
            </a:ln>
          </p:spPr>
          <p:txBody>
            <a:bodyPr wrap="none" anchor="ctr"/>
            <a:lstStyle/>
            <a:p>
              <a:pPr algn="ctr"/>
              <a:r>
                <a:rPr lang="en-US" sz="900" b="1">
                  <a:latin typeface="Verdana" pitchFamily="34" charset="0"/>
                </a:rPr>
                <a:t>Validasi</a:t>
              </a:r>
              <a:r>
                <a:rPr lang="en-US" sz="900">
                  <a:latin typeface="Verdana" pitchFamily="34" charset="0"/>
                </a:rPr>
                <a:t> </a:t>
              </a:r>
            </a:p>
            <a:p>
              <a:pPr algn="ctr"/>
              <a:r>
                <a:rPr lang="en-US" sz="900">
                  <a:latin typeface="Verdana" pitchFamily="34" charset="0"/>
                </a:rPr>
                <a:t>Majelis</a:t>
              </a:r>
            </a:p>
          </p:txBody>
        </p:sp>
        <p:sp>
          <p:nvSpPr>
            <p:cNvPr id="19535" name="Text Box 74"/>
            <p:cNvSpPr txBox="1">
              <a:spLocks noChangeArrowheads="1"/>
            </p:cNvSpPr>
            <p:nvPr/>
          </p:nvSpPr>
          <p:spPr bwMode="auto">
            <a:xfrm>
              <a:off x="1920" y="3590"/>
              <a:ext cx="288" cy="154"/>
            </a:xfrm>
            <a:prstGeom prst="rect">
              <a:avLst/>
            </a:prstGeom>
            <a:noFill/>
            <a:ln w="9525">
              <a:noFill/>
              <a:miter lim="800000"/>
              <a:headEnd/>
              <a:tailEnd/>
            </a:ln>
          </p:spPr>
          <p:txBody>
            <a:bodyPr>
              <a:spAutoFit/>
            </a:bodyPr>
            <a:lstStyle/>
            <a:p>
              <a:pPr>
                <a:spcBef>
                  <a:spcPct val="50000"/>
                </a:spcBef>
              </a:pPr>
              <a:r>
                <a:rPr lang="en-US" sz="1000" b="1">
                  <a:solidFill>
                    <a:srgbClr val="00FF00"/>
                  </a:solidFill>
                  <a:latin typeface="Verdana" pitchFamily="34" charset="0"/>
                </a:rPr>
                <a:t>Y</a:t>
              </a:r>
              <a:r>
                <a:rPr lang="en-US" sz="1000">
                  <a:solidFill>
                    <a:srgbClr val="FFFF00"/>
                  </a:solidFill>
                  <a:latin typeface="Verdana" pitchFamily="34" charset="0"/>
                </a:rPr>
                <a:t>/N</a:t>
              </a:r>
            </a:p>
          </p:txBody>
        </p:sp>
        <p:sp>
          <p:nvSpPr>
            <p:cNvPr id="19536" name="Freeform 75"/>
            <p:cNvSpPr>
              <a:spLocks/>
            </p:cNvSpPr>
            <p:nvPr/>
          </p:nvSpPr>
          <p:spPr bwMode="auto">
            <a:xfrm rot="16200000" flipH="1">
              <a:off x="1825" y="3629"/>
              <a:ext cx="94" cy="288"/>
            </a:xfrm>
            <a:custGeom>
              <a:avLst/>
              <a:gdLst>
                <a:gd name="T0" fmla="*/ 0 w 142"/>
                <a:gd name="T1" fmla="*/ 0 h 100"/>
                <a:gd name="T2" fmla="*/ 6 w 142"/>
                <a:gd name="T3" fmla="*/ 288 h 100"/>
                <a:gd name="T4" fmla="*/ 94 w 142"/>
                <a:gd name="T5" fmla="*/ 282 h 100"/>
                <a:gd name="T6" fmla="*/ 0 60000 65536"/>
                <a:gd name="T7" fmla="*/ 0 60000 65536"/>
                <a:gd name="T8" fmla="*/ 0 60000 65536"/>
                <a:gd name="T9" fmla="*/ 0 w 142"/>
                <a:gd name="T10" fmla="*/ 0 h 100"/>
                <a:gd name="T11" fmla="*/ 142 w 142"/>
                <a:gd name="T12" fmla="*/ 100 h 100"/>
              </a:gdLst>
              <a:ahLst/>
              <a:cxnLst>
                <a:cxn ang="T6">
                  <a:pos x="T0" y="T1"/>
                </a:cxn>
                <a:cxn ang="T7">
                  <a:pos x="T2" y="T3"/>
                </a:cxn>
                <a:cxn ang="T8">
                  <a:pos x="T4" y="T5"/>
                </a:cxn>
              </a:cxnLst>
              <a:rect l="T9" t="T10" r="T11" b="T12"/>
              <a:pathLst>
                <a:path w="142" h="100">
                  <a:moveTo>
                    <a:pt x="0" y="0"/>
                  </a:moveTo>
                  <a:cubicBezTo>
                    <a:pt x="13" y="63"/>
                    <a:pt x="9" y="30"/>
                    <a:pt x="9" y="100"/>
                  </a:cubicBezTo>
                  <a:lnTo>
                    <a:pt x="142" y="98"/>
                  </a:lnTo>
                </a:path>
              </a:pathLst>
            </a:custGeom>
            <a:noFill/>
            <a:ln w="28575">
              <a:solidFill>
                <a:srgbClr val="00FF00"/>
              </a:solidFill>
              <a:round/>
              <a:headEnd/>
              <a:tailEnd type="triangle" w="med" len="med"/>
            </a:ln>
          </p:spPr>
          <p:txBody>
            <a:bodyPr/>
            <a:lstStyle/>
            <a:p>
              <a:endParaRPr lang="en-US"/>
            </a:p>
          </p:txBody>
        </p:sp>
      </p:grpSp>
      <p:sp>
        <p:nvSpPr>
          <p:cNvPr id="19506" name="Text Box 76"/>
          <p:cNvSpPr txBox="1">
            <a:spLocks noChangeArrowheads="1"/>
          </p:cNvSpPr>
          <p:nvPr/>
        </p:nvSpPr>
        <p:spPr bwMode="auto">
          <a:xfrm>
            <a:off x="3400425" y="6172200"/>
            <a:ext cx="412750" cy="244475"/>
          </a:xfrm>
          <a:prstGeom prst="rect">
            <a:avLst/>
          </a:prstGeom>
          <a:noFill/>
          <a:ln w="9525">
            <a:noFill/>
            <a:miter lim="800000"/>
            <a:headEnd/>
            <a:tailEnd/>
          </a:ln>
        </p:spPr>
        <p:txBody>
          <a:bodyPr>
            <a:spAutoFit/>
          </a:bodyPr>
          <a:lstStyle/>
          <a:p>
            <a:pPr>
              <a:spcBef>
                <a:spcPct val="50000"/>
              </a:spcBef>
            </a:pPr>
            <a:r>
              <a:rPr lang="en-US" sz="1000" b="1">
                <a:solidFill>
                  <a:srgbClr val="00FF00"/>
                </a:solidFill>
                <a:latin typeface="Verdana" pitchFamily="34" charset="0"/>
              </a:rPr>
              <a:t>Y</a:t>
            </a:r>
          </a:p>
        </p:txBody>
      </p:sp>
      <p:grpSp>
        <p:nvGrpSpPr>
          <p:cNvPr id="14" name="Group 77"/>
          <p:cNvGrpSpPr>
            <a:grpSpLocks/>
          </p:cNvGrpSpPr>
          <p:nvPr/>
        </p:nvGrpSpPr>
        <p:grpSpPr bwMode="auto">
          <a:xfrm>
            <a:off x="428625" y="3860800"/>
            <a:ext cx="1092200" cy="533400"/>
            <a:chOff x="240" y="2448"/>
            <a:chExt cx="672" cy="336"/>
          </a:xfrm>
        </p:grpSpPr>
        <p:sp>
          <p:nvSpPr>
            <p:cNvPr id="19531" name="AutoShape 78"/>
            <p:cNvSpPr>
              <a:spLocks noChangeArrowheads="1"/>
            </p:cNvSpPr>
            <p:nvPr/>
          </p:nvSpPr>
          <p:spPr bwMode="auto">
            <a:xfrm>
              <a:off x="240" y="2448"/>
              <a:ext cx="384" cy="336"/>
            </a:xfrm>
            <a:prstGeom prst="flowChartDocument">
              <a:avLst/>
            </a:prstGeom>
            <a:solidFill>
              <a:schemeClr val="folHlink"/>
            </a:solidFill>
            <a:ln w="9525">
              <a:solidFill>
                <a:schemeClr val="tx1"/>
              </a:solidFill>
              <a:miter lim="800000"/>
              <a:headEnd/>
              <a:tailEnd/>
            </a:ln>
          </p:spPr>
          <p:txBody>
            <a:bodyPr wrap="none" anchor="ctr"/>
            <a:lstStyle/>
            <a:p>
              <a:pPr algn="just"/>
              <a:r>
                <a:rPr lang="en-US" sz="900">
                  <a:latin typeface="Verdana" pitchFamily="34" charset="0"/>
                </a:rPr>
                <a:t>Dok.hrs </a:t>
              </a:r>
            </a:p>
            <a:p>
              <a:pPr algn="just"/>
              <a:r>
                <a:rPr lang="en-US" sz="900">
                  <a:latin typeface="Verdana" pitchFamily="34" charset="0"/>
                </a:rPr>
                <a:t>diproses </a:t>
              </a:r>
            </a:p>
            <a:p>
              <a:pPr algn="just"/>
              <a:r>
                <a:rPr lang="en-US" sz="900">
                  <a:latin typeface="Verdana" pitchFamily="34" charset="0"/>
                </a:rPr>
                <a:t>ulang</a:t>
              </a:r>
            </a:p>
          </p:txBody>
        </p:sp>
        <p:sp>
          <p:nvSpPr>
            <p:cNvPr id="19532" name="Rectangle 79"/>
            <p:cNvSpPr>
              <a:spLocks noChangeArrowheads="1"/>
            </p:cNvSpPr>
            <p:nvPr/>
          </p:nvSpPr>
          <p:spPr bwMode="auto">
            <a:xfrm>
              <a:off x="528" y="2544"/>
              <a:ext cx="384" cy="144"/>
            </a:xfrm>
            <a:prstGeom prst="rect">
              <a:avLst/>
            </a:prstGeom>
            <a:noFill/>
            <a:ln w="9525">
              <a:noFill/>
              <a:miter lim="800000"/>
              <a:headEnd/>
              <a:tailEnd/>
            </a:ln>
          </p:spPr>
          <p:txBody>
            <a:bodyPr wrap="none" anchor="ctr"/>
            <a:lstStyle/>
            <a:p>
              <a:pPr algn="ctr"/>
              <a:r>
                <a:rPr lang="en-US" sz="1000" b="1">
                  <a:latin typeface="Verdana" pitchFamily="34" charset="0"/>
                </a:rPr>
                <a:t>No; </a:t>
              </a:r>
            </a:p>
            <a:p>
              <a:pPr algn="ctr"/>
              <a:r>
                <a:rPr lang="en-US" sz="800" b="1">
                  <a:solidFill>
                    <a:srgbClr val="A63410"/>
                  </a:solidFill>
                  <a:latin typeface="Verdana" pitchFamily="34" charset="0"/>
                </a:rPr>
                <a:t>MAJOR</a:t>
              </a:r>
              <a:r>
                <a:rPr lang="en-US" sz="800" b="1">
                  <a:latin typeface="Verdana" pitchFamily="34" charset="0"/>
                </a:rPr>
                <a:t>!!</a:t>
              </a:r>
            </a:p>
          </p:txBody>
        </p:sp>
        <p:sp>
          <p:nvSpPr>
            <p:cNvPr id="19533" name="Line 80"/>
            <p:cNvSpPr>
              <a:spLocks noChangeShapeType="1"/>
            </p:cNvSpPr>
            <p:nvPr/>
          </p:nvSpPr>
          <p:spPr bwMode="auto">
            <a:xfrm flipH="1">
              <a:off x="576" y="2619"/>
              <a:ext cx="192" cy="0"/>
            </a:xfrm>
            <a:prstGeom prst="line">
              <a:avLst/>
            </a:prstGeom>
            <a:noFill/>
            <a:ln w="38100">
              <a:solidFill>
                <a:srgbClr val="A63410"/>
              </a:solidFill>
              <a:round/>
              <a:headEnd/>
              <a:tailEnd type="triangle" w="med" len="med"/>
            </a:ln>
          </p:spPr>
          <p:txBody>
            <a:bodyPr/>
            <a:lstStyle/>
            <a:p>
              <a:endParaRPr lang="en-US"/>
            </a:p>
          </p:txBody>
        </p:sp>
      </p:grpSp>
      <p:grpSp>
        <p:nvGrpSpPr>
          <p:cNvPr id="15" name="Group 81"/>
          <p:cNvGrpSpPr>
            <a:grpSpLocks/>
          </p:cNvGrpSpPr>
          <p:nvPr/>
        </p:nvGrpSpPr>
        <p:grpSpPr bwMode="auto">
          <a:xfrm>
            <a:off x="330200" y="1371600"/>
            <a:ext cx="247650" cy="2819400"/>
            <a:chOff x="192" y="864"/>
            <a:chExt cx="144" cy="1776"/>
          </a:xfrm>
        </p:grpSpPr>
        <p:sp>
          <p:nvSpPr>
            <p:cNvPr id="19529" name="Freeform 82"/>
            <p:cNvSpPr>
              <a:spLocks/>
            </p:cNvSpPr>
            <p:nvPr/>
          </p:nvSpPr>
          <p:spPr bwMode="auto">
            <a:xfrm>
              <a:off x="192" y="864"/>
              <a:ext cx="109" cy="1776"/>
            </a:xfrm>
            <a:custGeom>
              <a:avLst/>
              <a:gdLst>
                <a:gd name="T0" fmla="*/ 0 w 192"/>
                <a:gd name="T1" fmla="*/ 1776 h 2784"/>
                <a:gd name="T2" fmla="*/ 0 w 192"/>
                <a:gd name="T3" fmla="*/ 0 h 2784"/>
                <a:gd name="T4" fmla="*/ 109 w 192"/>
                <a:gd name="T5" fmla="*/ 0 h 2784"/>
                <a:gd name="T6" fmla="*/ 0 60000 65536"/>
                <a:gd name="T7" fmla="*/ 0 60000 65536"/>
                <a:gd name="T8" fmla="*/ 0 60000 65536"/>
                <a:gd name="T9" fmla="*/ 0 w 192"/>
                <a:gd name="T10" fmla="*/ 0 h 2784"/>
                <a:gd name="T11" fmla="*/ 192 w 192"/>
                <a:gd name="T12" fmla="*/ 2784 h 2784"/>
              </a:gdLst>
              <a:ahLst/>
              <a:cxnLst>
                <a:cxn ang="T6">
                  <a:pos x="T0" y="T1"/>
                </a:cxn>
                <a:cxn ang="T7">
                  <a:pos x="T2" y="T3"/>
                </a:cxn>
                <a:cxn ang="T8">
                  <a:pos x="T4" y="T5"/>
                </a:cxn>
              </a:cxnLst>
              <a:rect l="T9" t="T10" r="T11" b="T12"/>
              <a:pathLst>
                <a:path w="192" h="2784">
                  <a:moveTo>
                    <a:pt x="0" y="2784"/>
                  </a:moveTo>
                  <a:lnTo>
                    <a:pt x="0" y="0"/>
                  </a:lnTo>
                  <a:lnTo>
                    <a:pt x="192" y="0"/>
                  </a:lnTo>
                </a:path>
              </a:pathLst>
            </a:custGeom>
            <a:noFill/>
            <a:ln w="28575">
              <a:solidFill>
                <a:srgbClr val="FFFF00"/>
              </a:solidFill>
              <a:round/>
              <a:headEnd/>
              <a:tailEnd type="triangle" w="med" len="med"/>
            </a:ln>
          </p:spPr>
          <p:txBody>
            <a:bodyPr/>
            <a:lstStyle/>
            <a:p>
              <a:endParaRPr lang="en-US"/>
            </a:p>
          </p:txBody>
        </p:sp>
        <p:sp>
          <p:nvSpPr>
            <p:cNvPr id="19530" name="Line 83"/>
            <p:cNvSpPr>
              <a:spLocks noChangeShapeType="1"/>
            </p:cNvSpPr>
            <p:nvPr/>
          </p:nvSpPr>
          <p:spPr bwMode="auto">
            <a:xfrm flipH="1">
              <a:off x="192" y="2640"/>
              <a:ext cx="144" cy="0"/>
            </a:xfrm>
            <a:prstGeom prst="line">
              <a:avLst/>
            </a:prstGeom>
            <a:noFill/>
            <a:ln w="38100">
              <a:solidFill>
                <a:srgbClr val="A63410"/>
              </a:solidFill>
              <a:round/>
              <a:headEnd/>
              <a:tailEnd type="triangle" w="med" len="med"/>
            </a:ln>
          </p:spPr>
          <p:txBody>
            <a:bodyPr/>
            <a:lstStyle/>
            <a:p>
              <a:endParaRPr lang="en-US"/>
            </a:p>
          </p:txBody>
        </p:sp>
      </p:grpSp>
      <p:grpSp>
        <p:nvGrpSpPr>
          <p:cNvPr id="16" name="Group 84"/>
          <p:cNvGrpSpPr>
            <a:grpSpLocks/>
          </p:cNvGrpSpPr>
          <p:nvPr/>
        </p:nvGrpSpPr>
        <p:grpSpPr bwMode="auto">
          <a:xfrm>
            <a:off x="1403350" y="6477000"/>
            <a:ext cx="187325" cy="423863"/>
            <a:chOff x="1704" y="4080"/>
            <a:chExt cx="240" cy="256"/>
          </a:xfrm>
        </p:grpSpPr>
        <p:sp>
          <p:nvSpPr>
            <p:cNvPr id="19527" name="Oval 85"/>
            <p:cNvSpPr>
              <a:spLocks noChangeArrowheads="1"/>
            </p:cNvSpPr>
            <p:nvPr/>
          </p:nvSpPr>
          <p:spPr bwMode="auto">
            <a:xfrm>
              <a:off x="1704" y="4096"/>
              <a:ext cx="240" cy="240"/>
            </a:xfrm>
            <a:prstGeom prst="ellipse">
              <a:avLst/>
            </a:prstGeom>
            <a:solidFill>
              <a:schemeClr val="accent1"/>
            </a:solidFill>
            <a:ln w="9525">
              <a:solidFill>
                <a:schemeClr val="tx1"/>
              </a:solidFill>
              <a:round/>
              <a:headEnd/>
              <a:tailEnd/>
            </a:ln>
          </p:spPr>
          <p:txBody>
            <a:bodyPr wrap="none" anchor="ctr"/>
            <a:lstStyle/>
            <a:p>
              <a:pPr algn="ctr"/>
              <a:r>
                <a:rPr lang="en-US" b="1">
                  <a:solidFill>
                    <a:srgbClr val="FFFF00"/>
                  </a:solidFill>
                  <a:latin typeface="Verdana" pitchFamily="34" charset="0"/>
                </a:rPr>
                <a:t>V</a:t>
              </a:r>
            </a:p>
          </p:txBody>
        </p:sp>
        <p:sp>
          <p:nvSpPr>
            <p:cNvPr id="19528" name="Line 86"/>
            <p:cNvSpPr>
              <a:spLocks noChangeShapeType="1"/>
            </p:cNvSpPr>
            <p:nvPr/>
          </p:nvSpPr>
          <p:spPr bwMode="auto">
            <a:xfrm>
              <a:off x="1824" y="4080"/>
              <a:ext cx="0" cy="144"/>
            </a:xfrm>
            <a:prstGeom prst="line">
              <a:avLst/>
            </a:prstGeom>
            <a:noFill/>
            <a:ln w="28575">
              <a:solidFill>
                <a:srgbClr val="00FF00"/>
              </a:solidFill>
              <a:round/>
              <a:headEnd/>
              <a:tailEnd type="triangle" w="med" len="med"/>
            </a:ln>
          </p:spPr>
          <p:txBody>
            <a:bodyPr/>
            <a:lstStyle/>
            <a:p>
              <a:endParaRPr lang="en-US"/>
            </a:p>
          </p:txBody>
        </p:sp>
      </p:grpSp>
      <p:grpSp>
        <p:nvGrpSpPr>
          <p:cNvPr id="17" name="Group 87"/>
          <p:cNvGrpSpPr>
            <a:grpSpLocks/>
          </p:cNvGrpSpPr>
          <p:nvPr/>
        </p:nvGrpSpPr>
        <p:grpSpPr bwMode="auto">
          <a:xfrm>
            <a:off x="330200" y="3505200"/>
            <a:ext cx="2724150" cy="2667000"/>
            <a:chOff x="192" y="2400"/>
            <a:chExt cx="1584" cy="1680"/>
          </a:xfrm>
        </p:grpSpPr>
        <p:sp>
          <p:nvSpPr>
            <p:cNvPr id="19525" name="Text Box 88"/>
            <p:cNvSpPr txBox="1">
              <a:spLocks noChangeArrowheads="1"/>
            </p:cNvSpPr>
            <p:nvPr/>
          </p:nvSpPr>
          <p:spPr bwMode="auto">
            <a:xfrm>
              <a:off x="1536" y="3926"/>
              <a:ext cx="240" cy="154"/>
            </a:xfrm>
            <a:prstGeom prst="rect">
              <a:avLst/>
            </a:prstGeom>
            <a:noFill/>
            <a:ln w="9525">
              <a:noFill/>
              <a:miter lim="800000"/>
              <a:headEnd/>
              <a:tailEnd/>
            </a:ln>
          </p:spPr>
          <p:txBody>
            <a:bodyPr>
              <a:spAutoFit/>
            </a:bodyPr>
            <a:lstStyle/>
            <a:p>
              <a:pPr>
                <a:spcBef>
                  <a:spcPct val="50000"/>
                </a:spcBef>
              </a:pPr>
              <a:r>
                <a:rPr lang="en-US" sz="1000" b="1">
                  <a:solidFill>
                    <a:srgbClr val="A63410"/>
                  </a:solidFill>
                  <a:latin typeface="Verdana" pitchFamily="34" charset="0"/>
                </a:rPr>
                <a:t>No</a:t>
              </a:r>
            </a:p>
          </p:txBody>
        </p:sp>
        <p:sp>
          <p:nvSpPr>
            <p:cNvPr id="19526" name="Freeform 89"/>
            <p:cNvSpPr>
              <a:spLocks/>
            </p:cNvSpPr>
            <p:nvPr/>
          </p:nvSpPr>
          <p:spPr bwMode="auto">
            <a:xfrm>
              <a:off x="192" y="2400"/>
              <a:ext cx="1536" cy="1536"/>
            </a:xfrm>
            <a:custGeom>
              <a:avLst/>
              <a:gdLst>
                <a:gd name="T0" fmla="*/ 1536 w 1536"/>
                <a:gd name="T1" fmla="*/ 1536 h 1536"/>
                <a:gd name="T2" fmla="*/ 0 w 1536"/>
                <a:gd name="T3" fmla="*/ 1536 h 1536"/>
                <a:gd name="T4" fmla="*/ 0 w 1536"/>
                <a:gd name="T5" fmla="*/ 0 h 1536"/>
                <a:gd name="T6" fmla="*/ 0 60000 65536"/>
                <a:gd name="T7" fmla="*/ 0 60000 65536"/>
                <a:gd name="T8" fmla="*/ 0 60000 65536"/>
                <a:gd name="T9" fmla="*/ 0 w 1536"/>
                <a:gd name="T10" fmla="*/ 0 h 1536"/>
                <a:gd name="T11" fmla="*/ 1536 w 1536"/>
                <a:gd name="T12" fmla="*/ 1536 h 1536"/>
              </a:gdLst>
              <a:ahLst/>
              <a:cxnLst>
                <a:cxn ang="T6">
                  <a:pos x="T0" y="T1"/>
                </a:cxn>
                <a:cxn ang="T7">
                  <a:pos x="T2" y="T3"/>
                </a:cxn>
                <a:cxn ang="T8">
                  <a:pos x="T4" y="T5"/>
                </a:cxn>
              </a:cxnLst>
              <a:rect l="T9" t="T10" r="T11" b="T12"/>
              <a:pathLst>
                <a:path w="1536" h="1536">
                  <a:moveTo>
                    <a:pt x="1536" y="1536"/>
                  </a:moveTo>
                  <a:lnTo>
                    <a:pt x="0" y="1536"/>
                  </a:lnTo>
                  <a:lnTo>
                    <a:pt x="0" y="0"/>
                  </a:lnTo>
                </a:path>
              </a:pathLst>
            </a:custGeom>
            <a:noFill/>
            <a:ln w="38100">
              <a:solidFill>
                <a:srgbClr val="A63410"/>
              </a:solidFill>
              <a:round/>
              <a:headEnd/>
              <a:tailEnd type="triangle" w="med" len="med"/>
            </a:ln>
          </p:spPr>
          <p:txBody>
            <a:bodyPr/>
            <a:lstStyle/>
            <a:p>
              <a:endParaRPr lang="en-US"/>
            </a:p>
          </p:txBody>
        </p:sp>
      </p:grpSp>
      <p:grpSp>
        <p:nvGrpSpPr>
          <p:cNvPr id="18" name="Group 90"/>
          <p:cNvGrpSpPr>
            <a:grpSpLocks/>
          </p:cNvGrpSpPr>
          <p:nvPr/>
        </p:nvGrpSpPr>
        <p:grpSpPr bwMode="auto">
          <a:xfrm>
            <a:off x="330200" y="4676775"/>
            <a:ext cx="1036638" cy="488950"/>
            <a:chOff x="192" y="2994"/>
            <a:chExt cx="603" cy="396"/>
          </a:xfrm>
        </p:grpSpPr>
        <p:sp>
          <p:nvSpPr>
            <p:cNvPr id="19522" name="Freeform 91"/>
            <p:cNvSpPr>
              <a:spLocks/>
            </p:cNvSpPr>
            <p:nvPr/>
          </p:nvSpPr>
          <p:spPr bwMode="auto">
            <a:xfrm>
              <a:off x="459" y="3123"/>
              <a:ext cx="336" cy="192"/>
            </a:xfrm>
            <a:custGeom>
              <a:avLst/>
              <a:gdLst>
                <a:gd name="T0" fmla="*/ 0 w 720"/>
                <a:gd name="T1" fmla="*/ 0 h 240"/>
                <a:gd name="T2" fmla="*/ 0 w 720"/>
                <a:gd name="T3" fmla="*/ 192 h 240"/>
                <a:gd name="T4" fmla="*/ 336 w 720"/>
                <a:gd name="T5" fmla="*/ 192 h 240"/>
                <a:gd name="T6" fmla="*/ 0 60000 65536"/>
                <a:gd name="T7" fmla="*/ 0 60000 65536"/>
                <a:gd name="T8" fmla="*/ 0 60000 65536"/>
                <a:gd name="T9" fmla="*/ 0 w 720"/>
                <a:gd name="T10" fmla="*/ 0 h 240"/>
                <a:gd name="T11" fmla="*/ 720 w 720"/>
                <a:gd name="T12" fmla="*/ 240 h 240"/>
              </a:gdLst>
              <a:ahLst/>
              <a:cxnLst>
                <a:cxn ang="T6">
                  <a:pos x="T0" y="T1"/>
                </a:cxn>
                <a:cxn ang="T7">
                  <a:pos x="T2" y="T3"/>
                </a:cxn>
                <a:cxn ang="T8">
                  <a:pos x="T4" y="T5"/>
                </a:cxn>
              </a:cxnLst>
              <a:rect l="T9" t="T10" r="T11" b="T12"/>
              <a:pathLst>
                <a:path w="720" h="240">
                  <a:moveTo>
                    <a:pt x="0" y="0"/>
                  </a:moveTo>
                  <a:lnTo>
                    <a:pt x="0" y="240"/>
                  </a:lnTo>
                  <a:lnTo>
                    <a:pt x="720" y="240"/>
                  </a:lnTo>
                </a:path>
              </a:pathLst>
            </a:custGeom>
            <a:noFill/>
            <a:ln w="28575">
              <a:solidFill>
                <a:srgbClr val="00FF00"/>
              </a:solidFill>
              <a:round/>
              <a:headEnd/>
              <a:tailEnd type="triangle" w="med" len="med"/>
            </a:ln>
          </p:spPr>
          <p:txBody>
            <a:bodyPr/>
            <a:lstStyle/>
            <a:p>
              <a:endParaRPr lang="en-US"/>
            </a:p>
          </p:txBody>
        </p:sp>
        <p:sp>
          <p:nvSpPr>
            <p:cNvPr id="19523" name="Text Box 92"/>
            <p:cNvSpPr txBox="1">
              <a:spLocks noChangeArrowheads="1"/>
            </p:cNvSpPr>
            <p:nvPr/>
          </p:nvSpPr>
          <p:spPr bwMode="auto">
            <a:xfrm>
              <a:off x="312" y="3168"/>
              <a:ext cx="216" cy="222"/>
            </a:xfrm>
            <a:prstGeom prst="rect">
              <a:avLst/>
            </a:prstGeom>
            <a:noFill/>
            <a:ln w="9525">
              <a:noFill/>
              <a:miter lim="800000"/>
              <a:headEnd/>
              <a:tailEnd/>
            </a:ln>
          </p:spPr>
          <p:txBody>
            <a:bodyPr>
              <a:spAutoFit/>
            </a:bodyPr>
            <a:lstStyle/>
            <a:p>
              <a:pPr>
                <a:spcBef>
                  <a:spcPct val="50000"/>
                </a:spcBef>
              </a:pPr>
              <a:r>
                <a:rPr lang="en-US" sz="1200" b="1">
                  <a:solidFill>
                    <a:srgbClr val="00FF00"/>
                  </a:solidFill>
                  <a:latin typeface="Verdana" pitchFamily="34" charset="0"/>
                </a:rPr>
                <a:t>Y</a:t>
              </a:r>
            </a:p>
          </p:txBody>
        </p:sp>
        <p:sp>
          <p:nvSpPr>
            <p:cNvPr id="19524" name="Line 93"/>
            <p:cNvSpPr>
              <a:spLocks noChangeShapeType="1"/>
            </p:cNvSpPr>
            <p:nvPr/>
          </p:nvSpPr>
          <p:spPr bwMode="auto">
            <a:xfrm flipH="1">
              <a:off x="192" y="2994"/>
              <a:ext cx="48" cy="0"/>
            </a:xfrm>
            <a:prstGeom prst="line">
              <a:avLst/>
            </a:prstGeom>
            <a:noFill/>
            <a:ln w="9525">
              <a:solidFill>
                <a:srgbClr val="A63410"/>
              </a:solidFill>
              <a:round/>
              <a:headEnd/>
              <a:tailEnd type="triangle" w="med" len="med"/>
            </a:ln>
          </p:spPr>
          <p:txBody>
            <a:bodyPr/>
            <a:lstStyle/>
            <a:p>
              <a:endParaRPr lang="en-US"/>
            </a:p>
          </p:txBody>
        </p:sp>
      </p:grpSp>
      <p:grpSp>
        <p:nvGrpSpPr>
          <p:cNvPr id="19" name="Group 94"/>
          <p:cNvGrpSpPr>
            <a:grpSpLocks/>
          </p:cNvGrpSpPr>
          <p:nvPr/>
        </p:nvGrpSpPr>
        <p:grpSpPr bwMode="auto">
          <a:xfrm>
            <a:off x="428625" y="4292600"/>
            <a:ext cx="1928813" cy="609600"/>
            <a:chOff x="240" y="2688"/>
            <a:chExt cx="1122" cy="384"/>
          </a:xfrm>
        </p:grpSpPr>
        <p:sp>
          <p:nvSpPr>
            <p:cNvPr id="19518" name="AutoShape 95"/>
            <p:cNvSpPr>
              <a:spLocks noChangeArrowheads="1"/>
            </p:cNvSpPr>
            <p:nvPr/>
          </p:nvSpPr>
          <p:spPr bwMode="auto">
            <a:xfrm>
              <a:off x="768" y="2784"/>
              <a:ext cx="384" cy="180"/>
            </a:xfrm>
            <a:prstGeom prst="flowChartProcess">
              <a:avLst/>
            </a:prstGeom>
            <a:solidFill>
              <a:schemeClr val="folHlink"/>
            </a:solidFill>
            <a:ln w="9525">
              <a:solidFill>
                <a:schemeClr val="tx1"/>
              </a:solidFill>
              <a:miter lim="800000"/>
              <a:headEnd/>
              <a:tailEnd/>
            </a:ln>
          </p:spPr>
          <p:txBody>
            <a:bodyPr wrap="none" anchor="ctr"/>
            <a:lstStyle/>
            <a:p>
              <a:pPr algn="ctr"/>
              <a:r>
                <a:rPr lang="en-US" sz="900">
                  <a:latin typeface="Verdana" pitchFamily="34" charset="0"/>
                </a:rPr>
                <a:t>Tel / Fax</a:t>
              </a:r>
            </a:p>
          </p:txBody>
        </p:sp>
        <p:sp>
          <p:nvSpPr>
            <p:cNvPr id="19519" name="AutoShape 96"/>
            <p:cNvSpPr>
              <a:spLocks noChangeArrowheads="1"/>
            </p:cNvSpPr>
            <p:nvPr/>
          </p:nvSpPr>
          <p:spPr bwMode="auto">
            <a:xfrm>
              <a:off x="240" y="2802"/>
              <a:ext cx="432" cy="270"/>
            </a:xfrm>
            <a:prstGeom prst="flowChartDecision">
              <a:avLst/>
            </a:prstGeom>
            <a:solidFill>
              <a:schemeClr val="folHlink"/>
            </a:solidFill>
            <a:ln w="9525">
              <a:solidFill>
                <a:schemeClr val="tx1"/>
              </a:solidFill>
              <a:miter lim="800000"/>
              <a:headEnd/>
              <a:tailEnd/>
            </a:ln>
          </p:spPr>
          <p:txBody>
            <a:bodyPr wrap="none" anchor="ctr"/>
            <a:lstStyle/>
            <a:p>
              <a:pPr algn="ctr">
                <a:lnSpc>
                  <a:spcPct val="80000"/>
                </a:lnSpc>
              </a:pPr>
              <a:r>
                <a:rPr lang="en-US" sz="900">
                  <a:latin typeface="Verdana" pitchFamily="34" charset="0"/>
                </a:rPr>
                <a:t>Lengkapi </a:t>
              </a:r>
            </a:p>
            <a:p>
              <a:pPr algn="ctr">
                <a:lnSpc>
                  <a:spcPct val="80000"/>
                </a:lnSpc>
              </a:pPr>
              <a:r>
                <a:rPr lang="en-US" sz="900">
                  <a:latin typeface="Verdana" pitchFamily="34" charset="0"/>
                </a:rPr>
                <a:t>Ke-an </a:t>
              </a:r>
            </a:p>
            <a:p>
              <a:pPr algn="ctr">
                <a:lnSpc>
                  <a:spcPct val="80000"/>
                </a:lnSpc>
              </a:pPr>
              <a:r>
                <a:rPr lang="en-US" sz="900">
                  <a:latin typeface="Verdana" pitchFamily="34" charset="0"/>
                </a:rPr>
                <a:t>minor</a:t>
              </a:r>
            </a:p>
          </p:txBody>
        </p:sp>
        <p:sp>
          <p:nvSpPr>
            <p:cNvPr id="19520" name="Text Box 97"/>
            <p:cNvSpPr txBox="1">
              <a:spLocks noChangeArrowheads="1"/>
            </p:cNvSpPr>
            <p:nvPr/>
          </p:nvSpPr>
          <p:spPr bwMode="auto">
            <a:xfrm>
              <a:off x="930" y="2688"/>
              <a:ext cx="432" cy="154"/>
            </a:xfrm>
            <a:prstGeom prst="rect">
              <a:avLst/>
            </a:prstGeom>
            <a:noFill/>
            <a:ln w="9525">
              <a:noFill/>
              <a:miter lim="800000"/>
              <a:headEnd/>
              <a:tailEnd/>
            </a:ln>
          </p:spPr>
          <p:txBody>
            <a:bodyPr>
              <a:spAutoFit/>
            </a:bodyPr>
            <a:lstStyle/>
            <a:p>
              <a:pPr>
                <a:spcBef>
                  <a:spcPct val="50000"/>
                </a:spcBef>
              </a:pPr>
              <a:r>
                <a:rPr lang="en-US" sz="1000" b="1">
                  <a:solidFill>
                    <a:srgbClr val="FFFF00"/>
                  </a:solidFill>
                  <a:latin typeface="Verdana" pitchFamily="34" charset="0"/>
                </a:rPr>
                <a:t>No</a:t>
              </a:r>
              <a:r>
                <a:rPr lang="en-US" sz="900" b="1">
                  <a:solidFill>
                    <a:srgbClr val="FFFF00"/>
                  </a:solidFill>
                  <a:latin typeface="Verdana" pitchFamily="34" charset="0"/>
                </a:rPr>
                <a:t>&lt;&lt;</a:t>
              </a:r>
            </a:p>
          </p:txBody>
        </p:sp>
        <p:sp>
          <p:nvSpPr>
            <p:cNvPr id="19521" name="Freeform 98"/>
            <p:cNvSpPr>
              <a:spLocks/>
            </p:cNvSpPr>
            <p:nvPr/>
          </p:nvSpPr>
          <p:spPr bwMode="auto">
            <a:xfrm>
              <a:off x="672" y="2736"/>
              <a:ext cx="288" cy="180"/>
            </a:xfrm>
            <a:custGeom>
              <a:avLst/>
              <a:gdLst>
                <a:gd name="T0" fmla="*/ 288 w 288"/>
                <a:gd name="T1" fmla="*/ 0 h 233"/>
                <a:gd name="T2" fmla="*/ 288 w 288"/>
                <a:gd name="T3" fmla="*/ 120 h 233"/>
                <a:gd name="T4" fmla="*/ 288 w 288"/>
                <a:gd name="T5" fmla="*/ 180 h 233"/>
                <a:gd name="T6" fmla="*/ 0 w 288"/>
                <a:gd name="T7" fmla="*/ 180 h 233"/>
                <a:gd name="T8" fmla="*/ 0 60000 65536"/>
                <a:gd name="T9" fmla="*/ 0 60000 65536"/>
                <a:gd name="T10" fmla="*/ 0 60000 65536"/>
                <a:gd name="T11" fmla="*/ 0 60000 65536"/>
                <a:gd name="T12" fmla="*/ 0 w 288"/>
                <a:gd name="T13" fmla="*/ 0 h 233"/>
                <a:gd name="T14" fmla="*/ 288 w 288"/>
                <a:gd name="T15" fmla="*/ 233 h 233"/>
              </a:gdLst>
              <a:ahLst/>
              <a:cxnLst>
                <a:cxn ang="T8">
                  <a:pos x="T0" y="T1"/>
                </a:cxn>
                <a:cxn ang="T9">
                  <a:pos x="T2" y="T3"/>
                </a:cxn>
                <a:cxn ang="T10">
                  <a:pos x="T4" y="T5"/>
                </a:cxn>
                <a:cxn ang="T11">
                  <a:pos x="T6" y="T7"/>
                </a:cxn>
              </a:cxnLst>
              <a:rect l="T12" t="T13" r="T14" b="T15"/>
              <a:pathLst>
                <a:path w="288" h="233">
                  <a:moveTo>
                    <a:pt x="288" y="0"/>
                  </a:moveTo>
                  <a:cubicBezTo>
                    <a:pt x="288" y="52"/>
                    <a:pt x="288" y="103"/>
                    <a:pt x="288" y="155"/>
                  </a:cubicBezTo>
                  <a:lnTo>
                    <a:pt x="288" y="233"/>
                  </a:lnTo>
                  <a:lnTo>
                    <a:pt x="0" y="233"/>
                  </a:lnTo>
                </a:path>
              </a:pathLst>
            </a:custGeom>
            <a:noFill/>
            <a:ln w="28575">
              <a:solidFill>
                <a:srgbClr val="FFFF00"/>
              </a:solidFill>
              <a:round/>
              <a:headEnd/>
              <a:tailEnd type="triangle" w="med" len="med"/>
            </a:ln>
          </p:spPr>
          <p:txBody>
            <a:bodyPr/>
            <a:lstStyle/>
            <a:p>
              <a:endParaRPr lang="en-US"/>
            </a:p>
          </p:txBody>
        </p:sp>
      </p:grpSp>
      <p:grpSp>
        <p:nvGrpSpPr>
          <p:cNvPr id="20" name="Group 99"/>
          <p:cNvGrpSpPr>
            <a:grpSpLocks/>
          </p:cNvGrpSpPr>
          <p:nvPr/>
        </p:nvGrpSpPr>
        <p:grpSpPr bwMode="auto">
          <a:xfrm>
            <a:off x="330200" y="6019800"/>
            <a:ext cx="3136900" cy="533400"/>
            <a:chOff x="192" y="3792"/>
            <a:chExt cx="1824" cy="336"/>
          </a:xfrm>
        </p:grpSpPr>
        <p:sp>
          <p:nvSpPr>
            <p:cNvPr id="19514" name="AutoShape 100"/>
            <p:cNvSpPr>
              <a:spLocks noChangeArrowheads="1"/>
            </p:cNvSpPr>
            <p:nvPr/>
          </p:nvSpPr>
          <p:spPr bwMode="auto">
            <a:xfrm>
              <a:off x="741" y="3792"/>
              <a:ext cx="432" cy="336"/>
            </a:xfrm>
            <a:prstGeom prst="flowChartDocument">
              <a:avLst/>
            </a:prstGeom>
            <a:solidFill>
              <a:schemeClr val="folHlink"/>
            </a:solidFill>
            <a:ln w="9525">
              <a:solidFill>
                <a:schemeClr val="tx1"/>
              </a:solidFill>
              <a:miter lim="800000"/>
              <a:headEnd/>
              <a:tailEnd/>
            </a:ln>
          </p:spPr>
          <p:txBody>
            <a:bodyPr wrap="none" anchor="ctr"/>
            <a:lstStyle/>
            <a:p>
              <a:pPr algn="ctr"/>
              <a:r>
                <a:rPr lang="en-US" sz="900" b="1">
                  <a:latin typeface="Verdana" pitchFamily="34" charset="0"/>
                </a:rPr>
                <a:t>Persiapan</a:t>
              </a:r>
            </a:p>
            <a:p>
              <a:pPr algn="ctr"/>
              <a:r>
                <a:rPr lang="en-US" sz="900" b="1">
                  <a:latin typeface="Verdana" pitchFamily="34" charset="0"/>
                </a:rPr>
                <a:t>Dok</a:t>
              </a:r>
              <a:r>
                <a:rPr lang="en-US" sz="900" b="1" baseline="30000">
                  <a:latin typeface="Verdana" pitchFamily="34" charset="0"/>
                </a:rPr>
                <a:t>2</a:t>
              </a:r>
              <a:r>
                <a:rPr lang="en-US" sz="900" b="1">
                  <a:latin typeface="Verdana" pitchFamily="34" charset="0"/>
                </a:rPr>
                <a:t> PT</a:t>
              </a:r>
            </a:p>
            <a:p>
              <a:pPr algn="ctr"/>
              <a:r>
                <a:rPr lang="en-US" sz="900" b="1">
                  <a:latin typeface="Verdana" pitchFamily="34" charset="0"/>
                </a:rPr>
                <a:t>&amp; Dok2 SV</a:t>
              </a:r>
            </a:p>
          </p:txBody>
        </p:sp>
        <p:sp>
          <p:nvSpPr>
            <p:cNvPr id="19515" name="Freeform 101"/>
            <p:cNvSpPr>
              <a:spLocks/>
            </p:cNvSpPr>
            <p:nvPr/>
          </p:nvSpPr>
          <p:spPr bwMode="auto">
            <a:xfrm>
              <a:off x="1152" y="3888"/>
              <a:ext cx="864" cy="48"/>
            </a:xfrm>
            <a:custGeom>
              <a:avLst/>
              <a:gdLst>
                <a:gd name="T0" fmla="*/ 864 w 1776"/>
                <a:gd name="T1" fmla="*/ 0 h 432"/>
                <a:gd name="T2" fmla="*/ 864 w 1776"/>
                <a:gd name="T3" fmla="*/ 48 h 432"/>
                <a:gd name="T4" fmla="*/ 0 w 1776"/>
                <a:gd name="T5" fmla="*/ 48 h 432"/>
                <a:gd name="T6" fmla="*/ 0 60000 65536"/>
                <a:gd name="T7" fmla="*/ 0 60000 65536"/>
                <a:gd name="T8" fmla="*/ 0 60000 65536"/>
                <a:gd name="T9" fmla="*/ 0 w 1776"/>
                <a:gd name="T10" fmla="*/ 0 h 432"/>
                <a:gd name="T11" fmla="*/ 1776 w 1776"/>
                <a:gd name="T12" fmla="*/ 432 h 432"/>
              </a:gdLst>
              <a:ahLst/>
              <a:cxnLst>
                <a:cxn ang="T6">
                  <a:pos x="T0" y="T1"/>
                </a:cxn>
                <a:cxn ang="T7">
                  <a:pos x="T2" y="T3"/>
                </a:cxn>
                <a:cxn ang="T8">
                  <a:pos x="T4" y="T5"/>
                </a:cxn>
              </a:cxnLst>
              <a:rect l="T9" t="T10" r="T11" b="T12"/>
              <a:pathLst>
                <a:path w="1776" h="432">
                  <a:moveTo>
                    <a:pt x="1776" y="0"/>
                  </a:moveTo>
                  <a:lnTo>
                    <a:pt x="1776" y="432"/>
                  </a:lnTo>
                  <a:lnTo>
                    <a:pt x="0" y="432"/>
                  </a:lnTo>
                </a:path>
              </a:pathLst>
            </a:custGeom>
            <a:noFill/>
            <a:ln w="28575">
              <a:solidFill>
                <a:srgbClr val="00FF00"/>
              </a:solidFill>
              <a:round/>
              <a:headEnd/>
              <a:tailEnd type="triangle" w="med" len="med"/>
            </a:ln>
          </p:spPr>
          <p:txBody>
            <a:bodyPr/>
            <a:lstStyle/>
            <a:p>
              <a:endParaRPr lang="en-US"/>
            </a:p>
          </p:txBody>
        </p:sp>
        <p:sp>
          <p:nvSpPr>
            <p:cNvPr id="19516" name="AutoShape 102"/>
            <p:cNvSpPr>
              <a:spLocks noChangeArrowheads="1"/>
            </p:cNvSpPr>
            <p:nvPr/>
          </p:nvSpPr>
          <p:spPr bwMode="auto">
            <a:xfrm>
              <a:off x="192" y="3840"/>
              <a:ext cx="480" cy="288"/>
            </a:xfrm>
            <a:prstGeom prst="flowChartDocument">
              <a:avLst/>
            </a:prstGeom>
            <a:solidFill>
              <a:schemeClr val="folHlink"/>
            </a:solidFill>
            <a:ln w="9525">
              <a:solidFill>
                <a:schemeClr val="tx1"/>
              </a:solidFill>
              <a:miter lim="800000"/>
              <a:headEnd/>
              <a:tailEnd/>
            </a:ln>
          </p:spPr>
          <p:txBody>
            <a:bodyPr wrap="none" anchor="ctr"/>
            <a:lstStyle/>
            <a:p>
              <a:pPr algn="just">
                <a:lnSpc>
                  <a:spcPct val="80000"/>
                </a:lnSpc>
              </a:pPr>
              <a:r>
                <a:rPr lang="en-US" sz="900">
                  <a:latin typeface="Verdana" pitchFamily="34" charset="0"/>
                </a:rPr>
                <a:t>Srt St Visit </a:t>
              </a:r>
            </a:p>
            <a:p>
              <a:pPr algn="just">
                <a:lnSpc>
                  <a:spcPct val="80000"/>
                </a:lnSpc>
              </a:pPr>
              <a:r>
                <a:rPr lang="en-US" sz="900">
                  <a:latin typeface="Verdana" pitchFamily="34" charset="0"/>
                </a:rPr>
                <a:t>Field </a:t>
              </a:r>
            </a:p>
            <a:p>
              <a:pPr algn="just">
                <a:lnSpc>
                  <a:spcPct val="80000"/>
                </a:lnSpc>
              </a:pPr>
              <a:r>
                <a:rPr lang="en-US" sz="900">
                  <a:latin typeface="Verdana" pitchFamily="34" charset="0"/>
                </a:rPr>
                <a:t>Asessment</a:t>
              </a:r>
            </a:p>
          </p:txBody>
        </p:sp>
        <p:sp>
          <p:nvSpPr>
            <p:cNvPr id="19517" name="Line 103"/>
            <p:cNvSpPr>
              <a:spLocks noChangeShapeType="1"/>
            </p:cNvSpPr>
            <p:nvPr/>
          </p:nvSpPr>
          <p:spPr bwMode="auto">
            <a:xfrm flipH="1">
              <a:off x="663" y="3936"/>
              <a:ext cx="105" cy="0"/>
            </a:xfrm>
            <a:prstGeom prst="line">
              <a:avLst/>
            </a:prstGeom>
            <a:noFill/>
            <a:ln w="28575">
              <a:solidFill>
                <a:schemeClr val="tx1"/>
              </a:solidFill>
              <a:round/>
              <a:headEnd/>
              <a:tailEnd type="triangle" w="med" len="me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repeatCount="500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2500"/>
                            </p:stCondLst>
                            <p:childTnLst>
                              <p:par>
                                <p:cTn id="9" presetID="4" presetClass="entr" presetSubtype="32" repeatCount="5000" fill="hold" grpId="0" nodeType="afterEffect">
                                  <p:stCondLst>
                                    <p:cond delay="0"/>
                                  </p:stCondLst>
                                  <p:childTnLst>
                                    <p:set>
                                      <p:cBhvr>
                                        <p:cTn id="10" dur="1" fill="hold">
                                          <p:stCondLst>
                                            <p:cond delay="0"/>
                                          </p:stCondLst>
                                        </p:cTn>
                                        <p:tgtEl>
                                          <p:spTgt spid="35877"/>
                                        </p:tgtEl>
                                        <p:attrNameLst>
                                          <p:attrName>style.visibility</p:attrName>
                                        </p:attrNameLst>
                                      </p:cBhvr>
                                      <p:to>
                                        <p:strVal val="visible"/>
                                      </p:to>
                                    </p:set>
                                    <p:animEffect transition="in" filter="box(out)">
                                      <p:cBhvr>
                                        <p:cTn id="11" dur="500"/>
                                        <p:tgtEl>
                                          <p:spTgt spid="3587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up)">
                                      <p:cBhvr>
                                        <p:cTn id="16" dur="500"/>
                                        <p:tgtEl>
                                          <p:spTgt spid="2"/>
                                        </p:tgtEl>
                                      </p:cBhvr>
                                    </p:animEffect>
                                  </p:childTnLst>
                                </p:cTn>
                              </p:par>
                            </p:childTnLst>
                          </p:cTn>
                        </p:par>
                        <p:par>
                          <p:cTn id="17" fill="hold">
                            <p:stCondLst>
                              <p:cond delay="500"/>
                            </p:stCondLst>
                            <p:childTnLst>
                              <p:par>
                                <p:cTn id="18" presetID="22" presetClass="entr" presetSubtype="1"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up)">
                                      <p:cBhvr>
                                        <p:cTn id="20" dur="500"/>
                                        <p:tgtEl>
                                          <p:spTgt spid="4"/>
                                        </p:tgtEl>
                                      </p:cBhvr>
                                    </p:animEffect>
                                  </p:childTnLst>
                                </p:cTn>
                              </p:par>
                            </p:childTnLst>
                          </p:cTn>
                        </p:par>
                        <p:par>
                          <p:cTn id="21" fill="hold">
                            <p:stCondLst>
                              <p:cond delay="1000"/>
                            </p:stCondLst>
                            <p:childTnLst>
                              <p:par>
                                <p:cTn id="22" presetID="22" presetClass="entr" presetSubtype="1" fill="hold"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up)">
                                      <p:cBhvr>
                                        <p:cTn id="24" dur="500"/>
                                        <p:tgtEl>
                                          <p:spTgt spid="7"/>
                                        </p:tgtEl>
                                      </p:cBhvr>
                                    </p:animEffect>
                                  </p:childTnLst>
                                </p:cTn>
                              </p:par>
                            </p:childTnLst>
                          </p:cTn>
                        </p:par>
                        <p:par>
                          <p:cTn id="25" fill="hold">
                            <p:stCondLst>
                              <p:cond delay="1500"/>
                            </p:stCondLst>
                            <p:childTnLst>
                              <p:par>
                                <p:cTn id="26" presetID="22" presetClass="entr" presetSubtype="2" repeatCount="3000" fill="hold" nodeType="after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ipe(right)">
                                      <p:cBhvr>
                                        <p:cTn id="28" dur="500"/>
                                        <p:tgtEl>
                                          <p:spTgt spid="5"/>
                                        </p:tgtEl>
                                      </p:cBhvr>
                                    </p:animEffect>
                                  </p:childTnLst>
                                </p:cTn>
                              </p:par>
                            </p:childTnLst>
                          </p:cTn>
                        </p:par>
                        <p:par>
                          <p:cTn id="29" fill="hold">
                            <p:stCondLst>
                              <p:cond delay="3000"/>
                            </p:stCondLst>
                            <p:childTnLst>
                              <p:par>
                                <p:cTn id="30" presetID="22" presetClass="entr" presetSubtype="1" fill="hold" nodeType="after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up)">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up)">
                                      <p:cBhvr>
                                        <p:cTn id="37" dur="500"/>
                                        <p:tgtEl>
                                          <p:spTgt spid="10"/>
                                        </p:tgtEl>
                                      </p:cBhvr>
                                    </p:animEffect>
                                  </p:childTnLst>
                                </p:cTn>
                              </p:par>
                            </p:childTnLst>
                          </p:cTn>
                        </p:par>
                        <p:par>
                          <p:cTn id="38" fill="hold">
                            <p:stCondLst>
                              <p:cond delay="500"/>
                            </p:stCondLst>
                            <p:childTnLst>
                              <p:par>
                                <p:cTn id="39" presetID="22" presetClass="entr" presetSubtype="2" repeatCount="2000" fill="hold"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right)">
                                      <p:cBhvr>
                                        <p:cTn id="41" dur="500"/>
                                        <p:tgtEl>
                                          <p:spTgt spid="14"/>
                                        </p:tgtEl>
                                      </p:cBhvr>
                                    </p:animEffect>
                                  </p:childTnLst>
                                </p:cTn>
                              </p:par>
                            </p:childTnLst>
                          </p:cTn>
                        </p:par>
                        <p:par>
                          <p:cTn id="42" fill="hold">
                            <p:stCondLst>
                              <p:cond delay="1500"/>
                            </p:stCondLst>
                            <p:childTnLst>
                              <p:par>
                                <p:cTn id="43" presetID="22" presetClass="entr" presetSubtype="4" repeatCount="4000" fill="hold" nodeType="after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wipe(down)">
                                      <p:cBhvr>
                                        <p:cTn id="45" dur="500"/>
                                        <p:tgtEl>
                                          <p:spTgt spid="15"/>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2" fill="hold" nodeType="click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wipe(right)">
                                      <p:cBhvr>
                                        <p:cTn id="50" dur="500"/>
                                        <p:tgtEl>
                                          <p:spTgt spid="19"/>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repeatCount="2000" fill="hold" nodeType="click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wipe(left)">
                                      <p:cBhvr>
                                        <p:cTn id="55" dur="500"/>
                                        <p:tgtEl>
                                          <p:spTgt spid="11"/>
                                        </p:tgtEl>
                                      </p:cBhvr>
                                    </p:animEffect>
                                  </p:childTnLst>
                                </p:cTn>
                              </p:par>
                            </p:childTnLst>
                          </p:cTn>
                        </p:par>
                        <p:par>
                          <p:cTn id="56" fill="hold">
                            <p:stCondLst>
                              <p:cond delay="1000"/>
                            </p:stCondLst>
                            <p:childTnLst>
                              <p:par>
                                <p:cTn id="57" presetID="22" presetClass="entr" presetSubtype="2" repeatCount="3000" fill="hold" nodeType="afterEffect">
                                  <p:stCondLst>
                                    <p:cond delay="0"/>
                                  </p:stCondLst>
                                  <p:childTnLst>
                                    <p:set>
                                      <p:cBhvr>
                                        <p:cTn id="58" dur="1" fill="hold">
                                          <p:stCondLst>
                                            <p:cond delay="0"/>
                                          </p:stCondLst>
                                        </p:cTn>
                                        <p:tgtEl>
                                          <p:spTgt spid="8"/>
                                        </p:tgtEl>
                                        <p:attrNameLst>
                                          <p:attrName>style.visibility</p:attrName>
                                        </p:attrNameLst>
                                      </p:cBhvr>
                                      <p:to>
                                        <p:strVal val="visible"/>
                                      </p:to>
                                    </p:set>
                                    <p:animEffect transition="in" filter="wipe(right)">
                                      <p:cBhvr>
                                        <p:cTn id="59" dur="500"/>
                                        <p:tgtEl>
                                          <p:spTgt spid="8"/>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wipe(left)">
                                      <p:cBhvr>
                                        <p:cTn id="64" dur="500"/>
                                        <p:tgtEl>
                                          <p:spTgt spid="18"/>
                                        </p:tgtEl>
                                      </p:cBhvr>
                                    </p:animEffect>
                                  </p:childTnLst>
                                </p:cTn>
                              </p:par>
                            </p:childTnLst>
                          </p:cTn>
                        </p:par>
                        <p:par>
                          <p:cTn id="65" fill="hold">
                            <p:stCondLst>
                              <p:cond delay="500"/>
                            </p:stCondLst>
                            <p:childTnLst>
                              <p:par>
                                <p:cTn id="66" presetID="9" presetClass="entr" presetSubtype="0" fill="hold" nodeType="afterEffect">
                                  <p:stCondLst>
                                    <p:cond delay="0"/>
                                  </p:stCondLst>
                                  <p:childTnLst>
                                    <p:set>
                                      <p:cBhvr>
                                        <p:cTn id="67" dur="1" fill="hold">
                                          <p:stCondLst>
                                            <p:cond delay="0"/>
                                          </p:stCondLst>
                                        </p:cTn>
                                        <p:tgtEl>
                                          <p:spTgt spid="9"/>
                                        </p:tgtEl>
                                        <p:attrNameLst>
                                          <p:attrName>style.visibility</p:attrName>
                                        </p:attrNameLst>
                                      </p:cBhvr>
                                      <p:to>
                                        <p:strVal val="visible"/>
                                      </p:to>
                                    </p:set>
                                    <p:animEffect transition="in" filter="dissolve">
                                      <p:cBhvr>
                                        <p:cTn id="68" dur="500"/>
                                        <p:tgtEl>
                                          <p:spTgt spid="9"/>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1" fill="hold" nodeType="clickEffect">
                                  <p:stCondLst>
                                    <p:cond delay="0"/>
                                  </p:stCondLst>
                                  <p:childTnLst>
                                    <p:set>
                                      <p:cBhvr>
                                        <p:cTn id="72" dur="1" fill="hold">
                                          <p:stCondLst>
                                            <p:cond delay="0"/>
                                          </p:stCondLst>
                                        </p:cTn>
                                        <p:tgtEl>
                                          <p:spTgt spid="12"/>
                                        </p:tgtEl>
                                        <p:attrNameLst>
                                          <p:attrName>style.visibility</p:attrName>
                                        </p:attrNameLst>
                                      </p:cBhvr>
                                      <p:to>
                                        <p:strVal val="visible"/>
                                      </p:to>
                                    </p:set>
                                    <p:animEffect transition="in" filter="wipe(up)">
                                      <p:cBhvr>
                                        <p:cTn id="73" dur="500"/>
                                        <p:tgtEl>
                                          <p:spTgt spid="12"/>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1" fill="hold" nodeType="clickEffect">
                                  <p:stCondLst>
                                    <p:cond delay="0"/>
                                  </p:stCondLst>
                                  <p:childTnLst>
                                    <p:set>
                                      <p:cBhvr>
                                        <p:cTn id="77" dur="1" fill="hold">
                                          <p:stCondLst>
                                            <p:cond delay="0"/>
                                          </p:stCondLst>
                                        </p:cTn>
                                        <p:tgtEl>
                                          <p:spTgt spid="13"/>
                                        </p:tgtEl>
                                        <p:attrNameLst>
                                          <p:attrName>style.visibility</p:attrName>
                                        </p:attrNameLst>
                                      </p:cBhvr>
                                      <p:to>
                                        <p:strVal val="visible"/>
                                      </p:to>
                                    </p:set>
                                    <p:animEffect transition="in" filter="wipe(up)">
                                      <p:cBhvr>
                                        <p:cTn id="78" dur="500"/>
                                        <p:tgtEl>
                                          <p:spTgt spid="13"/>
                                        </p:tgtEl>
                                      </p:cBhvr>
                                    </p:animEffect>
                                  </p:childTnLst>
                                </p:cTn>
                              </p:par>
                            </p:childTnLst>
                          </p:cTn>
                        </p:par>
                        <p:par>
                          <p:cTn id="79" fill="hold">
                            <p:stCondLst>
                              <p:cond delay="500"/>
                            </p:stCondLst>
                            <p:childTnLst>
                              <p:par>
                                <p:cTn id="80" presetID="22" presetClass="entr" presetSubtype="2" repeatCount="5000" fill="hold" nodeType="after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wipe(right)">
                                      <p:cBhvr>
                                        <p:cTn id="82" dur="500"/>
                                        <p:tgtEl>
                                          <p:spTgt spid="17"/>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2" repeatCount="2000" fill="hold" nodeType="click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wipe(right)">
                                      <p:cBhvr>
                                        <p:cTn id="87" dur="500"/>
                                        <p:tgtEl>
                                          <p:spTgt spid="20"/>
                                        </p:tgtEl>
                                      </p:cBhvr>
                                    </p:animEffect>
                                  </p:childTnLst>
                                </p:cTn>
                              </p:par>
                            </p:childTnLst>
                          </p:cTn>
                        </p:par>
                        <p:par>
                          <p:cTn id="88" fill="hold">
                            <p:stCondLst>
                              <p:cond delay="1000"/>
                            </p:stCondLst>
                            <p:childTnLst>
                              <p:par>
                                <p:cTn id="89" presetID="22" presetClass="entr" presetSubtype="1" repeatCount="3000" fill="hold" nodeType="afterEffect">
                                  <p:stCondLst>
                                    <p:cond delay="0"/>
                                  </p:stCondLst>
                                  <p:childTnLst>
                                    <p:set>
                                      <p:cBhvr>
                                        <p:cTn id="90" dur="1" fill="hold">
                                          <p:stCondLst>
                                            <p:cond delay="0"/>
                                          </p:stCondLst>
                                        </p:cTn>
                                        <p:tgtEl>
                                          <p:spTgt spid="16"/>
                                        </p:tgtEl>
                                        <p:attrNameLst>
                                          <p:attrName>style.visibility</p:attrName>
                                        </p:attrNameLst>
                                      </p:cBhvr>
                                      <p:to>
                                        <p:strVal val="visible"/>
                                      </p:to>
                                    </p:set>
                                    <p:animEffect transition="in" filter="wipe(up)">
                                      <p:cBhvr>
                                        <p:cTn id="9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7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95300" y="76200"/>
            <a:ext cx="8915400" cy="407988"/>
          </a:xfrm>
        </p:spPr>
        <p:txBody>
          <a:bodyPr/>
          <a:lstStyle/>
          <a:p>
            <a:r>
              <a:rPr lang="en-US" sz="4000" smtClean="0">
                <a:solidFill>
                  <a:srgbClr val="FFFF00"/>
                </a:solidFill>
              </a:rPr>
              <a:t>SOP UTAMA</a:t>
            </a:r>
            <a:r>
              <a:rPr lang="en-US" sz="4000" smtClean="0"/>
              <a:t> </a:t>
            </a:r>
            <a:r>
              <a:rPr lang="en-US" sz="1400" smtClean="0">
                <a:solidFill>
                  <a:schemeClr val="tx1"/>
                </a:solidFill>
              </a:rPr>
              <a:t>(Lanjutan)</a:t>
            </a:r>
          </a:p>
        </p:txBody>
      </p:sp>
      <p:graphicFrame>
        <p:nvGraphicFramePr>
          <p:cNvPr id="36935" name="Group 71"/>
          <p:cNvGraphicFramePr>
            <a:graphicFrameLocks noGrp="1"/>
          </p:cNvGraphicFramePr>
          <p:nvPr>
            <p:ph idx="1"/>
          </p:nvPr>
        </p:nvGraphicFramePr>
        <p:xfrm>
          <a:off x="238125" y="685800"/>
          <a:ext cx="9393238" cy="5943600"/>
        </p:xfrm>
        <a:graphic>
          <a:graphicData uri="http://schemas.openxmlformats.org/drawingml/2006/table">
            <a:tbl>
              <a:tblPr/>
              <a:tblGrid>
                <a:gridCol w="930799"/>
                <a:gridCol w="994263"/>
                <a:gridCol w="1036571"/>
                <a:gridCol w="1100035"/>
                <a:gridCol w="5330937"/>
              </a:tblGrid>
              <a:tr h="403225">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1600" b="0" i="0" u="none" strike="noStrike" cap="none" normalizeH="0" baseline="0" dirty="0" smtClean="0">
                          <a:ln>
                            <a:noFill/>
                          </a:ln>
                          <a:solidFill>
                            <a:schemeClr val="tx1"/>
                          </a:solidFill>
                          <a:effectLst/>
                          <a:latin typeface="Times New Roman" pitchFamily="18" charset="0"/>
                        </a:rPr>
                        <a:t>PT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1600" b="0" i="0" u="none" strike="noStrike" cap="none" normalizeH="0" baseline="0" smtClean="0">
                          <a:ln>
                            <a:noFill/>
                          </a:ln>
                          <a:solidFill>
                            <a:schemeClr val="tx1"/>
                          </a:solidFill>
                          <a:effectLst/>
                          <a:latin typeface="Times New Roman" pitchFamily="18" charset="0"/>
                        </a:rPr>
                        <a:t>BAN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1600" b="0" i="0" u="none" strike="noStrike" cap="none" normalizeH="0" baseline="0" smtClean="0">
                          <a:ln>
                            <a:noFill/>
                          </a:ln>
                          <a:solidFill>
                            <a:schemeClr val="tx1"/>
                          </a:solidFill>
                          <a:effectLst/>
                          <a:latin typeface="Times New Roman" pitchFamily="18" charset="0"/>
                        </a:rPr>
                        <a:t>Asesor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1600" b="0" i="0" u="none" strike="noStrike" cap="none" normalizeH="0" baseline="0" smtClean="0">
                          <a:ln>
                            <a:noFill/>
                          </a:ln>
                          <a:solidFill>
                            <a:schemeClr val="tx1"/>
                          </a:solidFill>
                          <a:effectLst/>
                          <a:latin typeface="Times New Roman" pitchFamily="18" charset="0"/>
                        </a:rPr>
                        <a:t>Pleno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r>
                        <a:rPr kumimoji="0" lang="en-US" sz="1800" b="1" i="0" u="none" strike="noStrike" cap="none" normalizeH="0" baseline="0" smtClean="0">
                          <a:ln>
                            <a:noFill/>
                          </a:ln>
                          <a:solidFill>
                            <a:srgbClr val="FFFF00"/>
                          </a:solidFill>
                          <a:effectLst/>
                          <a:latin typeface="Times New Roman" pitchFamily="18" charset="0"/>
                        </a:rPr>
                        <a:t>PROSEDUR Baku</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8950">
                <a:tc rowSpan="8">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8">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8">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8">
                  <a:txBody>
                    <a:bodyPr/>
                    <a:lstStyle/>
                    <a:p>
                      <a:pPr marL="0" marR="0" lvl="0" indent="0" algn="ctr" defTabSz="914400" rtl="0" eaLnBrk="0" fontAlgn="base" latinLnBrk="0" hangingPunct="0">
                        <a:lnSpc>
                          <a:spcPct val="100000"/>
                        </a:lnSpc>
                        <a:spcBef>
                          <a:spcPct val="20000"/>
                        </a:spcBef>
                        <a:spcAft>
                          <a:spcPct val="0"/>
                        </a:spcAft>
                        <a:buClr>
                          <a:schemeClr val="hlink"/>
                        </a:buClr>
                        <a:buSzTx/>
                        <a:buFontTx/>
                        <a:buNone/>
                        <a:tabLst/>
                      </a:pP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61938" marR="0" lvl="0" indent="-261938" algn="l" defTabSz="914400" rtl="0" eaLnBrk="0" fontAlgn="base" latinLnBrk="0" hangingPunct="0">
                        <a:lnSpc>
                          <a:spcPct val="100000"/>
                        </a:lnSpc>
                        <a:spcBef>
                          <a:spcPct val="20000"/>
                        </a:spcBef>
                        <a:spcAft>
                          <a:spcPct val="0"/>
                        </a:spcAft>
                        <a:buClr>
                          <a:schemeClr val="hlink"/>
                        </a:buClr>
                        <a:buSzTx/>
                        <a:buFontTx/>
                        <a:buNone/>
                        <a:tabLst/>
                      </a:pPr>
                      <a:r>
                        <a:rPr kumimoji="0" lang="en-US" sz="1000" b="0" i="0" u="none" strike="noStrike" cap="none" normalizeH="0" baseline="0" smtClean="0">
                          <a:ln>
                            <a:noFill/>
                          </a:ln>
                          <a:solidFill>
                            <a:schemeClr val="tx1"/>
                          </a:solidFill>
                          <a:effectLst/>
                          <a:latin typeface="Times New Roman" pitchFamily="18" charset="0"/>
                        </a:rPr>
                        <a:t>11. Dokumen</a:t>
                      </a:r>
                      <a:r>
                        <a:rPr kumimoji="0" lang="en-US" sz="1000" b="0" i="0" u="none" strike="noStrike" cap="none" normalizeH="0" baseline="30000" smtClean="0">
                          <a:ln>
                            <a:noFill/>
                          </a:ln>
                          <a:solidFill>
                            <a:schemeClr val="tx1"/>
                          </a:solidFill>
                          <a:effectLst/>
                          <a:latin typeface="Times New Roman" pitchFamily="18" charset="0"/>
                        </a:rPr>
                        <a:t>2</a:t>
                      </a:r>
                      <a:r>
                        <a:rPr kumimoji="0" lang="en-US" sz="1000" b="0" i="0" u="none" strike="noStrike" cap="none" normalizeH="0" baseline="0" smtClean="0">
                          <a:ln>
                            <a:noFill/>
                          </a:ln>
                          <a:solidFill>
                            <a:schemeClr val="tx1"/>
                          </a:solidFill>
                          <a:effectLst/>
                          <a:latin typeface="Times New Roman" pitchFamily="18" charset="0"/>
                        </a:rPr>
                        <a:t> Asesmen Lapang &amp; Kelengkapannya diberikan kpd Tim Asesor yang siap melakukan asesmen lapang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r>
              <a:tr h="42862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61938" marR="0" lvl="0" indent="-261938" algn="l" defTabSz="914400" rtl="0" eaLnBrk="0" fontAlgn="base" latinLnBrk="0" hangingPunct="0">
                        <a:lnSpc>
                          <a:spcPct val="100000"/>
                        </a:lnSpc>
                        <a:spcBef>
                          <a:spcPct val="20000"/>
                        </a:spcBef>
                        <a:spcAft>
                          <a:spcPct val="0"/>
                        </a:spcAft>
                        <a:buClr>
                          <a:schemeClr val="hlink"/>
                        </a:buClr>
                        <a:buSzTx/>
                        <a:buFontTx/>
                        <a:buNone/>
                        <a:tabLst/>
                      </a:pPr>
                      <a:r>
                        <a:rPr kumimoji="0" lang="en-US" sz="1000" b="1" i="0" u="none" strike="noStrike" cap="none" normalizeH="0" baseline="0" smtClean="0">
                          <a:ln>
                            <a:noFill/>
                          </a:ln>
                          <a:solidFill>
                            <a:srgbClr val="FFFF00"/>
                          </a:solidFill>
                          <a:effectLst/>
                          <a:latin typeface="Times New Roman" pitchFamily="18" charset="0"/>
                        </a:rPr>
                        <a:t>12. Tim Asesor</a:t>
                      </a:r>
                      <a:r>
                        <a:rPr kumimoji="0" lang="en-US" sz="1000" b="0" i="0" u="none" strike="noStrike" cap="none" normalizeH="0" baseline="0" smtClean="0">
                          <a:ln>
                            <a:noFill/>
                          </a:ln>
                          <a:solidFill>
                            <a:schemeClr val="tx1"/>
                          </a:solidFill>
                          <a:effectLst/>
                          <a:latin typeface="Times New Roman" pitchFamily="18" charset="0"/>
                        </a:rPr>
                        <a:t> melakukan perjalanan menuju universitas ybs untuk asesmen Lapang (lama perjalanan </a:t>
                      </a:r>
                      <a:r>
                        <a:rPr kumimoji="0" lang="en-US" sz="1000" b="1" i="0" u="none" strike="noStrike" cap="none" normalizeH="0" baseline="0" smtClean="0">
                          <a:ln>
                            <a:noFill/>
                          </a:ln>
                          <a:solidFill>
                            <a:srgbClr val="FFFF00"/>
                          </a:solidFill>
                          <a:effectLst/>
                          <a:latin typeface="Times New Roman" pitchFamily="18" charset="0"/>
                        </a:rPr>
                        <a:t>max 1 hari)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r>
              <a:tr h="79533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61938" marR="0" lvl="0" indent="-261938" algn="l" defTabSz="914400" rtl="0" eaLnBrk="0" fontAlgn="base" latinLnBrk="0" hangingPunct="0">
                        <a:lnSpc>
                          <a:spcPct val="100000"/>
                        </a:lnSpc>
                        <a:spcBef>
                          <a:spcPct val="20000"/>
                        </a:spcBef>
                        <a:spcAft>
                          <a:spcPct val="0"/>
                        </a:spcAft>
                        <a:buClr>
                          <a:schemeClr val="hlink"/>
                        </a:buClr>
                        <a:buSzTx/>
                        <a:buFontTx/>
                        <a:buNone/>
                        <a:tabLst/>
                      </a:pPr>
                      <a:r>
                        <a:rPr kumimoji="0" lang="en-US" sz="1000" b="0" i="0" u="none" strike="noStrike" cap="none" normalizeH="0" baseline="0" dirty="0" smtClean="0">
                          <a:ln>
                            <a:noFill/>
                          </a:ln>
                          <a:solidFill>
                            <a:schemeClr val="tx1"/>
                          </a:solidFill>
                          <a:effectLst/>
                          <a:latin typeface="Times New Roman" pitchFamily="18" charset="0"/>
                        </a:rPr>
                        <a:t>13. </a:t>
                      </a:r>
                      <a:r>
                        <a:rPr kumimoji="0" lang="en-US" sz="1000" b="1" i="0" u="none" strike="noStrike" cap="none" normalizeH="0" baseline="0" dirty="0" smtClean="0">
                          <a:ln>
                            <a:noFill/>
                          </a:ln>
                          <a:solidFill>
                            <a:srgbClr val="FFFF00"/>
                          </a:solidFill>
                          <a:effectLst/>
                          <a:latin typeface="Times New Roman" pitchFamily="18" charset="0"/>
                        </a:rPr>
                        <a:t>Tim </a:t>
                      </a:r>
                      <a:r>
                        <a:rPr kumimoji="0" lang="en-US" sz="1000" b="1" i="0" u="none" strike="noStrike" cap="none" normalizeH="0" baseline="0" dirty="0" err="1" smtClean="0">
                          <a:ln>
                            <a:noFill/>
                          </a:ln>
                          <a:solidFill>
                            <a:srgbClr val="FFFF00"/>
                          </a:solidFill>
                          <a:effectLst/>
                          <a:latin typeface="Times New Roman" pitchFamily="18" charset="0"/>
                        </a:rPr>
                        <a:t>Asesor</a:t>
                      </a:r>
                      <a:r>
                        <a:rPr kumimoji="0" lang="en-US" sz="1000" b="0" i="0" u="none" strike="noStrike" cap="none" normalizeH="0" baseline="0" dirty="0" smtClean="0">
                          <a:ln>
                            <a:noFill/>
                          </a:ln>
                          <a:solidFill>
                            <a:schemeClr val="tx1"/>
                          </a:solidFill>
                          <a:effectLst/>
                          <a:latin typeface="Times New Roman" pitchFamily="18" charset="0"/>
                        </a:rPr>
                        <a:t> </a:t>
                      </a:r>
                      <a:r>
                        <a:rPr kumimoji="0" lang="en-US" sz="1000" b="0" i="0" u="none" strike="noStrike" cap="none" normalizeH="0" baseline="0" dirty="0" err="1" smtClean="0">
                          <a:ln>
                            <a:noFill/>
                          </a:ln>
                          <a:solidFill>
                            <a:schemeClr val="tx1"/>
                          </a:solidFill>
                          <a:effectLst/>
                          <a:latin typeface="Times New Roman" pitchFamily="18" charset="0"/>
                        </a:rPr>
                        <a:t>melakukan</a:t>
                      </a:r>
                      <a:r>
                        <a:rPr kumimoji="0" lang="en-US" sz="1000" b="0" i="0" u="none" strike="noStrike" cap="none" normalizeH="0" baseline="0" dirty="0" smtClean="0">
                          <a:ln>
                            <a:noFill/>
                          </a:ln>
                          <a:solidFill>
                            <a:schemeClr val="tx1"/>
                          </a:solidFill>
                          <a:effectLst/>
                          <a:latin typeface="Times New Roman" pitchFamily="18" charset="0"/>
                        </a:rPr>
                        <a:t> </a:t>
                      </a:r>
                      <a:r>
                        <a:rPr kumimoji="0" lang="en-US" sz="1000" b="0" i="0" u="none" strike="noStrike" cap="none" normalizeH="0" baseline="0" dirty="0" err="1" smtClean="0">
                          <a:ln>
                            <a:noFill/>
                          </a:ln>
                          <a:solidFill>
                            <a:schemeClr val="tx1"/>
                          </a:solidFill>
                          <a:effectLst/>
                          <a:latin typeface="Times New Roman" pitchFamily="18" charset="0"/>
                        </a:rPr>
                        <a:t>Asesmen</a:t>
                      </a:r>
                      <a:r>
                        <a:rPr kumimoji="0" lang="en-US" sz="1000" b="0" i="0" u="none" strike="noStrike" cap="none" normalizeH="0" baseline="0" dirty="0" smtClean="0">
                          <a:ln>
                            <a:noFill/>
                          </a:ln>
                          <a:solidFill>
                            <a:schemeClr val="tx1"/>
                          </a:solidFill>
                          <a:effectLst/>
                          <a:latin typeface="Times New Roman" pitchFamily="18" charset="0"/>
                        </a:rPr>
                        <a:t> </a:t>
                      </a:r>
                      <a:r>
                        <a:rPr kumimoji="0" lang="en-US" sz="1000" b="0" i="0" u="none" strike="noStrike" cap="none" normalizeH="0" baseline="0" dirty="0" err="1" smtClean="0">
                          <a:ln>
                            <a:noFill/>
                          </a:ln>
                          <a:solidFill>
                            <a:schemeClr val="tx1"/>
                          </a:solidFill>
                          <a:effectLst/>
                          <a:latin typeface="Times New Roman" pitchFamily="18" charset="0"/>
                        </a:rPr>
                        <a:t>lapang</a:t>
                      </a:r>
                      <a:r>
                        <a:rPr kumimoji="0" lang="en-US" sz="1000" b="0" i="0" u="none" strike="noStrike" cap="none" normalizeH="0" baseline="0" dirty="0" smtClean="0">
                          <a:ln>
                            <a:noFill/>
                          </a:ln>
                          <a:solidFill>
                            <a:schemeClr val="tx1"/>
                          </a:solidFill>
                          <a:effectLst/>
                          <a:latin typeface="Times New Roman" pitchFamily="18" charset="0"/>
                        </a:rPr>
                        <a:t> </a:t>
                      </a:r>
                      <a:r>
                        <a:rPr kumimoji="0" lang="en-US" sz="1000" b="0" i="0" u="none" strike="noStrike" cap="none" normalizeH="0" baseline="0" dirty="0" err="1" smtClean="0">
                          <a:ln>
                            <a:noFill/>
                          </a:ln>
                          <a:solidFill>
                            <a:schemeClr val="tx1"/>
                          </a:solidFill>
                          <a:effectLst/>
                          <a:latin typeface="Times New Roman" pitchFamily="18" charset="0"/>
                        </a:rPr>
                        <a:t>ke</a:t>
                      </a:r>
                      <a:r>
                        <a:rPr kumimoji="0" lang="en-US" sz="1000" b="0" i="0" u="none" strike="noStrike" cap="none" normalizeH="0" baseline="0" dirty="0" smtClean="0">
                          <a:ln>
                            <a:noFill/>
                          </a:ln>
                          <a:solidFill>
                            <a:schemeClr val="tx1"/>
                          </a:solidFill>
                          <a:effectLst/>
                          <a:latin typeface="Times New Roman" pitchFamily="18" charset="0"/>
                        </a:rPr>
                        <a:t> </a:t>
                      </a:r>
                      <a:r>
                        <a:rPr kumimoji="0" lang="en-US" sz="1000" b="0" i="0" u="none" strike="noStrike" cap="none" normalizeH="0" baseline="0" dirty="0" err="1" smtClean="0">
                          <a:ln>
                            <a:noFill/>
                          </a:ln>
                          <a:solidFill>
                            <a:schemeClr val="tx1"/>
                          </a:solidFill>
                          <a:effectLst/>
                          <a:latin typeface="Times New Roman" pitchFamily="18" charset="0"/>
                        </a:rPr>
                        <a:t>Universitas</a:t>
                      </a:r>
                      <a:r>
                        <a:rPr kumimoji="0" lang="en-US" sz="1000" b="0" i="0" u="none" strike="noStrike" cap="none" normalizeH="0" baseline="0" dirty="0" smtClean="0">
                          <a:ln>
                            <a:noFill/>
                          </a:ln>
                          <a:solidFill>
                            <a:schemeClr val="tx1"/>
                          </a:solidFill>
                          <a:effectLst/>
                          <a:latin typeface="Times New Roman" pitchFamily="18" charset="0"/>
                        </a:rPr>
                        <a:t> </a:t>
                      </a:r>
                      <a:r>
                        <a:rPr kumimoji="0" lang="en-US" sz="1000" b="0" i="0" u="none" strike="noStrike" cap="none" normalizeH="0" baseline="0" dirty="0" err="1" smtClean="0">
                          <a:ln>
                            <a:noFill/>
                          </a:ln>
                          <a:solidFill>
                            <a:schemeClr val="tx1"/>
                          </a:solidFill>
                          <a:effectLst/>
                          <a:latin typeface="Times New Roman" pitchFamily="18" charset="0"/>
                        </a:rPr>
                        <a:t>pemohon</a:t>
                      </a:r>
                      <a:r>
                        <a:rPr kumimoji="0" lang="en-US" sz="1000" b="0" i="0" u="none" strike="noStrike" cap="none" normalizeH="0" baseline="0" dirty="0" smtClean="0">
                          <a:ln>
                            <a:noFill/>
                          </a:ln>
                          <a:solidFill>
                            <a:schemeClr val="tx1"/>
                          </a:solidFill>
                          <a:effectLst/>
                          <a:latin typeface="Times New Roman" pitchFamily="18" charset="0"/>
                        </a:rPr>
                        <a:t> </a:t>
                      </a:r>
                      <a:r>
                        <a:rPr kumimoji="0" lang="en-US" sz="1000" b="0" i="0" u="none" strike="noStrike" cap="none" normalizeH="0" baseline="0" dirty="0" err="1" smtClean="0">
                          <a:ln>
                            <a:noFill/>
                          </a:ln>
                          <a:solidFill>
                            <a:schemeClr val="tx1"/>
                          </a:solidFill>
                          <a:effectLst/>
                          <a:latin typeface="Times New Roman" pitchFamily="18" charset="0"/>
                        </a:rPr>
                        <a:t>selama</a:t>
                      </a:r>
                      <a:r>
                        <a:rPr kumimoji="0" lang="en-US" sz="1000" b="0" i="0" u="none" strike="noStrike" cap="none" normalizeH="0" baseline="0" dirty="0" smtClean="0">
                          <a:ln>
                            <a:noFill/>
                          </a:ln>
                          <a:solidFill>
                            <a:schemeClr val="tx1"/>
                          </a:solidFill>
                          <a:effectLst/>
                          <a:latin typeface="Times New Roman" pitchFamily="18" charset="0"/>
                        </a:rPr>
                        <a:t> </a:t>
                      </a:r>
                      <a:r>
                        <a:rPr kumimoji="0" lang="en-US" sz="1000" b="1" i="0" u="sng" strike="noStrike" cap="none" normalizeH="0" baseline="0" dirty="0" smtClean="0">
                          <a:ln>
                            <a:noFill/>
                          </a:ln>
                          <a:solidFill>
                            <a:srgbClr val="FFFF00"/>
                          </a:solidFill>
                          <a:effectLst/>
                          <a:latin typeface="Times New Roman" pitchFamily="18" charset="0"/>
                        </a:rPr>
                        <a:t>3 </a:t>
                      </a:r>
                      <a:r>
                        <a:rPr kumimoji="0" lang="en-US" sz="1000" b="1" i="0" u="sng" strike="noStrike" cap="none" normalizeH="0" baseline="0" dirty="0" err="1" smtClean="0">
                          <a:ln>
                            <a:noFill/>
                          </a:ln>
                          <a:solidFill>
                            <a:srgbClr val="FFFF00"/>
                          </a:solidFill>
                          <a:effectLst/>
                          <a:latin typeface="Times New Roman" pitchFamily="18" charset="0"/>
                        </a:rPr>
                        <a:t>hari</a:t>
                      </a:r>
                      <a:r>
                        <a:rPr kumimoji="0" lang="en-US" sz="1000" b="1" i="0" u="sng" strike="noStrike" cap="none" normalizeH="0" baseline="0" dirty="0" smtClean="0">
                          <a:ln>
                            <a:noFill/>
                          </a:ln>
                          <a:solidFill>
                            <a:srgbClr val="FFFF00"/>
                          </a:solidFill>
                          <a:effectLst/>
                          <a:latin typeface="Times New Roman" pitchFamily="18" charset="0"/>
                        </a:rPr>
                        <a:t> </a:t>
                      </a:r>
                      <a:r>
                        <a:rPr kumimoji="0" lang="en-US" sz="1000" b="1" i="0" u="sng" strike="noStrike" cap="none" normalizeH="0" baseline="0" dirty="0" err="1" smtClean="0">
                          <a:ln>
                            <a:noFill/>
                          </a:ln>
                          <a:solidFill>
                            <a:srgbClr val="FFFF00"/>
                          </a:solidFill>
                          <a:effectLst/>
                          <a:latin typeface="Times New Roman" pitchFamily="18" charset="0"/>
                        </a:rPr>
                        <a:t>kerja</a:t>
                      </a:r>
                      <a:r>
                        <a:rPr kumimoji="0" lang="en-US" sz="1000" b="0" i="0" u="none" strike="noStrike" cap="none" normalizeH="0" baseline="0" dirty="0" smtClean="0">
                          <a:ln>
                            <a:noFill/>
                          </a:ln>
                          <a:solidFill>
                            <a:srgbClr val="FFFF00"/>
                          </a:solidFill>
                          <a:effectLst/>
                          <a:latin typeface="Times New Roman" pitchFamily="18" charset="0"/>
                        </a:rPr>
                        <a:t> (+ 1 </a:t>
                      </a:r>
                      <a:r>
                        <a:rPr kumimoji="0" lang="en-US" sz="1000" b="0" i="0" u="none" strike="noStrike" cap="none" normalizeH="0" baseline="0" dirty="0" err="1" smtClean="0">
                          <a:ln>
                            <a:noFill/>
                          </a:ln>
                          <a:solidFill>
                            <a:srgbClr val="FFFF00"/>
                          </a:solidFill>
                          <a:effectLst/>
                          <a:latin typeface="Times New Roman" pitchFamily="18" charset="0"/>
                        </a:rPr>
                        <a:t>hari</a:t>
                      </a:r>
                      <a:r>
                        <a:rPr kumimoji="0" lang="en-US" sz="1000" b="0" i="0" u="none" strike="noStrike" cap="none" normalizeH="0" baseline="0" dirty="0" smtClean="0">
                          <a:ln>
                            <a:noFill/>
                          </a:ln>
                          <a:solidFill>
                            <a:srgbClr val="FFFF00"/>
                          </a:solidFill>
                          <a:effectLst/>
                          <a:latin typeface="Times New Roman" pitchFamily="18" charset="0"/>
                        </a:rPr>
                        <a:t> </a:t>
                      </a:r>
                      <a:r>
                        <a:rPr kumimoji="0" lang="en-US" sz="1000" b="0" i="0" u="none" strike="noStrike" cap="none" normalizeH="0" baseline="0" dirty="0" err="1" smtClean="0">
                          <a:ln>
                            <a:noFill/>
                          </a:ln>
                          <a:solidFill>
                            <a:srgbClr val="FFFF00"/>
                          </a:solidFill>
                          <a:effectLst/>
                          <a:latin typeface="Times New Roman" pitchFamily="18" charset="0"/>
                        </a:rPr>
                        <a:t>kerja</a:t>
                      </a:r>
                      <a:r>
                        <a:rPr kumimoji="0" lang="en-US" sz="1000" b="0" i="0" u="none" strike="noStrike" cap="none" normalizeH="0" baseline="0" dirty="0" smtClean="0">
                          <a:ln>
                            <a:noFill/>
                          </a:ln>
                          <a:solidFill>
                            <a:srgbClr val="FFFF00"/>
                          </a:solidFill>
                          <a:effectLst/>
                          <a:latin typeface="Times New Roman" pitchFamily="18" charset="0"/>
                        </a:rPr>
                        <a:t> </a:t>
                      </a:r>
                      <a:r>
                        <a:rPr kumimoji="0" lang="en-US" sz="1000" b="0" i="0" u="none" strike="noStrike" cap="none" normalizeH="0" baseline="0" dirty="0" err="1" smtClean="0">
                          <a:ln>
                            <a:noFill/>
                          </a:ln>
                          <a:solidFill>
                            <a:srgbClr val="FFFF00"/>
                          </a:solidFill>
                          <a:effectLst/>
                          <a:latin typeface="Times New Roman" pitchFamily="18" charset="0"/>
                        </a:rPr>
                        <a:t>perjalanan</a:t>
                      </a:r>
                      <a:r>
                        <a:rPr kumimoji="0" lang="en-US" sz="1000" b="0" i="0" u="none" strike="noStrike" cap="none" normalizeH="0" baseline="0" dirty="0" smtClean="0">
                          <a:ln>
                            <a:noFill/>
                          </a:ln>
                          <a:solidFill>
                            <a:srgbClr val="FFFF00"/>
                          </a:solidFill>
                          <a:effectLst/>
                          <a:latin typeface="Times New Roman" pitchFamily="18" charset="0"/>
                        </a:rPr>
                        <a:t> </a:t>
                      </a:r>
                      <a:r>
                        <a:rPr kumimoji="0" lang="en-US" sz="1000" b="0" i="0" u="none" strike="noStrike" cap="none" normalizeH="0" baseline="0" dirty="0" err="1" smtClean="0">
                          <a:ln>
                            <a:noFill/>
                          </a:ln>
                          <a:solidFill>
                            <a:srgbClr val="FFFF00"/>
                          </a:solidFill>
                          <a:effectLst/>
                          <a:latin typeface="Times New Roman" pitchFamily="18" charset="0"/>
                        </a:rPr>
                        <a:t>pulang</a:t>
                      </a:r>
                      <a:r>
                        <a:rPr kumimoji="0" lang="en-US" sz="1000" b="0" i="0" u="none" strike="noStrike" cap="none" normalizeH="0" baseline="0" dirty="0" smtClean="0">
                          <a:ln>
                            <a:noFill/>
                          </a:ln>
                          <a:solidFill>
                            <a:srgbClr val="FFFF00"/>
                          </a:solidFill>
                          <a:effectLst/>
                          <a:latin typeface="Times New Roman" pitchFamily="18" charset="0"/>
                        </a:rPr>
                        <a:t>)</a:t>
                      </a:r>
                    </a:p>
                    <a:p>
                      <a:pPr marL="261938" marR="0" lvl="0" indent="-261938" algn="l" defTabSz="914400" rtl="0" eaLnBrk="0" fontAlgn="base" latinLnBrk="0" hangingPunct="0">
                        <a:lnSpc>
                          <a:spcPct val="100000"/>
                        </a:lnSpc>
                        <a:spcBef>
                          <a:spcPct val="20000"/>
                        </a:spcBef>
                        <a:spcAft>
                          <a:spcPct val="0"/>
                        </a:spcAft>
                        <a:buClr>
                          <a:schemeClr val="hlink"/>
                        </a:buClr>
                        <a:buSzTx/>
                        <a:buFontTx/>
                        <a:buNone/>
                        <a:tabLst/>
                      </a:pPr>
                      <a:r>
                        <a:rPr kumimoji="0" lang="en-US" sz="1000" b="1" i="0" u="sng" strike="noStrike" cap="none" normalizeH="0" baseline="0" dirty="0" smtClean="0">
                          <a:ln>
                            <a:noFill/>
                          </a:ln>
                          <a:solidFill>
                            <a:srgbClr val="FFFF00"/>
                          </a:solidFill>
                          <a:effectLst/>
                          <a:latin typeface="Times New Roman" pitchFamily="18" charset="0"/>
                        </a:rPr>
                        <a:t>CATATAN</a:t>
                      </a:r>
                      <a:r>
                        <a:rPr kumimoji="0" lang="en-US" sz="1000" b="0" i="0" u="none" strike="noStrike" cap="none" normalizeH="0" baseline="0" dirty="0" smtClean="0">
                          <a:ln>
                            <a:noFill/>
                          </a:ln>
                          <a:solidFill>
                            <a:srgbClr val="FFFF00"/>
                          </a:solidFill>
                          <a:effectLst/>
                          <a:latin typeface="Times New Roman" pitchFamily="18" charset="0"/>
                        </a:rPr>
                        <a:t>: </a:t>
                      </a:r>
                      <a:r>
                        <a:rPr kumimoji="0" lang="en-US" sz="1000" b="0" i="1" u="none" strike="noStrike" cap="none" normalizeH="0" baseline="0" dirty="0" err="1" smtClean="0">
                          <a:ln>
                            <a:noFill/>
                          </a:ln>
                          <a:solidFill>
                            <a:schemeClr val="tx1"/>
                          </a:solidFill>
                          <a:effectLst/>
                          <a:latin typeface="Times New Roman" pitchFamily="18" charset="0"/>
                        </a:rPr>
                        <a:t>Pada</a:t>
                      </a:r>
                      <a:r>
                        <a:rPr kumimoji="0" lang="en-US" sz="1000" b="0" i="1" u="none" strike="noStrike" cap="none" normalizeH="0" baseline="0" dirty="0" smtClean="0">
                          <a:ln>
                            <a:noFill/>
                          </a:ln>
                          <a:solidFill>
                            <a:schemeClr val="tx1"/>
                          </a:solidFill>
                          <a:effectLst/>
                          <a:latin typeface="Times New Roman" pitchFamily="18" charset="0"/>
                        </a:rPr>
                        <a:t> </a:t>
                      </a:r>
                      <a:r>
                        <a:rPr kumimoji="0" lang="en-US" sz="1000" b="0" i="1" u="none" strike="noStrike" cap="none" normalizeH="0" baseline="0" dirty="0" err="1" smtClean="0">
                          <a:ln>
                            <a:noFill/>
                          </a:ln>
                          <a:solidFill>
                            <a:schemeClr val="tx1"/>
                          </a:solidFill>
                          <a:effectLst/>
                          <a:latin typeface="Times New Roman" pitchFamily="18" charset="0"/>
                        </a:rPr>
                        <a:t>malam</a:t>
                      </a:r>
                      <a:r>
                        <a:rPr kumimoji="0" lang="en-US" sz="1000" b="0" i="1" u="none" strike="noStrike" cap="none" normalizeH="0" baseline="0" dirty="0" smtClean="0">
                          <a:ln>
                            <a:noFill/>
                          </a:ln>
                          <a:solidFill>
                            <a:schemeClr val="tx1"/>
                          </a:solidFill>
                          <a:effectLst/>
                          <a:latin typeface="Times New Roman" pitchFamily="18" charset="0"/>
                        </a:rPr>
                        <a:t> </a:t>
                      </a:r>
                      <a:r>
                        <a:rPr kumimoji="0" lang="en-US" sz="1000" b="0" i="1" u="none" strike="noStrike" cap="none" normalizeH="0" baseline="0" dirty="0" err="1" smtClean="0">
                          <a:ln>
                            <a:noFill/>
                          </a:ln>
                          <a:solidFill>
                            <a:schemeClr val="tx1"/>
                          </a:solidFill>
                          <a:effectLst/>
                          <a:latin typeface="Times New Roman" pitchFamily="18" charset="0"/>
                        </a:rPr>
                        <a:t>hari-hari</a:t>
                      </a:r>
                      <a:r>
                        <a:rPr kumimoji="0" lang="en-US" sz="1000" b="0" i="1" u="none" strike="noStrike" cap="none" normalizeH="0" baseline="0" dirty="0" smtClean="0">
                          <a:ln>
                            <a:noFill/>
                          </a:ln>
                          <a:solidFill>
                            <a:schemeClr val="tx1"/>
                          </a:solidFill>
                          <a:effectLst/>
                          <a:latin typeface="Times New Roman" pitchFamily="18" charset="0"/>
                        </a:rPr>
                        <a:t> </a:t>
                      </a:r>
                      <a:r>
                        <a:rPr kumimoji="0" lang="en-US" sz="1000" b="0" i="1" u="none" strike="noStrike" cap="none" normalizeH="0" baseline="0" dirty="0" err="1" smtClean="0">
                          <a:ln>
                            <a:noFill/>
                          </a:ln>
                          <a:solidFill>
                            <a:schemeClr val="tx1"/>
                          </a:solidFill>
                          <a:effectLst/>
                          <a:latin typeface="Times New Roman" pitchFamily="18" charset="0"/>
                        </a:rPr>
                        <a:t>asesmen</a:t>
                      </a:r>
                      <a:r>
                        <a:rPr kumimoji="0" lang="en-US" sz="1000" b="0" i="1" u="none" strike="noStrike" cap="none" normalizeH="0" baseline="0" dirty="0" smtClean="0">
                          <a:ln>
                            <a:noFill/>
                          </a:ln>
                          <a:solidFill>
                            <a:schemeClr val="tx1"/>
                          </a:solidFill>
                          <a:effectLst/>
                          <a:latin typeface="Times New Roman" pitchFamily="18" charset="0"/>
                        </a:rPr>
                        <a:t> </a:t>
                      </a:r>
                      <a:r>
                        <a:rPr kumimoji="0" lang="en-US" sz="1000" b="0" i="1" u="none" strike="noStrike" cap="none" normalizeH="0" baseline="0" dirty="0" err="1" smtClean="0">
                          <a:ln>
                            <a:noFill/>
                          </a:ln>
                          <a:solidFill>
                            <a:schemeClr val="tx1"/>
                          </a:solidFill>
                          <a:effectLst/>
                          <a:latin typeface="Times New Roman" pitchFamily="18" charset="0"/>
                        </a:rPr>
                        <a:t>Asesor</a:t>
                      </a:r>
                      <a:r>
                        <a:rPr kumimoji="0" lang="en-US" sz="1000" b="0" i="1" u="none" strike="noStrike" cap="none" normalizeH="0" baseline="0" dirty="0" smtClean="0">
                          <a:ln>
                            <a:noFill/>
                          </a:ln>
                          <a:solidFill>
                            <a:schemeClr val="tx1"/>
                          </a:solidFill>
                          <a:effectLst/>
                          <a:latin typeface="Times New Roman" pitchFamily="18" charset="0"/>
                        </a:rPr>
                        <a:t> </a:t>
                      </a:r>
                      <a:r>
                        <a:rPr kumimoji="0" lang="en-US" sz="1000" b="1" i="1" u="sng" strike="noStrike" cap="none" normalizeH="0" baseline="0" dirty="0" err="1" smtClean="0">
                          <a:ln>
                            <a:noFill/>
                          </a:ln>
                          <a:solidFill>
                            <a:schemeClr val="tx1"/>
                          </a:solidFill>
                          <a:effectLst/>
                          <a:latin typeface="Times New Roman" pitchFamily="18" charset="0"/>
                        </a:rPr>
                        <a:t>wajib</a:t>
                      </a:r>
                      <a:r>
                        <a:rPr kumimoji="0" lang="en-US" sz="1000" b="0" i="1" u="none" strike="noStrike" cap="none" normalizeH="0" baseline="0" dirty="0" smtClean="0">
                          <a:ln>
                            <a:noFill/>
                          </a:ln>
                          <a:solidFill>
                            <a:schemeClr val="tx1"/>
                          </a:solidFill>
                          <a:effectLst/>
                          <a:latin typeface="Times New Roman" pitchFamily="18" charset="0"/>
                        </a:rPr>
                        <a:t> </a:t>
                      </a:r>
                      <a:r>
                        <a:rPr kumimoji="0" lang="en-US" sz="1000" b="0" i="1" u="none" strike="noStrike" cap="none" normalizeH="0" baseline="0" dirty="0" err="1" smtClean="0">
                          <a:ln>
                            <a:noFill/>
                          </a:ln>
                          <a:solidFill>
                            <a:schemeClr val="tx1"/>
                          </a:solidFill>
                          <a:effectLst/>
                          <a:latin typeface="Times New Roman" pitchFamily="18" charset="0"/>
                        </a:rPr>
                        <a:t>membuat</a:t>
                      </a:r>
                      <a:r>
                        <a:rPr kumimoji="0" lang="en-US" sz="1000" b="0" i="1" u="none" strike="noStrike" cap="none" normalizeH="0" baseline="0" dirty="0" smtClean="0">
                          <a:ln>
                            <a:noFill/>
                          </a:ln>
                          <a:solidFill>
                            <a:schemeClr val="tx1"/>
                          </a:solidFill>
                          <a:effectLst/>
                          <a:latin typeface="Times New Roman" pitchFamily="18" charset="0"/>
                        </a:rPr>
                        <a:t> </a:t>
                      </a:r>
                      <a:r>
                        <a:rPr kumimoji="0" lang="en-US" sz="1000" b="0" i="1" u="none" strike="noStrike" cap="none" normalizeH="0" baseline="0" dirty="0" err="1" smtClean="0">
                          <a:ln>
                            <a:noFill/>
                          </a:ln>
                          <a:solidFill>
                            <a:schemeClr val="tx1"/>
                          </a:solidFill>
                          <a:effectLst/>
                          <a:latin typeface="Times New Roman" pitchFamily="18" charset="0"/>
                        </a:rPr>
                        <a:t>laporan</a:t>
                      </a:r>
                      <a:r>
                        <a:rPr kumimoji="0" lang="en-US" sz="1000" b="0" i="1" u="none" strike="noStrike" cap="none" normalizeH="0" baseline="0" dirty="0" smtClean="0">
                          <a:ln>
                            <a:noFill/>
                          </a:ln>
                          <a:solidFill>
                            <a:schemeClr val="tx1"/>
                          </a:solidFill>
                          <a:effectLst/>
                          <a:latin typeface="Times New Roman" pitchFamily="18" charset="0"/>
                        </a:rPr>
                        <a:t> </a:t>
                      </a:r>
                      <a:r>
                        <a:rPr kumimoji="0" lang="en-US" sz="1000" b="0" i="1" u="none" strike="noStrike" cap="none" normalizeH="0" baseline="0" dirty="0" err="1" smtClean="0">
                          <a:ln>
                            <a:noFill/>
                          </a:ln>
                          <a:solidFill>
                            <a:schemeClr val="tx1"/>
                          </a:solidFill>
                          <a:effectLst/>
                          <a:latin typeface="Times New Roman" pitchFamily="18" charset="0"/>
                        </a:rPr>
                        <a:t>temuan</a:t>
                      </a:r>
                      <a:r>
                        <a:rPr kumimoji="0" lang="en-US" sz="1000" b="0" i="1" u="none" strike="noStrike" cap="none" normalizeH="0" baseline="0" dirty="0" smtClean="0">
                          <a:ln>
                            <a:noFill/>
                          </a:ln>
                          <a:solidFill>
                            <a:schemeClr val="tx1"/>
                          </a:solidFill>
                          <a:effectLst/>
                          <a:latin typeface="Times New Roman" pitchFamily="18" charset="0"/>
                        </a:rPr>
                        <a:t> </a:t>
                      </a:r>
                      <a:r>
                        <a:rPr kumimoji="0" lang="en-US" sz="1000" b="0" i="1" u="none" strike="noStrike" cap="none" normalizeH="0" baseline="0" dirty="0" err="1" smtClean="0">
                          <a:ln>
                            <a:noFill/>
                          </a:ln>
                          <a:solidFill>
                            <a:schemeClr val="tx1"/>
                          </a:solidFill>
                          <a:effectLst/>
                          <a:latin typeface="Times New Roman" pitchFamily="18" charset="0"/>
                        </a:rPr>
                        <a:t>hasil</a:t>
                      </a:r>
                      <a:r>
                        <a:rPr kumimoji="0" lang="en-US" sz="1000" b="0" i="1" u="none" strike="noStrike" cap="none" normalizeH="0" baseline="0" dirty="0" smtClean="0">
                          <a:ln>
                            <a:noFill/>
                          </a:ln>
                          <a:solidFill>
                            <a:schemeClr val="tx1"/>
                          </a:solidFill>
                          <a:effectLst/>
                          <a:latin typeface="Times New Roman" pitchFamily="18" charset="0"/>
                        </a:rPr>
                        <a:t> </a:t>
                      </a:r>
                      <a:r>
                        <a:rPr kumimoji="0" lang="en-US" sz="1000" b="0" i="1" u="none" strike="noStrike" cap="none" normalizeH="0" baseline="0" dirty="0" err="1" smtClean="0">
                          <a:ln>
                            <a:noFill/>
                          </a:ln>
                          <a:solidFill>
                            <a:schemeClr val="tx1"/>
                          </a:solidFill>
                          <a:effectLst/>
                          <a:latin typeface="Times New Roman" pitchFamily="18" charset="0"/>
                        </a:rPr>
                        <a:t>asesmen</a:t>
                      </a:r>
                      <a:r>
                        <a:rPr kumimoji="0" lang="en-US" sz="1000" b="0" i="1" u="none" strike="noStrike" cap="none" normalizeH="0" baseline="0" dirty="0" smtClean="0">
                          <a:ln>
                            <a:noFill/>
                          </a:ln>
                          <a:solidFill>
                            <a:schemeClr val="tx1"/>
                          </a:solidFill>
                          <a:effectLst/>
                          <a:latin typeface="Times New Roman" pitchFamily="18" charset="0"/>
                        </a:rPr>
                        <a:t> </a:t>
                      </a:r>
                      <a:r>
                        <a:rPr kumimoji="0" lang="en-US" sz="1000" b="0" i="1" u="none" strike="noStrike" cap="none" normalizeH="0" baseline="0" dirty="0" err="1" smtClean="0">
                          <a:ln>
                            <a:noFill/>
                          </a:ln>
                          <a:solidFill>
                            <a:schemeClr val="tx1"/>
                          </a:solidFill>
                          <a:effectLst/>
                          <a:latin typeface="Times New Roman" pitchFamily="18" charset="0"/>
                        </a:rPr>
                        <a:t>lapang</a:t>
                      </a:r>
                      <a:r>
                        <a:rPr kumimoji="0" lang="en-US" sz="1000" b="0" i="1" u="none" strike="noStrike" cap="none" normalizeH="0" baseline="0" dirty="0" smtClean="0">
                          <a:ln>
                            <a:noFill/>
                          </a:ln>
                          <a:solidFill>
                            <a:schemeClr val="tx1"/>
                          </a:solidFill>
                          <a:effectLst/>
                          <a:latin typeface="Times New Roman" pitchFamily="18" charset="0"/>
                        </a:rPr>
                        <a:t> </a:t>
                      </a:r>
                      <a:r>
                        <a:rPr kumimoji="0" lang="en-US" sz="1000" b="0" i="1" u="none" strike="noStrike" cap="none" normalizeH="0" baseline="0" dirty="0" err="1" smtClean="0">
                          <a:ln>
                            <a:noFill/>
                          </a:ln>
                          <a:solidFill>
                            <a:schemeClr val="tx1"/>
                          </a:solidFill>
                          <a:effectLst/>
                          <a:latin typeface="Times New Roman" pitchFamily="18" charset="0"/>
                        </a:rPr>
                        <a:t>di</a:t>
                      </a:r>
                      <a:r>
                        <a:rPr kumimoji="0" lang="en-US" sz="1000" b="0" i="1" u="none" strike="noStrike" cap="none" normalizeH="0" baseline="0" dirty="0" smtClean="0">
                          <a:ln>
                            <a:noFill/>
                          </a:ln>
                          <a:solidFill>
                            <a:schemeClr val="tx1"/>
                          </a:solidFill>
                          <a:effectLst/>
                          <a:latin typeface="Times New Roman" pitchFamily="18" charset="0"/>
                        </a:rPr>
                        <a:t> hotel </a:t>
                      </a:r>
                      <a:r>
                        <a:rPr kumimoji="0" lang="en-US" sz="1000" b="0" i="1" u="none" strike="noStrike" cap="none" normalizeH="0" baseline="0" dirty="0" err="1" smtClean="0">
                          <a:ln>
                            <a:noFill/>
                          </a:ln>
                          <a:solidFill>
                            <a:schemeClr val="tx1"/>
                          </a:solidFill>
                          <a:effectLst/>
                          <a:latin typeface="Times New Roman" pitchFamily="18" charset="0"/>
                        </a:rPr>
                        <a:t>masing-masing</a:t>
                      </a:r>
                      <a:endParaRPr kumimoji="0" lang="en-US" sz="1000" b="0" i="1"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r>
              <a:tr h="76041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61938" marR="0" lvl="0" indent="-261938" algn="l" defTabSz="914400" rtl="0" eaLnBrk="0" fontAlgn="base" latinLnBrk="0" hangingPunct="0">
                        <a:lnSpc>
                          <a:spcPct val="100000"/>
                        </a:lnSpc>
                        <a:spcBef>
                          <a:spcPct val="20000"/>
                        </a:spcBef>
                        <a:spcAft>
                          <a:spcPct val="0"/>
                        </a:spcAft>
                        <a:buClr>
                          <a:schemeClr val="hlink"/>
                        </a:buClr>
                        <a:buSzTx/>
                        <a:buFontTx/>
                        <a:buNone/>
                        <a:tabLst/>
                      </a:pPr>
                      <a:r>
                        <a:rPr kumimoji="0" lang="en-US" sz="1000" b="0" i="0" u="none" strike="noStrike" cap="none" normalizeH="0" baseline="0" dirty="0" smtClean="0">
                          <a:ln>
                            <a:noFill/>
                          </a:ln>
                          <a:solidFill>
                            <a:schemeClr val="tx1"/>
                          </a:solidFill>
                          <a:effectLst/>
                          <a:latin typeface="Times New Roman" pitchFamily="18" charset="0"/>
                        </a:rPr>
                        <a:t>14. </a:t>
                      </a:r>
                      <a:r>
                        <a:rPr kumimoji="0" lang="en-US" sz="1000" b="0" i="0" u="none" strike="noStrike" cap="none" normalizeH="0" baseline="0" dirty="0" err="1" smtClean="0">
                          <a:ln>
                            <a:noFill/>
                          </a:ln>
                          <a:solidFill>
                            <a:schemeClr val="tx1"/>
                          </a:solidFill>
                          <a:effectLst/>
                          <a:latin typeface="Times New Roman" pitchFamily="18" charset="0"/>
                        </a:rPr>
                        <a:t>Asesor</a:t>
                      </a:r>
                      <a:r>
                        <a:rPr kumimoji="0" lang="en-US" sz="1000" b="0" i="0" u="none" strike="noStrike" cap="none" normalizeH="0" baseline="0" dirty="0" smtClean="0">
                          <a:ln>
                            <a:noFill/>
                          </a:ln>
                          <a:solidFill>
                            <a:schemeClr val="tx1"/>
                          </a:solidFill>
                          <a:effectLst/>
                          <a:latin typeface="Times New Roman" pitchFamily="18" charset="0"/>
                        </a:rPr>
                        <a:t> </a:t>
                      </a:r>
                      <a:r>
                        <a:rPr kumimoji="0" lang="en-US" sz="1000" b="0" i="0" u="none" strike="noStrike" cap="none" normalizeH="0" baseline="0" dirty="0" err="1" smtClean="0">
                          <a:ln>
                            <a:noFill/>
                          </a:ln>
                          <a:solidFill>
                            <a:schemeClr val="tx1"/>
                          </a:solidFill>
                          <a:effectLst/>
                          <a:latin typeface="Times New Roman" pitchFamily="18" charset="0"/>
                        </a:rPr>
                        <a:t>melanjutkan</a:t>
                      </a:r>
                      <a:r>
                        <a:rPr kumimoji="0" lang="en-US" sz="1000" b="0" i="0" u="none" strike="noStrike" cap="none" normalizeH="0" baseline="0" dirty="0" smtClean="0">
                          <a:ln>
                            <a:noFill/>
                          </a:ln>
                          <a:solidFill>
                            <a:schemeClr val="tx1"/>
                          </a:solidFill>
                          <a:effectLst/>
                          <a:latin typeface="Times New Roman" pitchFamily="18" charset="0"/>
                        </a:rPr>
                        <a:t> </a:t>
                      </a:r>
                      <a:r>
                        <a:rPr kumimoji="0" lang="en-US" sz="1000" b="0" i="0" u="none" strike="noStrike" cap="none" normalizeH="0" baseline="0" dirty="0" err="1" smtClean="0">
                          <a:ln>
                            <a:noFill/>
                          </a:ln>
                          <a:solidFill>
                            <a:schemeClr val="tx1"/>
                          </a:solidFill>
                          <a:effectLst/>
                          <a:latin typeface="Times New Roman" pitchFamily="18" charset="0"/>
                        </a:rPr>
                        <a:t>menyelesaikan</a:t>
                      </a:r>
                      <a:r>
                        <a:rPr kumimoji="0" lang="en-US" sz="1000" b="0" i="0" u="none" strike="noStrike" cap="none" normalizeH="0" baseline="0" dirty="0" smtClean="0">
                          <a:ln>
                            <a:noFill/>
                          </a:ln>
                          <a:solidFill>
                            <a:schemeClr val="tx1"/>
                          </a:solidFill>
                          <a:effectLst/>
                          <a:latin typeface="Times New Roman" pitchFamily="18" charset="0"/>
                        </a:rPr>
                        <a:t> </a:t>
                      </a:r>
                      <a:r>
                        <a:rPr kumimoji="0" lang="en-US" sz="1000" b="0" i="0" u="none" strike="noStrike" cap="none" normalizeH="0" baseline="0" dirty="0" err="1" smtClean="0">
                          <a:ln>
                            <a:noFill/>
                          </a:ln>
                          <a:solidFill>
                            <a:schemeClr val="tx1"/>
                          </a:solidFill>
                          <a:effectLst/>
                          <a:latin typeface="Times New Roman" pitchFamily="18" charset="0"/>
                        </a:rPr>
                        <a:t>pembuatan</a:t>
                      </a:r>
                      <a:r>
                        <a:rPr kumimoji="0" lang="en-US" sz="1000" b="0" i="0" u="none" strike="noStrike" cap="none" normalizeH="0" baseline="0" dirty="0" smtClean="0">
                          <a:ln>
                            <a:noFill/>
                          </a:ln>
                          <a:solidFill>
                            <a:schemeClr val="tx1"/>
                          </a:solidFill>
                          <a:effectLst/>
                          <a:latin typeface="Times New Roman" pitchFamily="18" charset="0"/>
                        </a:rPr>
                        <a:t> </a:t>
                      </a:r>
                      <a:r>
                        <a:rPr kumimoji="0" lang="en-US" sz="1000" b="0" i="0" u="none" strike="noStrike" cap="none" normalizeH="0" baseline="0" dirty="0" err="1" smtClean="0">
                          <a:ln>
                            <a:noFill/>
                          </a:ln>
                          <a:solidFill>
                            <a:schemeClr val="tx1"/>
                          </a:solidFill>
                          <a:effectLst/>
                          <a:latin typeface="Times New Roman" pitchFamily="18" charset="0"/>
                        </a:rPr>
                        <a:t>dan</a:t>
                      </a:r>
                      <a:r>
                        <a:rPr kumimoji="0" lang="en-US" sz="1000" b="0" i="0" u="none" strike="noStrike" cap="none" normalizeH="0" baseline="0" dirty="0" smtClean="0">
                          <a:ln>
                            <a:noFill/>
                          </a:ln>
                          <a:solidFill>
                            <a:schemeClr val="tx1"/>
                          </a:solidFill>
                          <a:effectLst/>
                          <a:latin typeface="Times New Roman" pitchFamily="18" charset="0"/>
                        </a:rPr>
                        <a:t> </a:t>
                      </a:r>
                      <a:r>
                        <a:rPr kumimoji="0" lang="en-US" sz="1000" b="0" i="0" u="none" strike="noStrike" cap="none" normalizeH="0" baseline="0" dirty="0" err="1" smtClean="0">
                          <a:ln>
                            <a:noFill/>
                          </a:ln>
                          <a:solidFill>
                            <a:schemeClr val="tx1"/>
                          </a:solidFill>
                          <a:effectLst/>
                          <a:latin typeface="Times New Roman" pitchFamily="18" charset="0"/>
                        </a:rPr>
                        <a:t>konsolidasi</a:t>
                      </a:r>
                      <a:r>
                        <a:rPr kumimoji="0" lang="en-US" sz="1000" b="0" i="0" u="none" strike="noStrike" cap="none" normalizeH="0" baseline="0" dirty="0" smtClean="0">
                          <a:ln>
                            <a:noFill/>
                          </a:ln>
                          <a:solidFill>
                            <a:schemeClr val="tx1"/>
                          </a:solidFill>
                          <a:effectLst/>
                          <a:latin typeface="Times New Roman" pitchFamily="18" charset="0"/>
                        </a:rPr>
                        <a:t> </a:t>
                      </a:r>
                      <a:r>
                        <a:rPr kumimoji="0" lang="en-US" sz="1000" b="0" i="0" u="none" strike="noStrike" cap="none" normalizeH="0" baseline="0" dirty="0" err="1" smtClean="0">
                          <a:ln>
                            <a:noFill/>
                          </a:ln>
                          <a:solidFill>
                            <a:schemeClr val="tx1"/>
                          </a:solidFill>
                          <a:effectLst/>
                          <a:latin typeface="Times New Roman" pitchFamily="18" charset="0"/>
                        </a:rPr>
                        <a:t>laporan</a:t>
                      </a:r>
                      <a:r>
                        <a:rPr kumimoji="0" lang="en-US" sz="1000" b="0" i="0" u="none" strike="noStrike" cap="none" normalizeH="0" baseline="0" dirty="0" smtClean="0">
                          <a:ln>
                            <a:noFill/>
                          </a:ln>
                          <a:solidFill>
                            <a:schemeClr val="tx1"/>
                          </a:solidFill>
                          <a:effectLst/>
                          <a:latin typeface="Times New Roman" pitchFamily="18" charset="0"/>
                        </a:rPr>
                        <a:t> </a:t>
                      </a:r>
                      <a:r>
                        <a:rPr kumimoji="0" lang="en-US" sz="1000" b="0" i="0" u="none" strike="noStrike" cap="none" normalizeH="0" baseline="0" dirty="0" err="1" smtClean="0">
                          <a:ln>
                            <a:noFill/>
                          </a:ln>
                          <a:solidFill>
                            <a:schemeClr val="tx1"/>
                          </a:solidFill>
                          <a:effectLst/>
                          <a:latin typeface="Times New Roman" pitchFamily="18" charset="0"/>
                        </a:rPr>
                        <a:t>asesmen</a:t>
                      </a:r>
                      <a:r>
                        <a:rPr kumimoji="0" lang="en-US" sz="1000" b="0" i="0" u="none" strike="noStrike" cap="none" normalizeH="0" baseline="0" dirty="0" smtClean="0">
                          <a:ln>
                            <a:noFill/>
                          </a:ln>
                          <a:solidFill>
                            <a:schemeClr val="tx1"/>
                          </a:solidFill>
                          <a:effectLst/>
                          <a:latin typeface="Times New Roman" pitchFamily="18" charset="0"/>
                        </a:rPr>
                        <a:t> </a:t>
                      </a:r>
                      <a:r>
                        <a:rPr kumimoji="0" lang="en-US" sz="1000" b="0" i="0" u="none" strike="noStrike" cap="none" normalizeH="0" baseline="0" dirty="0" err="1" smtClean="0">
                          <a:ln>
                            <a:noFill/>
                          </a:ln>
                          <a:solidFill>
                            <a:schemeClr val="tx1"/>
                          </a:solidFill>
                          <a:effectLst/>
                          <a:latin typeface="Times New Roman" pitchFamily="18" charset="0"/>
                        </a:rPr>
                        <a:t>Lapang</a:t>
                      </a:r>
                      <a:r>
                        <a:rPr kumimoji="0" lang="en-US" sz="1000" b="0" i="0" u="none" strike="noStrike" cap="none" normalizeH="0" baseline="0" dirty="0" smtClean="0">
                          <a:ln>
                            <a:noFill/>
                          </a:ln>
                          <a:solidFill>
                            <a:schemeClr val="tx1"/>
                          </a:solidFill>
                          <a:effectLst/>
                          <a:latin typeface="Times New Roman" pitchFamily="18" charset="0"/>
                        </a:rPr>
                        <a:t> </a:t>
                      </a:r>
                      <a:r>
                        <a:rPr kumimoji="0" lang="en-US" sz="1000" b="0" i="0" u="none" strike="noStrike" cap="none" normalizeH="0" baseline="0" dirty="0" err="1" smtClean="0">
                          <a:ln>
                            <a:noFill/>
                          </a:ln>
                          <a:solidFill>
                            <a:schemeClr val="tx1"/>
                          </a:solidFill>
                          <a:effectLst/>
                          <a:latin typeface="Times New Roman" pitchFamily="18" charset="0"/>
                        </a:rPr>
                        <a:t>selama</a:t>
                      </a:r>
                      <a:r>
                        <a:rPr kumimoji="0" lang="en-US" sz="1000" b="0" i="0" u="none" strike="noStrike" cap="none" normalizeH="0" baseline="0" dirty="0" smtClean="0">
                          <a:ln>
                            <a:noFill/>
                          </a:ln>
                          <a:solidFill>
                            <a:schemeClr val="tx1"/>
                          </a:solidFill>
                          <a:effectLst/>
                          <a:latin typeface="Times New Roman" pitchFamily="18" charset="0"/>
                        </a:rPr>
                        <a:t>: </a:t>
                      </a:r>
                      <a:r>
                        <a:rPr kumimoji="0" lang="en-US" sz="1000" b="1" i="0" u="none" strike="noStrike" cap="none" normalizeH="0" baseline="0" dirty="0" smtClean="0">
                          <a:ln>
                            <a:noFill/>
                          </a:ln>
                          <a:solidFill>
                            <a:srgbClr val="FFFF00"/>
                          </a:solidFill>
                          <a:effectLst/>
                          <a:latin typeface="Times New Roman" pitchFamily="18" charset="0"/>
                        </a:rPr>
                        <a:t>max. </a:t>
                      </a:r>
                      <a:r>
                        <a:rPr kumimoji="0" lang="en-US" sz="1000" b="1" i="0" u="sng" strike="noStrike" cap="none" normalizeH="0" baseline="0" dirty="0" smtClean="0">
                          <a:ln>
                            <a:noFill/>
                          </a:ln>
                          <a:solidFill>
                            <a:srgbClr val="FFFF00"/>
                          </a:solidFill>
                          <a:effectLst/>
                          <a:latin typeface="Times New Roman" pitchFamily="18" charset="0"/>
                        </a:rPr>
                        <a:t>3 </a:t>
                      </a:r>
                      <a:r>
                        <a:rPr kumimoji="0" lang="en-US" sz="1000" b="1" i="0" u="sng" strike="noStrike" cap="none" normalizeH="0" baseline="0" dirty="0" err="1" smtClean="0">
                          <a:ln>
                            <a:noFill/>
                          </a:ln>
                          <a:solidFill>
                            <a:srgbClr val="FFFF00"/>
                          </a:solidFill>
                          <a:effectLst/>
                          <a:latin typeface="Times New Roman" pitchFamily="18" charset="0"/>
                        </a:rPr>
                        <a:t>hari</a:t>
                      </a:r>
                      <a:r>
                        <a:rPr kumimoji="0" lang="en-US" sz="1000" b="1" i="0" u="sng" strike="noStrike" cap="none" normalizeH="0" baseline="0" dirty="0" smtClean="0">
                          <a:ln>
                            <a:noFill/>
                          </a:ln>
                          <a:solidFill>
                            <a:srgbClr val="FFFF00"/>
                          </a:solidFill>
                          <a:effectLst/>
                          <a:latin typeface="Times New Roman" pitchFamily="18" charset="0"/>
                        </a:rPr>
                        <a:t> </a:t>
                      </a:r>
                      <a:r>
                        <a:rPr kumimoji="0" lang="en-US" sz="1000" b="1" i="0" u="sng" strike="noStrike" cap="none" normalizeH="0" baseline="0" dirty="0" err="1" smtClean="0">
                          <a:ln>
                            <a:noFill/>
                          </a:ln>
                          <a:solidFill>
                            <a:srgbClr val="FFFF00"/>
                          </a:solidFill>
                          <a:effectLst/>
                          <a:latin typeface="Times New Roman" pitchFamily="18" charset="0"/>
                        </a:rPr>
                        <a:t>kerja</a:t>
                      </a:r>
                      <a:r>
                        <a:rPr kumimoji="0" lang="en-US" sz="1000" b="1" i="0" u="none" strike="noStrike" cap="none" normalizeH="0" baseline="0" dirty="0" smtClean="0">
                          <a:ln>
                            <a:noFill/>
                          </a:ln>
                          <a:solidFill>
                            <a:srgbClr val="FFFF00"/>
                          </a:solidFill>
                          <a:effectLst/>
                          <a:latin typeface="Times New Roman" pitchFamily="18" charset="0"/>
                        </a:rPr>
                        <a:t> </a:t>
                      </a:r>
                      <a:r>
                        <a:rPr kumimoji="0" lang="en-US" sz="1000" b="0" i="0" u="none" strike="noStrike" cap="none" normalizeH="0" baseline="0" dirty="0" err="1" smtClean="0">
                          <a:ln>
                            <a:noFill/>
                          </a:ln>
                          <a:solidFill>
                            <a:schemeClr val="tx1"/>
                          </a:solidFill>
                          <a:effectLst/>
                          <a:latin typeface="Times New Roman" pitchFamily="18" charset="0"/>
                        </a:rPr>
                        <a:t>setelah</a:t>
                      </a:r>
                      <a:r>
                        <a:rPr kumimoji="0" lang="en-US" sz="1000" b="0" i="0" u="none" strike="noStrike" cap="none" normalizeH="0" baseline="0" dirty="0" smtClean="0">
                          <a:ln>
                            <a:noFill/>
                          </a:ln>
                          <a:solidFill>
                            <a:schemeClr val="tx1"/>
                          </a:solidFill>
                          <a:effectLst/>
                          <a:latin typeface="Times New Roman" pitchFamily="18" charset="0"/>
                        </a:rPr>
                        <a:t> site visit </a:t>
                      </a:r>
                      <a:r>
                        <a:rPr kumimoji="0" lang="en-US" sz="1000" b="0" i="0" u="none" strike="noStrike" cap="none" normalizeH="0" baseline="0" dirty="0" err="1" smtClean="0">
                          <a:ln>
                            <a:noFill/>
                          </a:ln>
                          <a:solidFill>
                            <a:schemeClr val="tx1"/>
                          </a:solidFill>
                          <a:effectLst/>
                          <a:latin typeface="Times New Roman" pitchFamily="18" charset="0"/>
                        </a:rPr>
                        <a:t>termasuk</a:t>
                      </a:r>
                      <a:r>
                        <a:rPr kumimoji="0" lang="en-US" sz="1000" b="0" i="0" u="none" strike="noStrike" cap="none" normalizeH="0" baseline="0" dirty="0" smtClean="0">
                          <a:ln>
                            <a:noFill/>
                          </a:ln>
                          <a:solidFill>
                            <a:schemeClr val="tx1"/>
                          </a:solidFill>
                          <a:effectLst/>
                          <a:latin typeface="Times New Roman" pitchFamily="18" charset="0"/>
                        </a:rPr>
                        <a:t> </a:t>
                      </a:r>
                      <a:r>
                        <a:rPr kumimoji="0" lang="en-US" sz="1000" b="0" i="0" u="none" strike="noStrike" cap="none" normalizeH="0" baseline="0" dirty="0" err="1" smtClean="0">
                          <a:ln>
                            <a:noFill/>
                          </a:ln>
                          <a:solidFill>
                            <a:schemeClr val="tx1"/>
                          </a:solidFill>
                          <a:effectLst/>
                          <a:latin typeface="Times New Roman" pitchFamily="18" charset="0"/>
                        </a:rPr>
                        <a:t>menyerahkan</a:t>
                      </a:r>
                      <a:r>
                        <a:rPr kumimoji="0" lang="en-US" sz="1000" b="0" i="0" u="none" strike="noStrike" cap="none" normalizeH="0" baseline="0" dirty="0" smtClean="0">
                          <a:ln>
                            <a:noFill/>
                          </a:ln>
                          <a:solidFill>
                            <a:schemeClr val="tx1"/>
                          </a:solidFill>
                          <a:effectLst/>
                          <a:latin typeface="Times New Roman" pitchFamily="18" charset="0"/>
                        </a:rPr>
                        <a:t> </a:t>
                      </a:r>
                      <a:r>
                        <a:rPr kumimoji="0" lang="en-US" sz="1000" b="0" i="0" u="none" strike="noStrike" cap="none" normalizeH="0" baseline="0" dirty="0" err="1" smtClean="0">
                          <a:ln>
                            <a:noFill/>
                          </a:ln>
                          <a:solidFill>
                            <a:schemeClr val="tx1"/>
                          </a:solidFill>
                          <a:effectLst/>
                          <a:latin typeface="Times New Roman" pitchFamily="18" charset="0"/>
                        </a:rPr>
                        <a:t>seluruh</a:t>
                      </a:r>
                      <a:r>
                        <a:rPr kumimoji="0" lang="en-US" sz="1000" b="0" i="0" u="none" strike="noStrike" cap="none" normalizeH="0" baseline="0" dirty="0" smtClean="0">
                          <a:ln>
                            <a:noFill/>
                          </a:ln>
                          <a:solidFill>
                            <a:schemeClr val="tx1"/>
                          </a:solidFill>
                          <a:effectLst/>
                          <a:latin typeface="Times New Roman" pitchFamily="18" charset="0"/>
                        </a:rPr>
                        <a:t> </a:t>
                      </a:r>
                      <a:r>
                        <a:rPr kumimoji="0" lang="en-US" sz="1000" b="0" i="0" u="none" strike="noStrike" cap="none" normalizeH="0" baseline="0" dirty="0" err="1" smtClean="0">
                          <a:ln>
                            <a:noFill/>
                          </a:ln>
                          <a:solidFill>
                            <a:schemeClr val="tx1"/>
                          </a:solidFill>
                          <a:effectLst/>
                          <a:latin typeface="Times New Roman" pitchFamily="18" charset="0"/>
                        </a:rPr>
                        <a:t>dokumen</a:t>
                      </a:r>
                      <a:r>
                        <a:rPr kumimoji="0" lang="en-US" sz="1000" b="0" i="0" u="none" strike="noStrike" cap="none" normalizeH="0" baseline="0" dirty="0" smtClean="0">
                          <a:ln>
                            <a:noFill/>
                          </a:ln>
                          <a:solidFill>
                            <a:schemeClr val="tx1"/>
                          </a:solidFill>
                          <a:effectLst/>
                          <a:latin typeface="Times New Roman" pitchFamily="18" charset="0"/>
                        </a:rPr>
                        <a:t> </a:t>
                      </a:r>
                      <a:r>
                        <a:rPr kumimoji="0" lang="en-US" sz="1000" b="0" i="0" u="none" strike="noStrike" cap="none" normalizeH="0" baseline="0" dirty="0" err="1" smtClean="0">
                          <a:ln>
                            <a:noFill/>
                          </a:ln>
                          <a:solidFill>
                            <a:schemeClr val="tx1"/>
                          </a:solidFill>
                          <a:effectLst/>
                          <a:latin typeface="Times New Roman" pitchFamily="18" charset="0"/>
                        </a:rPr>
                        <a:t>asesmen</a:t>
                      </a:r>
                      <a:r>
                        <a:rPr kumimoji="0" lang="en-US" sz="1000" b="0" i="0" u="none" strike="noStrike" cap="none" normalizeH="0" baseline="0" dirty="0" smtClean="0">
                          <a:ln>
                            <a:noFill/>
                          </a:ln>
                          <a:solidFill>
                            <a:schemeClr val="tx1"/>
                          </a:solidFill>
                          <a:effectLst/>
                          <a:latin typeface="Times New Roman" pitchFamily="18" charset="0"/>
                        </a:rPr>
                        <a:t> </a:t>
                      </a:r>
                      <a:r>
                        <a:rPr kumimoji="0" lang="en-US" sz="1000" b="0" i="0" u="none" strike="noStrike" cap="none" normalizeH="0" baseline="0" dirty="0" err="1" smtClean="0">
                          <a:ln>
                            <a:noFill/>
                          </a:ln>
                          <a:solidFill>
                            <a:schemeClr val="tx1"/>
                          </a:solidFill>
                          <a:effectLst/>
                          <a:latin typeface="Times New Roman" pitchFamily="18" charset="0"/>
                        </a:rPr>
                        <a:t>ke</a:t>
                      </a:r>
                      <a:r>
                        <a:rPr kumimoji="0" lang="en-US" sz="1000" b="0" i="0" u="none" strike="noStrike" cap="none" normalizeH="0" baseline="0" dirty="0" smtClean="0">
                          <a:ln>
                            <a:noFill/>
                          </a:ln>
                          <a:solidFill>
                            <a:schemeClr val="tx1"/>
                          </a:solidFill>
                          <a:effectLst/>
                          <a:latin typeface="Times New Roman" pitchFamily="18" charset="0"/>
                        </a:rPr>
                        <a:t> </a:t>
                      </a:r>
                      <a:r>
                        <a:rPr kumimoji="0" lang="en-US" sz="1000" b="0" i="0" u="none" strike="noStrike" cap="none" normalizeH="0" baseline="0" dirty="0" err="1" smtClean="0">
                          <a:ln>
                            <a:noFill/>
                          </a:ln>
                          <a:solidFill>
                            <a:schemeClr val="tx1"/>
                          </a:solidFill>
                          <a:effectLst/>
                          <a:latin typeface="Times New Roman" pitchFamily="18" charset="0"/>
                        </a:rPr>
                        <a:t>Sekretariat</a:t>
                      </a:r>
                      <a:r>
                        <a:rPr kumimoji="0" lang="en-US" sz="1000" b="0" i="0" u="none" strike="noStrike" cap="none" normalizeH="0" baseline="0" dirty="0" smtClean="0">
                          <a:ln>
                            <a:noFill/>
                          </a:ln>
                          <a:solidFill>
                            <a:schemeClr val="tx1"/>
                          </a:solidFill>
                          <a:effectLst/>
                          <a:latin typeface="Times New Roman" pitchFamily="18" charset="0"/>
                        </a:rPr>
                        <a:t> BAN-PT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r>
              <a:tr h="59531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61938" marR="0" lvl="0" indent="-261938" algn="l" defTabSz="914400" rtl="0" eaLnBrk="0" fontAlgn="base" latinLnBrk="0" hangingPunct="0">
                        <a:lnSpc>
                          <a:spcPct val="100000"/>
                        </a:lnSpc>
                        <a:spcBef>
                          <a:spcPct val="20000"/>
                        </a:spcBef>
                        <a:spcAft>
                          <a:spcPct val="0"/>
                        </a:spcAft>
                        <a:buClr>
                          <a:schemeClr val="hlink"/>
                        </a:buClr>
                        <a:buSzTx/>
                        <a:buFontTx/>
                        <a:buNone/>
                        <a:tabLst/>
                      </a:pPr>
                      <a:r>
                        <a:rPr kumimoji="0" lang="en-US" sz="1000" b="0" i="0" u="none" strike="noStrike" cap="none" normalizeH="0" baseline="0" smtClean="0">
                          <a:ln>
                            <a:noFill/>
                          </a:ln>
                          <a:solidFill>
                            <a:schemeClr val="tx1"/>
                          </a:solidFill>
                          <a:effectLst/>
                          <a:latin typeface="Times New Roman" pitchFamily="18" charset="0"/>
                        </a:rPr>
                        <a:t>15. Sektretariat melakukan data entry hsl site visit (</a:t>
                      </a:r>
                      <a:r>
                        <a:rPr kumimoji="0" lang="en-US" sz="1000" b="1" i="0" u="none" strike="noStrike" cap="none" normalizeH="0" baseline="0" smtClean="0">
                          <a:ln>
                            <a:noFill/>
                          </a:ln>
                          <a:solidFill>
                            <a:srgbClr val="FFFF00"/>
                          </a:solidFill>
                          <a:effectLst/>
                          <a:latin typeface="Times New Roman" pitchFamily="18" charset="0"/>
                        </a:rPr>
                        <a:t>max 1 hari kerja</a:t>
                      </a:r>
                      <a:r>
                        <a:rPr kumimoji="0" lang="en-US" sz="1000" b="0" i="0" u="none" strike="noStrike" cap="none" normalizeH="0" baseline="0" smtClean="0">
                          <a:ln>
                            <a:noFill/>
                          </a:ln>
                          <a:solidFill>
                            <a:schemeClr val="tx1"/>
                          </a:solidFill>
                          <a:effectLst/>
                          <a:latin typeface="Times New Roman" pitchFamily="18" charset="0"/>
                        </a:rPr>
                        <a:t>); Bagian ketatausahaan menyelesaikan urusan pembayaran hasil asesmen kepada asesor pada hari yg sama</a:t>
                      </a:r>
                      <a:endParaRPr kumimoji="0" lang="en-US" sz="10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r>
              <a:tr h="59531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61938" marR="0" lvl="0" indent="-261938" algn="l" defTabSz="914400" rtl="0" eaLnBrk="0" fontAlgn="base" latinLnBrk="0" hangingPunct="0">
                        <a:lnSpc>
                          <a:spcPct val="100000"/>
                        </a:lnSpc>
                        <a:spcBef>
                          <a:spcPct val="20000"/>
                        </a:spcBef>
                        <a:spcAft>
                          <a:spcPct val="0"/>
                        </a:spcAft>
                        <a:buClr>
                          <a:schemeClr val="hlink"/>
                        </a:buClr>
                        <a:buSzTx/>
                        <a:buFontTx/>
                        <a:buNone/>
                        <a:tabLst/>
                      </a:pPr>
                      <a:r>
                        <a:rPr kumimoji="0" lang="en-US" sz="1000" b="0" i="0" u="none" strike="noStrike" cap="none" normalizeH="0" baseline="0" smtClean="0">
                          <a:ln>
                            <a:noFill/>
                          </a:ln>
                          <a:solidFill>
                            <a:schemeClr val="tx1"/>
                          </a:solidFill>
                          <a:effectLst/>
                          <a:latin typeface="Times New Roman" pitchFamily="18" charset="0"/>
                        </a:rPr>
                        <a:t>16. Mejelis BAN-PT melakukan Pleno untuk mem-Validasi hasil konsolidasi penilaian lapang oleh Asesor; segera mengambil keputusan hasil akreditasi ybs </a:t>
                      </a:r>
                      <a:r>
                        <a:rPr kumimoji="0" lang="en-US" sz="1000" b="1" i="0" u="none" strike="noStrike" cap="none" normalizeH="0" baseline="0" smtClean="0">
                          <a:ln>
                            <a:noFill/>
                          </a:ln>
                          <a:solidFill>
                            <a:srgbClr val="FFFF00"/>
                          </a:solidFill>
                          <a:effectLst/>
                          <a:latin typeface="Times New Roman" pitchFamily="18" charset="0"/>
                        </a:rPr>
                        <a:t>max.</a:t>
                      </a:r>
                      <a:r>
                        <a:rPr kumimoji="0" lang="en-US" sz="1000" b="0" i="0" u="none" strike="noStrike" cap="none" normalizeH="0" baseline="0" smtClean="0">
                          <a:ln>
                            <a:noFill/>
                          </a:ln>
                          <a:solidFill>
                            <a:schemeClr val="tx1"/>
                          </a:solidFill>
                          <a:effectLst/>
                          <a:latin typeface="Times New Roman" pitchFamily="18" charset="0"/>
                        </a:rPr>
                        <a:t> </a:t>
                      </a:r>
                      <a:r>
                        <a:rPr kumimoji="0" lang="en-US" sz="1000" b="1" i="0" u="sng" strike="noStrike" cap="none" normalizeH="0" baseline="0" smtClean="0">
                          <a:ln>
                            <a:noFill/>
                          </a:ln>
                          <a:solidFill>
                            <a:srgbClr val="FFFF00"/>
                          </a:solidFill>
                          <a:effectLst/>
                          <a:latin typeface="Times New Roman" pitchFamily="18" charset="0"/>
                        </a:rPr>
                        <a:t>10 hari kerja</a:t>
                      </a:r>
                      <a:endParaRPr kumimoji="0" lang="en-US" sz="1000" b="0" i="0" u="sng" strike="noStrike" cap="none" normalizeH="0" baseline="0" smtClean="0">
                        <a:ln>
                          <a:noFill/>
                        </a:ln>
                        <a:solidFill>
                          <a:srgbClr val="FFFF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r>
              <a:tr h="92551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61938" marR="0" lvl="0" indent="-261938" algn="l" defTabSz="914400" rtl="0" eaLnBrk="0" fontAlgn="base" latinLnBrk="0" hangingPunct="0">
                        <a:lnSpc>
                          <a:spcPct val="100000"/>
                        </a:lnSpc>
                        <a:spcBef>
                          <a:spcPct val="20000"/>
                        </a:spcBef>
                        <a:spcAft>
                          <a:spcPct val="0"/>
                        </a:spcAft>
                        <a:buClr>
                          <a:schemeClr val="hlink"/>
                        </a:buClr>
                        <a:buSzTx/>
                        <a:buFontTx/>
                        <a:buNone/>
                        <a:tabLst/>
                      </a:pPr>
                      <a:r>
                        <a:rPr kumimoji="0" lang="en-US" sz="1000" b="0" i="0" u="none" strike="noStrike" cap="none" normalizeH="0" baseline="0" smtClean="0">
                          <a:ln>
                            <a:noFill/>
                          </a:ln>
                          <a:solidFill>
                            <a:schemeClr val="tx1"/>
                          </a:solidFill>
                          <a:effectLst/>
                          <a:latin typeface="Times New Roman" pitchFamily="18" charset="0"/>
                        </a:rPr>
                        <a:t>17. Sekretariat melakukan Pembuatan &amp; Pengiriman: SK Akreditasi, Sertifikat &amp; Rekomendasi  dan mengirimkannya kepada PT ybs </a:t>
                      </a:r>
                      <a:r>
                        <a:rPr kumimoji="0" lang="en-US" sz="1000" b="1" i="0" u="none" strike="noStrike" cap="none" normalizeH="0" baseline="0" smtClean="0">
                          <a:ln>
                            <a:noFill/>
                          </a:ln>
                          <a:solidFill>
                            <a:srgbClr val="FFFF00"/>
                          </a:solidFill>
                          <a:effectLst/>
                          <a:latin typeface="Times New Roman" pitchFamily="18" charset="0"/>
                        </a:rPr>
                        <a:t>max. 3 </a:t>
                      </a:r>
                      <a:r>
                        <a:rPr kumimoji="0" lang="en-US" sz="1000" b="1" i="0" u="sng" strike="noStrike" cap="none" normalizeH="0" baseline="0" smtClean="0">
                          <a:ln>
                            <a:noFill/>
                          </a:ln>
                          <a:solidFill>
                            <a:srgbClr val="FFFF00"/>
                          </a:solidFill>
                          <a:effectLst/>
                          <a:latin typeface="Times New Roman" pitchFamily="18" charset="0"/>
                        </a:rPr>
                        <a:t>hari kerja</a:t>
                      </a:r>
                      <a:r>
                        <a:rPr kumimoji="0" lang="en-US" sz="1000" b="0" i="0" u="sng" strike="noStrike" cap="none" normalizeH="0" baseline="0" smtClean="0">
                          <a:ln>
                            <a:noFill/>
                          </a:ln>
                          <a:solidFill>
                            <a:schemeClr val="tx1"/>
                          </a:solidFill>
                          <a:effectLst/>
                          <a:latin typeface="Times New Roman" pitchFamily="18" charset="0"/>
                        </a:rPr>
                        <a:t>.</a:t>
                      </a:r>
                      <a:r>
                        <a:rPr kumimoji="0" lang="en-US" sz="1000" b="0" i="0" u="none" strike="noStrike" cap="none" normalizeH="0" baseline="0" smtClean="0">
                          <a:ln>
                            <a:noFill/>
                          </a:ln>
                          <a:solidFill>
                            <a:schemeClr val="tx1"/>
                          </a:solidFill>
                          <a:effectLst/>
                          <a:latin typeface="Times New Roman" pitchFamily="18" charset="0"/>
                        </a:rPr>
                        <a:t> (File dan dokumen sekretariat harus menjadi </a:t>
                      </a:r>
                      <a:r>
                        <a:rPr kumimoji="0" lang="en-US" sz="1000" b="1" i="0" u="none" strike="noStrike" cap="none" normalizeH="0" baseline="0" smtClean="0">
                          <a:ln>
                            <a:noFill/>
                          </a:ln>
                          <a:solidFill>
                            <a:schemeClr val="tx1"/>
                          </a:solidFill>
                          <a:effectLst/>
                          <a:latin typeface="Times New Roman" pitchFamily="18" charset="0"/>
                        </a:rPr>
                        <a:t>Dokumen Terkendali BAN-PT </a:t>
                      </a:r>
                      <a:r>
                        <a:rPr kumimoji="0" lang="en-US" sz="1000" b="0" i="0" u="none" strike="noStrike" cap="none" normalizeH="0" baseline="0" smtClean="0">
                          <a:ln>
                            <a:noFill/>
                          </a:ln>
                          <a:solidFill>
                            <a:schemeClr val="tx1"/>
                          </a:solidFill>
                          <a:effectLst/>
                          <a:latin typeface="Times New Roman" pitchFamily="18" charset="0"/>
                        </a:rPr>
                        <a:t>sbg </a:t>
                      </a:r>
                      <a:r>
                        <a:rPr kumimoji="0" lang="en-US" sz="1000" b="1" i="0" u="none" strike="noStrike" cap="none" normalizeH="0" baseline="0" smtClean="0">
                          <a:ln>
                            <a:noFill/>
                          </a:ln>
                          <a:solidFill>
                            <a:schemeClr val="tx1"/>
                          </a:solidFill>
                          <a:effectLst/>
                          <a:latin typeface="Times New Roman" pitchFamily="18" charset="0"/>
                        </a:rPr>
                        <a:t>jaminan liabilitas </a:t>
                      </a:r>
                      <a:r>
                        <a:rPr kumimoji="0" lang="en-US" sz="1000" b="0" i="0" u="none" strike="noStrike" cap="none" normalizeH="0" baseline="0" smtClean="0">
                          <a:ln>
                            <a:noFill/>
                          </a:ln>
                          <a:solidFill>
                            <a:schemeClr val="tx1"/>
                          </a:solidFill>
                          <a:effectLst/>
                          <a:latin typeface="Times New Roman" pitchFamily="18" charset="0"/>
                        </a:rPr>
                        <a:t>dan</a:t>
                      </a:r>
                      <a:r>
                        <a:rPr kumimoji="0" lang="en-US" sz="1000" b="1" i="0" u="none" strike="noStrike" cap="none" normalizeH="0" baseline="0" smtClean="0">
                          <a:ln>
                            <a:noFill/>
                          </a:ln>
                          <a:solidFill>
                            <a:schemeClr val="tx1"/>
                          </a:solidFill>
                          <a:effectLst/>
                          <a:latin typeface="Times New Roman" pitchFamily="18" charset="0"/>
                        </a:rPr>
                        <a:t> ketertelusuran </a:t>
                      </a:r>
                      <a:r>
                        <a:rPr kumimoji="0" lang="en-US" sz="1000" b="0" i="0" u="none" strike="noStrike" cap="none" normalizeH="0" baseline="0" smtClean="0">
                          <a:ln>
                            <a:noFill/>
                          </a:ln>
                          <a:solidFill>
                            <a:schemeClr val="tx1"/>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CC"/>
                    </a:solidFill>
                  </a:tcPr>
                </a:tc>
              </a:tr>
              <a:tr h="95091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177800" marR="0" lvl="0" indent="-177800" algn="l" defTabSz="914400" rtl="0" eaLnBrk="0" fontAlgn="base" latinLnBrk="0" hangingPunct="0">
                        <a:lnSpc>
                          <a:spcPct val="100000"/>
                        </a:lnSpc>
                        <a:spcBef>
                          <a:spcPct val="20000"/>
                        </a:spcBef>
                        <a:spcAft>
                          <a:spcPct val="0"/>
                        </a:spcAft>
                        <a:buClr>
                          <a:schemeClr val="hlink"/>
                        </a:buClr>
                        <a:buSzTx/>
                        <a:buFontTx/>
                        <a:buNone/>
                        <a:tabLst/>
                      </a:pPr>
                      <a:r>
                        <a:rPr kumimoji="0" lang="en-US" sz="1000" b="0" i="0" u="none" strike="noStrike" cap="none" normalizeH="0" baseline="0" dirty="0" smtClean="0">
                          <a:ln>
                            <a:noFill/>
                          </a:ln>
                          <a:solidFill>
                            <a:schemeClr val="tx1"/>
                          </a:solidFill>
                          <a:effectLst/>
                          <a:latin typeface="Times New Roman" pitchFamily="18" charset="0"/>
                        </a:rPr>
                        <a:t>18. </a:t>
                      </a:r>
                      <a:r>
                        <a:rPr kumimoji="0" lang="en-US" sz="1000" b="0" i="0" u="none" strike="noStrike" cap="none" normalizeH="0" baseline="0" dirty="0" err="1" smtClean="0">
                          <a:ln>
                            <a:noFill/>
                          </a:ln>
                          <a:solidFill>
                            <a:schemeClr val="tx1"/>
                          </a:solidFill>
                          <a:effectLst/>
                          <a:latin typeface="Times New Roman" pitchFamily="18" charset="0"/>
                        </a:rPr>
                        <a:t>Areditasi</a:t>
                      </a:r>
                      <a:r>
                        <a:rPr kumimoji="0" lang="en-US" sz="1000" b="0" i="0" u="none" strike="noStrike" cap="none" normalizeH="0" baseline="0" dirty="0" smtClean="0">
                          <a:ln>
                            <a:noFill/>
                          </a:ln>
                          <a:solidFill>
                            <a:schemeClr val="tx1"/>
                          </a:solidFill>
                          <a:effectLst/>
                          <a:latin typeface="Times New Roman" pitchFamily="18" charset="0"/>
                        </a:rPr>
                        <a:t> </a:t>
                      </a:r>
                      <a:r>
                        <a:rPr kumimoji="0" lang="en-US" sz="1000" b="0" i="0" u="none" strike="noStrike" cap="none" normalizeH="0" baseline="0" dirty="0" err="1" smtClean="0">
                          <a:ln>
                            <a:noFill/>
                          </a:ln>
                          <a:solidFill>
                            <a:schemeClr val="tx1"/>
                          </a:solidFill>
                          <a:effectLst/>
                          <a:latin typeface="Times New Roman" pitchFamily="18" charset="0"/>
                        </a:rPr>
                        <a:t>selesai</a:t>
                      </a:r>
                      <a:r>
                        <a:rPr kumimoji="0" lang="en-US" sz="1000" b="0" i="0" u="none" strike="noStrike" cap="none" normalizeH="0" baseline="0" dirty="0" smtClean="0">
                          <a:ln>
                            <a:noFill/>
                          </a:ln>
                          <a:solidFill>
                            <a:schemeClr val="tx1"/>
                          </a:solidFill>
                          <a:effectLst/>
                          <a:latin typeface="Times New Roman" pitchFamily="18" charset="0"/>
                        </a:rPr>
                        <a:t> dg </a:t>
                      </a:r>
                      <a:r>
                        <a:rPr kumimoji="0" lang="en-US" sz="1000" b="0" i="0" u="none" strike="noStrike" cap="none" normalizeH="0" baseline="0" dirty="0" err="1" smtClean="0">
                          <a:ln>
                            <a:noFill/>
                          </a:ln>
                          <a:solidFill>
                            <a:schemeClr val="tx1"/>
                          </a:solidFill>
                          <a:effectLst/>
                          <a:latin typeface="Times New Roman" pitchFamily="18" charset="0"/>
                        </a:rPr>
                        <a:t>jml</a:t>
                      </a:r>
                      <a:r>
                        <a:rPr kumimoji="0" lang="en-US" sz="1000" b="0" i="0" u="none" strike="noStrike" cap="none" normalizeH="0" baseline="0" dirty="0" smtClean="0">
                          <a:ln>
                            <a:noFill/>
                          </a:ln>
                          <a:solidFill>
                            <a:schemeClr val="tx1"/>
                          </a:solidFill>
                          <a:effectLst/>
                          <a:latin typeface="Times New Roman" pitchFamily="18" charset="0"/>
                        </a:rPr>
                        <a:t> </a:t>
                      </a:r>
                      <a:r>
                        <a:rPr kumimoji="0" lang="en-US" sz="1000" b="0" i="0" u="none" strike="noStrike" cap="none" normalizeH="0" baseline="0" dirty="0" err="1" smtClean="0">
                          <a:ln>
                            <a:noFill/>
                          </a:ln>
                          <a:solidFill>
                            <a:schemeClr val="tx1"/>
                          </a:solidFill>
                          <a:effectLst/>
                          <a:latin typeface="Times New Roman" pitchFamily="18" charset="0"/>
                        </a:rPr>
                        <a:t>hari</a:t>
                      </a:r>
                      <a:r>
                        <a:rPr kumimoji="0" lang="en-US" sz="1000" b="0" i="0" u="none" strike="noStrike" cap="none" normalizeH="0" baseline="0" dirty="0" smtClean="0">
                          <a:ln>
                            <a:noFill/>
                          </a:ln>
                          <a:solidFill>
                            <a:schemeClr val="tx1"/>
                          </a:solidFill>
                          <a:effectLst/>
                          <a:latin typeface="Times New Roman" pitchFamily="18" charset="0"/>
                        </a:rPr>
                        <a:t> </a:t>
                      </a:r>
                      <a:r>
                        <a:rPr kumimoji="0" lang="en-US" sz="1000" b="0" i="0" u="none" strike="noStrike" cap="none" normalizeH="0" baseline="0" dirty="0" err="1" smtClean="0">
                          <a:ln>
                            <a:noFill/>
                          </a:ln>
                          <a:solidFill>
                            <a:schemeClr val="tx1"/>
                          </a:solidFill>
                          <a:effectLst/>
                          <a:latin typeface="Times New Roman" pitchFamily="18" charset="0"/>
                        </a:rPr>
                        <a:t>kerja</a:t>
                      </a:r>
                      <a:r>
                        <a:rPr kumimoji="0" lang="en-US" sz="1000" b="0" i="0" u="none" strike="noStrike" cap="none" normalizeH="0" baseline="0" dirty="0" smtClean="0">
                          <a:ln>
                            <a:noFill/>
                          </a:ln>
                          <a:solidFill>
                            <a:schemeClr val="tx1"/>
                          </a:solidFill>
                          <a:effectLst/>
                          <a:latin typeface="Times New Roman" pitchFamily="18" charset="0"/>
                        </a:rPr>
                        <a:t> = </a:t>
                      </a:r>
                      <a:r>
                        <a:rPr kumimoji="0" lang="en-US" sz="1800" b="1" i="0" u="none" strike="noStrike" cap="none" normalizeH="0" baseline="0" dirty="0" smtClean="0">
                          <a:ln>
                            <a:noFill/>
                          </a:ln>
                          <a:solidFill>
                            <a:schemeClr val="tx1"/>
                          </a:solidFill>
                          <a:effectLst/>
                          <a:latin typeface="Times New Roman" pitchFamily="18" charset="0"/>
                        </a:rPr>
                        <a:t>43</a:t>
                      </a:r>
                      <a:r>
                        <a:rPr kumimoji="0" lang="en-US" sz="1800" b="0" i="0" u="none" strike="noStrike" cap="none" normalizeH="0" baseline="0" dirty="0" smtClean="0">
                          <a:ln>
                            <a:noFill/>
                          </a:ln>
                          <a:solidFill>
                            <a:schemeClr val="tx1"/>
                          </a:solidFill>
                          <a:effectLst/>
                          <a:latin typeface="Times New Roman" pitchFamily="18" charset="0"/>
                        </a:rPr>
                        <a:t> </a:t>
                      </a:r>
                      <a:r>
                        <a:rPr kumimoji="0" lang="en-US" sz="1800" b="1" i="0" u="sng" strike="noStrike" cap="none" normalizeH="0" baseline="0" dirty="0" smtClean="0">
                          <a:ln>
                            <a:noFill/>
                          </a:ln>
                          <a:solidFill>
                            <a:srgbClr val="FFFF00"/>
                          </a:solidFill>
                          <a:effectLst/>
                          <a:latin typeface="Times New Roman" pitchFamily="18" charset="0"/>
                        </a:rPr>
                        <a:t> </a:t>
                      </a:r>
                      <a:r>
                        <a:rPr kumimoji="0" lang="en-US" sz="1800" b="1" i="0" u="sng" strike="noStrike" cap="none" normalizeH="0" baseline="0" dirty="0" err="1" smtClean="0">
                          <a:ln>
                            <a:noFill/>
                          </a:ln>
                          <a:solidFill>
                            <a:srgbClr val="FFFF00"/>
                          </a:solidFill>
                          <a:effectLst/>
                          <a:latin typeface="Times New Roman" pitchFamily="18" charset="0"/>
                        </a:rPr>
                        <a:t>hari</a:t>
                      </a:r>
                      <a:r>
                        <a:rPr kumimoji="0" lang="en-US" sz="1800" b="1" i="0" u="sng" strike="noStrike" cap="none" normalizeH="0" baseline="0" dirty="0" smtClean="0">
                          <a:ln>
                            <a:noFill/>
                          </a:ln>
                          <a:solidFill>
                            <a:srgbClr val="FFFF00"/>
                          </a:solidFill>
                          <a:effectLst/>
                          <a:latin typeface="Times New Roman" pitchFamily="18" charset="0"/>
                        </a:rPr>
                        <a:t> </a:t>
                      </a:r>
                      <a:r>
                        <a:rPr kumimoji="0" lang="en-US" sz="1800" b="1" i="0" u="sng" strike="noStrike" cap="none" normalizeH="0" baseline="0" dirty="0" err="1" smtClean="0">
                          <a:ln>
                            <a:noFill/>
                          </a:ln>
                          <a:solidFill>
                            <a:srgbClr val="FFFF00"/>
                          </a:solidFill>
                          <a:effectLst/>
                          <a:latin typeface="Times New Roman" pitchFamily="18" charset="0"/>
                        </a:rPr>
                        <a:t>kerja</a:t>
                      </a:r>
                      <a:endParaRPr kumimoji="0" lang="en-US" sz="1000" b="0" i="0" u="sng" strike="noStrike" cap="none" normalizeH="0" baseline="0" dirty="0" smtClean="0">
                        <a:ln>
                          <a:noFill/>
                        </a:ln>
                        <a:solidFill>
                          <a:srgbClr val="FFFF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CC"/>
                    </a:solidFill>
                  </a:tcPr>
                </a:tc>
              </a:tr>
            </a:tbl>
          </a:graphicData>
        </a:graphic>
      </p:graphicFrame>
      <p:grpSp>
        <p:nvGrpSpPr>
          <p:cNvPr id="2" name="Group 37"/>
          <p:cNvGrpSpPr>
            <a:grpSpLocks/>
          </p:cNvGrpSpPr>
          <p:nvPr/>
        </p:nvGrpSpPr>
        <p:grpSpPr bwMode="auto">
          <a:xfrm>
            <a:off x="307975" y="1828800"/>
            <a:ext cx="1898650" cy="533400"/>
            <a:chOff x="96" y="1152"/>
            <a:chExt cx="1104" cy="336"/>
          </a:xfrm>
        </p:grpSpPr>
        <p:sp>
          <p:nvSpPr>
            <p:cNvPr id="20549" name="Rectangle 38"/>
            <p:cNvSpPr>
              <a:spLocks noChangeArrowheads="1"/>
            </p:cNvSpPr>
            <p:nvPr/>
          </p:nvSpPr>
          <p:spPr bwMode="auto">
            <a:xfrm>
              <a:off x="96" y="1152"/>
              <a:ext cx="432" cy="336"/>
            </a:xfrm>
            <a:prstGeom prst="rect">
              <a:avLst/>
            </a:prstGeom>
            <a:solidFill>
              <a:schemeClr val="folHlink"/>
            </a:solidFill>
            <a:ln w="9525">
              <a:solidFill>
                <a:schemeClr val="tx1"/>
              </a:solidFill>
              <a:miter lim="800000"/>
              <a:headEnd/>
              <a:tailEnd/>
            </a:ln>
          </p:spPr>
          <p:txBody>
            <a:bodyPr wrap="none" anchor="ctr"/>
            <a:lstStyle/>
            <a:p>
              <a:pPr algn="ctr"/>
              <a:r>
                <a:rPr lang="en-US" sz="900" b="1">
                  <a:latin typeface="Verdana" pitchFamily="34" charset="0"/>
                </a:rPr>
                <a:t>Field </a:t>
              </a:r>
            </a:p>
            <a:p>
              <a:pPr algn="ctr"/>
              <a:r>
                <a:rPr lang="en-US" sz="900" b="1">
                  <a:latin typeface="Verdana" pitchFamily="34" charset="0"/>
                </a:rPr>
                <a:t>Assess-</a:t>
              </a:r>
            </a:p>
            <a:p>
              <a:pPr algn="ctr"/>
              <a:r>
                <a:rPr lang="en-US" sz="900" b="1">
                  <a:latin typeface="Verdana" pitchFamily="34" charset="0"/>
                </a:rPr>
                <a:t>ment</a:t>
              </a:r>
            </a:p>
          </p:txBody>
        </p:sp>
        <p:sp>
          <p:nvSpPr>
            <p:cNvPr id="20550" name="Line 39"/>
            <p:cNvSpPr>
              <a:spLocks noChangeShapeType="1"/>
            </p:cNvSpPr>
            <p:nvPr/>
          </p:nvSpPr>
          <p:spPr bwMode="auto">
            <a:xfrm flipH="1">
              <a:off x="528" y="1296"/>
              <a:ext cx="672" cy="0"/>
            </a:xfrm>
            <a:prstGeom prst="line">
              <a:avLst/>
            </a:prstGeom>
            <a:noFill/>
            <a:ln w="28575">
              <a:solidFill>
                <a:srgbClr val="00FF00"/>
              </a:solidFill>
              <a:round/>
              <a:headEnd/>
              <a:tailEnd type="triangle" w="med" len="med"/>
            </a:ln>
          </p:spPr>
          <p:txBody>
            <a:bodyPr/>
            <a:lstStyle/>
            <a:p>
              <a:endParaRPr lang="en-US"/>
            </a:p>
          </p:txBody>
        </p:sp>
      </p:grpSp>
      <p:grpSp>
        <p:nvGrpSpPr>
          <p:cNvPr id="3" name="Group 40"/>
          <p:cNvGrpSpPr>
            <a:grpSpLocks/>
          </p:cNvGrpSpPr>
          <p:nvPr/>
        </p:nvGrpSpPr>
        <p:grpSpPr bwMode="auto">
          <a:xfrm>
            <a:off x="720725" y="2362200"/>
            <a:ext cx="2311400" cy="762000"/>
            <a:chOff x="288" y="1488"/>
            <a:chExt cx="1440" cy="480"/>
          </a:xfrm>
        </p:grpSpPr>
        <p:sp>
          <p:nvSpPr>
            <p:cNvPr id="20547" name="AutoShape 41"/>
            <p:cNvSpPr>
              <a:spLocks noChangeArrowheads="1"/>
            </p:cNvSpPr>
            <p:nvPr/>
          </p:nvSpPr>
          <p:spPr bwMode="auto">
            <a:xfrm>
              <a:off x="1200" y="1584"/>
              <a:ext cx="528" cy="384"/>
            </a:xfrm>
            <a:prstGeom prst="flowChartDocument">
              <a:avLst/>
            </a:prstGeom>
            <a:solidFill>
              <a:schemeClr val="folHlink"/>
            </a:solidFill>
            <a:ln w="9525">
              <a:solidFill>
                <a:schemeClr val="tx1"/>
              </a:solidFill>
              <a:miter lim="800000"/>
              <a:headEnd/>
              <a:tailEnd/>
            </a:ln>
          </p:spPr>
          <p:txBody>
            <a:bodyPr wrap="none" anchor="ctr"/>
            <a:lstStyle/>
            <a:p>
              <a:pPr algn="ctr">
                <a:lnSpc>
                  <a:spcPct val="90000"/>
                </a:lnSpc>
              </a:pPr>
              <a:r>
                <a:rPr lang="en-US" sz="900">
                  <a:latin typeface="Verdana" pitchFamily="34" charset="0"/>
                </a:rPr>
                <a:t>Asesor </a:t>
              </a:r>
            </a:p>
            <a:p>
              <a:pPr algn="ctr">
                <a:lnSpc>
                  <a:spcPct val="90000"/>
                </a:lnSpc>
              </a:pPr>
              <a:r>
                <a:rPr lang="en-US" sz="900">
                  <a:latin typeface="Verdana" pitchFamily="34" charset="0"/>
                </a:rPr>
                <a:t>membuat </a:t>
              </a:r>
            </a:p>
            <a:p>
              <a:pPr algn="ctr">
                <a:lnSpc>
                  <a:spcPct val="90000"/>
                </a:lnSpc>
              </a:pPr>
              <a:r>
                <a:rPr lang="en-US" sz="900">
                  <a:latin typeface="Verdana" pitchFamily="34" charset="0"/>
                </a:rPr>
                <a:t>Lap. hasil </a:t>
              </a:r>
            </a:p>
            <a:p>
              <a:pPr algn="ctr">
                <a:lnSpc>
                  <a:spcPct val="90000"/>
                </a:lnSpc>
              </a:pPr>
              <a:r>
                <a:rPr lang="en-US" sz="900">
                  <a:latin typeface="Verdana" pitchFamily="34" charset="0"/>
                </a:rPr>
                <a:t>Asesmen</a:t>
              </a:r>
            </a:p>
          </p:txBody>
        </p:sp>
        <p:sp>
          <p:nvSpPr>
            <p:cNvPr id="20548" name="Freeform 42"/>
            <p:cNvSpPr>
              <a:spLocks/>
            </p:cNvSpPr>
            <p:nvPr/>
          </p:nvSpPr>
          <p:spPr bwMode="auto">
            <a:xfrm>
              <a:off x="288" y="1488"/>
              <a:ext cx="912" cy="240"/>
            </a:xfrm>
            <a:custGeom>
              <a:avLst/>
              <a:gdLst>
                <a:gd name="T0" fmla="*/ 0 w 2064"/>
                <a:gd name="T1" fmla="*/ 0 h 384"/>
                <a:gd name="T2" fmla="*/ 0 w 2064"/>
                <a:gd name="T3" fmla="*/ 240 h 384"/>
                <a:gd name="T4" fmla="*/ 912 w 2064"/>
                <a:gd name="T5" fmla="*/ 240 h 384"/>
                <a:gd name="T6" fmla="*/ 0 60000 65536"/>
                <a:gd name="T7" fmla="*/ 0 60000 65536"/>
                <a:gd name="T8" fmla="*/ 0 60000 65536"/>
                <a:gd name="T9" fmla="*/ 0 w 2064"/>
                <a:gd name="T10" fmla="*/ 0 h 384"/>
                <a:gd name="T11" fmla="*/ 2064 w 2064"/>
                <a:gd name="T12" fmla="*/ 384 h 384"/>
              </a:gdLst>
              <a:ahLst/>
              <a:cxnLst>
                <a:cxn ang="T6">
                  <a:pos x="T0" y="T1"/>
                </a:cxn>
                <a:cxn ang="T7">
                  <a:pos x="T2" y="T3"/>
                </a:cxn>
                <a:cxn ang="T8">
                  <a:pos x="T4" y="T5"/>
                </a:cxn>
              </a:cxnLst>
              <a:rect l="T9" t="T10" r="T11" b="T12"/>
              <a:pathLst>
                <a:path w="2064" h="384">
                  <a:moveTo>
                    <a:pt x="0" y="0"/>
                  </a:moveTo>
                  <a:lnTo>
                    <a:pt x="0" y="384"/>
                  </a:lnTo>
                  <a:lnTo>
                    <a:pt x="2064" y="384"/>
                  </a:lnTo>
                </a:path>
              </a:pathLst>
            </a:custGeom>
            <a:noFill/>
            <a:ln w="28575">
              <a:solidFill>
                <a:srgbClr val="00FF00"/>
              </a:solidFill>
              <a:round/>
              <a:headEnd/>
              <a:tailEnd type="triangle" w="med" len="med"/>
            </a:ln>
          </p:spPr>
          <p:txBody>
            <a:bodyPr/>
            <a:lstStyle/>
            <a:p>
              <a:endParaRPr lang="en-US"/>
            </a:p>
          </p:txBody>
        </p:sp>
      </p:grpSp>
      <p:grpSp>
        <p:nvGrpSpPr>
          <p:cNvPr id="4" name="Group 43"/>
          <p:cNvGrpSpPr>
            <a:grpSpLocks/>
          </p:cNvGrpSpPr>
          <p:nvPr/>
        </p:nvGrpSpPr>
        <p:grpSpPr bwMode="auto">
          <a:xfrm>
            <a:off x="1257300" y="5486400"/>
            <a:ext cx="619125" cy="838200"/>
            <a:chOff x="456" y="3456"/>
            <a:chExt cx="528" cy="816"/>
          </a:xfrm>
        </p:grpSpPr>
        <p:sp>
          <p:nvSpPr>
            <p:cNvPr id="20545" name="Oval 44"/>
            <p:cNvSpPr>
              <a:spLocks noChangeArrowheads="1"/>
            </p:cNvSpPr>
            <p:nvPr/>
          </p:nvSpPr>
          <p:spPr bwMode="auto">
            <a:xfrm>
              <a:off x="456" y="3792"/>
              <a:ext cx="528" cy="480"/>
            </a:xfrm>
            <a:prstGeom prst="ellipse">
              <a:avLst/>
            </a:prstGeom>
            <a:gradFill rotWithShape="1">
              <a:gsLst>
                <a:gs pos="0">
                  <a:srgbClr val="A63410"/>
                </a:gs>
                <a:gs pos="100000">
                  <a:srgbClr val="4D1807"/>
                </a:gs>
              </a:gsLst>
              <a:path path="shape">
                <a:fillToRect l="50000" t="50000" r="50000" b="50000"/>
              </a:path>
            </a:gradFill>
            <a:ln w="9525">
              <a:solidFill>
                <a:schemeClr val="tx1"/>
              </a:solidFill>
              <a:round/>
              <a:headEnd/>
              <a:tailEnd/>
            </a:ln>
          </p:spPr>
          <p:txBody>
            <a:bodyPr wrap="none" anchor="ctr"/>
            <a:lstStyle/>
            <a:p>
              <a:pPr algn="ctr"/>
              <a:r>
                <a:rPr lang="en-US" b="1">
                  <a:latin typeface="Verdana" pitchFamily="34" charset="0"/>
                </a:rPr>
                <a:t>STOP</a:t>
              </a:r>
            </a:p>
          </p:txBody>
        </p:sp>
        <p:sp>
          <p:nvSpPr>
            <p:cNvPr id="20546" name="Line 45"/>
            <p:cNvSpPr>
              <a:spLocks noChangeShapeType="1"/>
            </p:cNvSpPr>
            <p:nvPr/>
          </p:nvSpPr>
          <p:spPr bwMode="auto">
            <a:xfrm>
              <a:off x="720" y="3456"/>
              <a:ext cx="0" cy="384"/>
            </a:xfrm>
            <a:prstGeom prst="line">
              <a:avLst/>
            </a:prstGeom>
            <a:noFill/>
            <a:ln w="28575">
              <a:solidFill>
                <a:srgbClr val="00FF00"/>
              </a:solidFill>
              <a:round/>
              <a:headEnd/>
              <a:tailEnd type="triangle" w="med" len="med"/>
            </a:ln>
          </p:spPr>
          <p:txBody>
            <a:bodyPr/>
            <a:lstStyle/>
            <a:p>
              <a:endParaRPr lang="en-US"/>
            </a:p>
          </p:txBody>
        </p:sp>
      </p:grpSp>
      <p:grpSp>
        <p:nvGrpSpPr>
          <p:cNvPr id="5" name="Group 46"/>
          <p:cNvGrpSpPr>
            <a:grpSpLocks/>
          </p:cNvGrpSpPr>
          <p:nvPr/>
        </p:nvGrpSpPr>
        <p:grpSpPr bwMode="auto">
          <a:xfrm>
            <a:off x="1216025" y="3048000"/>
            <a:ext cx="1320800" cy="609600"/>
            <a:chOff x="624" y="1920"/>
            <a:chExt cx="768" cy="384"/>
          </a:xfrm>
        </p:grpSpPr>
        <p:sp>
          <p:nvSpPr>
            <p:cNvPr id="20543" name="Rectangle 47"/>
            <p:cNvSpPr>
              <a:spLocks noChangeArrowheads="1"/>
            </p:cNvSpPr>
            <p:nvPr/>
          </p:nvSpPr>
          <p:spPr bwMode="auto">
            <a:xfrm>
              <a:off x="624" y="1968"/>
              <a:ext cx="464" cy="336"/>
            </a:xfrm>
            <a:prstGeom prst="rect">
              <a:avLst/>
            </a:prstGeom>
            <a:solidFill>
              <a:schemeClr val="folHlink"/>
            </a:solidFill>
            <a:ln w="9525">
              <a:solidFill>
                <a:schemeClr val="tx1"/>
              </a:solidFill>
              <a:miter lim="800000"/>
              <a:headEnd/>
              <a:tailEnd/>
            </a:ln>
          </p:spPr>
          <p:txBody>
            <a:bodyPr wrap="none" anchor="ctr"/>
            <a:lstStyle/>
            <a:p>
              <a:pPr algn="ctr"/>
              <a:r>
                <a:rPr lang="en-US" sz="900">
                  <a:latin typeface="Verdana" pitchFamily="34" charset="0"/>
                </a:rPr>
                <a:t>Data Entry </a:t>
              </a:r>
            </a:p>
            <a:p>
              <a:pPr algn="ctr"/>
              <a:r>
                <a:rPr lang="en-US" sz="900">
                  <a:latin typeface="Verdana" pitchFamily="34" charset="0"/>
                </a:rPr>
                <a:t>Hasil </a:t>
              </a:r>
            </a:p>
            <a:p>
              <a:pPr algn="ctr"/>
              <a:r>
                <a:rPr lang="en-US" sz="900">
                  <a:latin typeface="Verdana" pitchFamily="34" charset="0"/>
                </a:rPr>
                <a:t>Asesmen</a:t>
              </a:r>
            </a:p>
          </p:txBody>
        </p:sp>
        <p:sp>
          <p:nvSpPr>
            <p:cNvPr id="20544" name="Freeform 48"/>
            <p:cNvSpPr>
              <a:spLocks/>
            </p:cNvSpPr>
            <p:nvPr/>
          </p:nvSpPr>
          <p:spPr bwMode="auto">
            <a:xfrm>
              <a:off x="1056" y="1920"/>
              <a:ext cx="336" cy="192"/>
            </a:xfrm>
            <a:custGeom>
              <a:avLst/>
              <a:gdLst>
                <a:gd name="T0" fmla="*/ 336 w 528"/>
                <a:gd name="T1" fmla="*/ 0 h 384"/>
                <a:gd name="T2" fmla="*/ 336 w 528"/>
                <a:gd name="T3" fmla="*/ 192 h 384"/>
                <a:gd name="T4" fmla="*/ 0 w 528"/>
                <a:gd name="T5" fmla="*/ 192 h 384"/>
                <a:gd name="T6" fmla="*/ 0 60000 65536"/>
                <a:gd name="T7" fmla="*/ 0 60000 65536"/>
                <a:gd name="T8" fmla="*/ 0 60000 65536"/>
                <a:gd name="T9" fmla="*/ 0 w 528"/>
                <a:gd name="T10" fmla="*/ 0 h 384"/>
                <a:gd name="T11" fmla="*/ 528 w 528"/>
                <a:gd name="T12" fmla="*/ 384 h 384"/>
              </a:gdLst>
              <a:ahLst/>
              <a:cxnLst>
                <a:cxn ang="T6">
                  <a:pos x="T0" y="T1"/>
                </a:cxn>
                <a:cxn ang="T7">
                  <a:pos x="T2" y="T3"/>
                </a:cxn>
                <a:cxn ang="T8">
                  <a:pos x="T4" y="T5"/>
                </a:cxn>
              </a:cxnLst>
              <a:rect l="T9" t="T10" r="T11" b="T12"/>
              <a:pathLst>
                <a:path w="528" h="384">
                  <a:moveTo>
                    <a:pt x="528" y="0"/>
                  </a:moveTo>
                  <a:lnTo>
                    <a:pt x="528" y="384"/>
                  </a:lnTo>
                  <a:lnTo>
                    <a:pt x="0" y="384"/>
                  </a:lnTo>
                </a:path>
              </a:pathLst>
            </a:custGeom>
            <a:noFill/>
            <a:ln w="28575">
              <a:solidFill>
                <a:srgbClr val="00FF00"/>
              </a:solidFill>
              <a:round/>
              <a:headEnd/>
              <a:tailEnd type="triangle" w="med" len="med"/>
            </a:ln>
          </p:spPr>
          <p:txBody>
            <a:bodyPr/>
            <a:lstStyle/>
            <a:p>
              <a:endParaRPr lang="en-US"/>
            </a:p>
          </p:txBody>
        </p:sp>
      </p:grpSp>
      <p:grpSp>
        <p:nvGrpSpPr>
          <p:cNvPr id="6" name="Group 49"/>
          <p:cNvGrpSpPr>
            <a:grpSpLocks/>
          </p:cNvGrpSpPr>
          <p:nvPr/>
        </p:nvGrpSpPr>
        <p:grpSpPr bwMode="auto">
          <a:xfrm>
            <a:off x="1546225" y="3581400"/>
            <a:ext cx="2559050" cy="533400"/>
            <a:chOff x="816" y="2256"/>
            <a:chExt cx="1488" cy="336"/>
          </a:xfrm>
        </p:grpSpPr>
        <p:sp>
          <p:nvSpPr>
            <p:cNvPr id="20541" name="AutoShape 50"/>
            <p:cNvSpPr>
              <a:spLocks noChangeArrowheads="1"/>
            </p:cNvSpPr>
            <p:nvPr/>
          </p:nvSpPr>
          <p:spPr bwMode="auto">
            <a:xfrm>
              <a:off x="1776" y="2256"/>
              <a:ext cx="528" cy="336"/>
            </a:xfrm>
            <a:prstGeom prst="flowChartDecision">
              <a:avLst/>
            </a:prstGeom>
            <a:solidFill>
              <a:srgbClr val="0000CC"/>
            </a:solidFill>
            <a:ln w="9525">
              <a:solidFill>
                <a:schemeClr val="tx1"/>
              </a:solidFill>
              <a:miter lim="800000"/>
              <a:headEnd/>
              <a:tailEnd/>
            </a:ln>
          </p:spPr>
          <p:txBody>
            <a:bodyPr wrap="none" anchor="ctr"/>
            <a:lstStyle/>
            <a:p>
              <a:pPr algn="ctr"/>
              <a:r>
                <a:rPr lang="en-US" sz="900" b="1">
                  <a:latin typeface="Verdana" pitchFamily="34" charset="0"/>
                </a:rPr>
                <a:t>Pleno </a:t>
              </a:r>
            </a:p>
            <a:p>
              <a:pPr algn="ctr"/>
              <a:r>
                <a:rPr lang="en-US" sz="900" b="1">
                  <a:latin typeface="Verdana" pitchFamily="34" charset="0"/>
                </a:rPr>
                <a:t>Validasi</a:t>
              </a:r>
            </a:p>
          </p:txBody>
        </p:sp>
        <p:sp>
          <p:nvSpPr>
            <p:cNvPr id="20542" name="Freeform 51"/>
            <p:cNvSpPr>
              <a:spLocks/>
            </p:cNvSpPr>
            <p:nvPr/>
          </p:nvSpPr>
          <p:spPr bwMode="auto">
            <a:xfrm>
              <a:off x="816" y="2283"/>
              <a:ext cx="960" cy="144"/>
            </a:xfrm>
            <a:custGeom>
              <a:avLst/>
              <a:gdLst>
                <a:gd name="T0" fmla="*/ 0 w 1440"/>
                <a:gd name="T1" fmla="*/ 0 h 288"/>
                <a:gd name="T2" fmla="*/ 0 w 1440"/>
                <a:gd name="T3" fmla="*/ 144 h 288"/>
                <a:gd name="T4" fmla="*/ 960 w 1440"/>
                <a:gd name="T5" fmla="*/ 144 h 288"/>
                <a:gd name="T6" fmla="*/ 0 60000 65536"/>
                <a:gd name="T7" fmla="*/ 0 60000 65536"/>
                <a:gd name="T8" fmla="*/ 0 60000 65536"/>
                <a:gd name="T9" fmla="*/ 0 w 1440"/>
                <a:gd name="T10" fmla="*/ 0 h 288"/>
                <a:gd name="T11" fmla="*/ 1440 w 1440"/>
                <a:gd name="T12" fmla="*/ 288 h 288"/>
              </a:gdLst>
              <a:ahLst/>
              <a:cxnLst>
                <a:cxn ang="T6">
                  <a:pos x="T0" y="T1"/>
                </a:cxn>
                <a:cxn ang="T7">
                  <a:pos x="T2" y="T3"/>
                </a:cxn>
                <a:cxn ang="T8">
                  <a:pos x="T4" y="T5"/>
                </a:cxn>
              </a:cxnLst>
              <a:rect l="T9" t="T10" r="T11" b="T12"/>
              <a:pathLst>
                <a:path w="1440" h="288">
                  <a:moveTo>
                    <a:pt x="0" y="0"/>
                  </a:moveTo>
                  <a:lnTo>
                    <a:pt x="0" y="288"/>
                  </a:lnTo>
                  <a:lnTo>
                    <a:pt x="1440" y="288"/>
                  </a:lnTo>
                </a:path>
              </a:pathLst>
            </a:custGeom>
            <a:noFill/>
            <a:ln w="28575">
              <a:solidFill>
                <a:srgbClr val="00FF00"/>
              </a:solidFill>
              <a:round/>
              <a:headEnd/>
              <a:tailEnd type="triangle" w="med" len="med"/>
            </a:ln>
          </p:spPr>
          <p:txBody>
            <a:bodyPr/>
            <a:lstStyle/>
            <a:p>
              <a:endParaRPr lang="en-US"/>
            </a:p>
          </p:txBody>
        </p:sp>
      </p:grpSp>
      <p:sp>
        <p:nvSpPr>
          <p:cNvPr id="20522" name="Text Box 52"/>
          <p:cNvSpPr txBox="1">
            <a:spLocks noChangeArrowheads="1"/>
          </p:cNvSpPr>
          <p:nvPr/>
        </p:nvSpPr>
        <p:spPr bwMode="auto">
          <a:xfrm>
            <a:off x="7853363" y="5060950"/>
            <a:ext cx="263525" cy="276225"/>
          </a:xfrm>
          <a:prstGeom prst="rect">
            <a:avLst/>
          </a:prstGeom>
          <a:noFill/>
          <a:ln w="9525">
            <a:noFill/>
            <a:miter lim="800000"/>
            <a:headEnd/>
            <a:tailEnd/>
          </a:ln>
        </p:spPr>
        <p:txBody>
          <a:bodyPr wrap="none">
            <a:spAutoFit/>
          </a:bodyPr>
          <a:lstStyle/>
          <a:p>
            <a:endParaRPr lang="en-US">
              <a:latin typeface="Verdana" pitchFamily="34" charset="0"/>
            </a:endParaRPr>
          </a:p>
        </p:txBody>
      </p:sp>
      <p:grpSp>
        <p:nvGrpSpPr>
          <p:cNvPr id="7" name="Group 53"/>
          <p:cNvGrpSpPr>
            <a:grpSpLocks/>
          </p:cNvGrpSpPr>
          <p:nvPr/>
        </p:nvGrpSpPr>
        <p:grpSpPr bwMode="auto">
          <a:xfrm>
            <a:off x="1463675" y="1143000"/>
            <a:ext cx="247650" cy="304800"/>
            <a:chOff x="1704" y="4080"/>
            <a:chExt cx="240" cy="256"/>
          </a:xfrm>
        </p:grpSpPr>
        <p:sp>
          <p:nvSpPr>
            <p:cNvPr id="20539" name="Oval 54"/>
            <p:cNvSpPr>
              <a:spLocks noChangeArrowheads="1"/>
            </p:cNvSpPr>
            <p:nvPr/>
          </p:nvSpPr>
          <p:spPr bwMode="auto">
            <a:xfrm>
              <a:off x="1704" y="4096"/>
              <a:ext cx="240" cy="240"/>
            </a:xfrm>
            <a:prstGeom prst="ellipse">
              <a:avLst/>
            </a:prstGeom>
            <a:solidFill>
              <a:schemeClr val="accent1"/>
            </a:solidFill>
            <a:ln w="9525">
              <a:solidFill>
                <a:schemeClr val="tx1"/>
              </a:solidFill>
              <a:round/>
              <a:headEnd/>
              <a:tailEnd/>
            </a:ln>
          </p:spPr>
          <p:txBody>
            <a:bodyPr wrap="none" anchor="ctr"/>
            <a:lstStyle/>
            <a:p>
              <a:pPr algn="ctr"/>
              <a:r>
                <a:rPr lang="en-US" b="1">
                  <a:solidFill>
                    <a:srgbClr val="FFFF00"/>
                  </a:solidFill>
                  <a:latin typeface="Verdana" pitchFamily="34" charset="0"/>
                </a:rPr>
                <a:t>V</a:t>
              </a:r>
            </a:p>
          </p:txBody>
        </p:sp>
        <p:sp>
          <p:nvSpPr>
            <p:cNvPr id="20540" name="Line 55"/>
            <p:cNvSpPr>
              <a:spLocks noChangeShapeType="1"/>
            </p:cNvSpPr>
            <p:nvPr/>
          </p:nvSpPr>
          <p:spPr bwMode="auto">
            <a:xfrm>
              <a:off x="1824" y="4080"/>
              <a:ext cx="0" cy="144"/>
            </a:xfrm>
            <a:prstGeom prst="line">
              <a:avLst/>
            </a:prstGeom>
            <a:noFill/>
            <a:ln w="28575">
              <a:solidFill>
                <a:srgbClr val="00FF00"/>
              </a:solidFill>
              <a:round/>
              <a:headEnd/>
              <a:tailEnd type="triangle" w="med" len="med"/>
            </a:ln>
          </p:spPr>
          <p:txBody>
            <a:bodyPr/>
            <a:lstStyle/>
            <a:p>
              <a:endParaRPr lang="en-US"/>
            </a:p>
          </p:txBody>
        </p:sp>
      </p:grpSp>
      <p:sp>
        <p:nvSpPr>
          <p:cNvPr id="36920" name="Rectangle 56"/>
          <p:cNvSpPr>
            <a:spLocks noChangeArrowheads="1"/>
          </p:cNvSpPr>
          <p:nvPr/>
        </p:nvSpPr>
        <p:spPr bwMode="auto">
          <a:xfrm>
            <a:off x="2206625" y="1828800"/>
            <a:ext cx="825500" cy="533400"/>
          </a:xfrm>
          <a:prstGeom prst="rect">
            <a:avLst/>
          </a:prstGeom>
          <a:solidFill>
            <a:srgbClr val="0000CC"/>
          </a:solidFill>
          <a:ln w="9525">
            <a:solidFill>
              <a:schemeClr val="tx1"/>
            </a:solidFill>
            <a:miter lim="800000"/>
            <a:headEnd/>
            <a:tailEnd/>
          </a:ln>
        </p:spPr>
        <p:txBody>
          <a:bodyPr wrap="none" anchor="ctr"/>
          <a:lstStyle/>
          <a:p>
            <a:pPr algn="ctr">
              <a:lnSpc>
                <a:spcPct val="80000"/>
              </a:lnSpc>
            </a:pPr>
            <a:r>
              <a:rPr lang="en-US" sz="900">
                <a:latin typeface="Verdana" pitchFamily="34" charset="0"/>
              </a:rPr>
              <a:t>Asesor </a:t>
            </a:r>
          </a:p>
          <a:p>
            <a:pPr algn="ctr">
              <a:lnSpc>
                <a:spcPct val="80000"/>
              </a:lnSpc>
            </a:pPr>
            <a:r>
              <a:rPr lang="en-US" sz="900">
                <a:latin typeface="Verdana" pitchFamily="34" charset="0"/>
              </a:rPr>
              <a:t>Siap</a:t>
            </a:r>
          </a:p>
          <a:p>
            <a:pPr algn="ctr">
              <a:lnSpc>
                <a:spcPct val="80000"/>
              </a:lnSpc>
            </a:pPr>
            <a:r>
              <a:rPr lang="en-US" sz="900">
                <a:latin typeface="Verdana" pitchFamily="34" charset="0"/>
              </a:rPr>
              <a:t>Asesmen</a:t>
            </a:r>
          </a:p>
          <a:p>
            <a:pPr algn="ctr">
              <a:lnSpc>
                <a:spcPct val="80000"/>
              </a:lnSpc>
            </a:pPr>
            <a:r>
              <a:rPr lang="en-US" sz="900">
                <a:latin typeface="Verdana" pitchFamily="34" charset="0"/>
              </a:rPr>
              <a:t>Lapang</a:t>
            </a:r>
          </a:p>
        </p:txBody>
      </p:sp>
      <p:grpSp>
        <p:nvGrpSpPr>
          <p:cNvPr id="8" name="Group 57"/>
          <p:cNvGrpSpPr>
            <a:grpSpLocks/>
          </p:cNvGrpSpPr>
          <p:nvPr/>
        </p:nvGrpSpPr>
        <p:grpSpPr bwMode="auto">
          <a:xfrm>
            <a:off x="250825" y="4114800"/>
            <a:ext cx="3395663" cy="704850"/>
            <a:chOff x="69" y="2592"/>
            <a:chExt cx="1974" cy="444"/>
          </a:xfrm>
        </p:grpSpPr>
        <p:sp>
          <p:nvSpPr>
            <p:cNvPr id="20535" name="AutoShape 58"/>
            <p:cNvSpPr>
              <a:spLocks noChangeArrowheads="1"/>
            </p:cNvSpPr>
            <p:nvPr/>
          </p:nvSpPr>
          <p:spPr bwMode="auto">
            <a:xfrm>
              <a:off x="624" y="2696"/>
              <a:ext cx="480" cy="336"/>
            </a:xfrm>
            <a:prstGeom prst="flowChartDocument">
              <a:avLst/>
            </a:prstGeom>
            <a:solidFill>
              <a:schemeClr val="folHlink"/>
            </a:solidFill>
            <a:ln w="9525">
              <a:solidFill>
                <a:schemeClr val="tx1"/>
              </a:solidFill>
              <a:miter lim="800000"/>
              <a:headEnd/>
              <a:tailEnd/>
            </a:ln>
          </p:spPr>
          <p:txBody>
            <a:bodyPr wrap="none" anchor="ctr"/>
            <a:lstStyle/>
            <a:p>
              <a:pPr algn="just"/>
              <a:r>
                <a:rPr lang="en-US" sz="900">
                  <a:latin typeface="Verdana" pitchFamily="34" charset="0"/>
                </a:rPr>
                <a:t>Surat SK, </a:t>
              </a:r>
            </a:p>
            <a:p>
              <a:pPr algn="just"/>
              <a:r>
                <a:rPr lang="en-US" sz="900">
                  <a:latin typeface="Verdana" pitchFamily="34" charset="0"/>
                </a:rPr>
                <a:t>Sertifikat, </a:t>
              </a:r>
            </a:p>
            <a:p>
              <a:pPr algn="just"/>
              <a:r>
                <a:rPr lang="en-US" sz="900">
                  <a:latin typeface="Verdana" pitchFamily="34" charset="0"/>
                </a:rPr>
                <a:t>Rekomdsi</a:t>
              </a:r>
            </a:p>
          </p:txBody>
        </p:sp>
        <p:sp>
          <p:nvSpPr>
            <p:cNvPr id="20536" name="Freeform 59"/>
            <p:cNvSpPr>
              <a:spLocks/>
            </p:cNvSpPr>
            <p:nvPr/>
          </p:nvSpPr>
          <p:spPr bwMode="auto">
            <a:xfrm>
              <a:off x="1083" y="2592"/>
              <a:ext cx="960" cy="240"/>
            </a:xfrm>
            <a:custGeom>
              <a:avLst/>
              <a:gdLst>
                <a:gd name="T0" fmla="*/ 960 w 1584"/>
                <a:gd name="T1" fmla="*/ 0 h 288"/>
                <a:gd name="T2" fmla="*/ 960 w 1584"/>
                <a:gd name="T3" fmla="*/ 240 h 288"/>
                <a:gd name="T4" fmla="*/ 0 w 1584"/>
                <a:gd name="T5" fmla="*/ 240 h 288"/>
                <a:gd name="T6" fmla="*/ 0 60000 65536"/>
                <a:gd name="T7" fmla="*/ 0 60000 65536"/>
                <a:gd name="T8" fmla="*/ 0 60000 65536"/>
                <a:gd name="T9" fmla="*/ 0 w 1584"/>
                <a:gd name="T10" fmla="*/ 0 h 288"/>
                <a:gd name="T11" fmla="*/ 1584 w 1584"/>
                <a:gd name="T12" fmla="*/ 288 h 288"/>
              </a:gdLst>
              <a:ahLst/>
              <a:cxnLst>
                <a:cxn ang="T6">
                  <a:pos x="T0" y="T1"/>
                </a:cxn>
                <a:cxn ang="T7">
                  <a:pos x="T2" y="T3"/>
                </a:cxn>
                <a:cxn ang="T8">
                  <a:pos x="T4" y="T5"/>
                </a:cxn>
              </a:cxnLst>
              <a:rect l="T9" t="T10" r="T11" b="T12"/>
              <a:pathLst>
                <a:path w="1584" h="288">
                  <a:moveTo>
                    <a:pt x="1584" y="0"/>
                  </a:moveTo>
                  <a:lnTo>
                    <a:pt x="1584" y="288"/>
                  </a:lnTo>
                  <a:lnTo>
                    <a:pt x="0" y="288"/>
                  </a:lnTo>
                </a:path>
              </a:pathLst>
            </a:custGeom>
            <a:noFill/>
            <a:ln w="28575">
              <a:solidFill>
                <a:srgbClr val="00FF00"/>
              </a:solidFill>
              <a:round/>
              <a:headEnd/>
              <a:tailEnd type="triangle" w="med" len="med"/>
            </a:ln>
          </p:spPr>
          <p:txBody>
            <a:bodyPr/>
            <a:lstStyle/>
            <a:p>
              <a:endParaRPr lang="en-US"/>
            </a:p>
          </p:txBody>
        </p:sp>
        <p:sp>
          <p:nvSpPr>
            <p:cNvPr id="20537" name="AutoShape 60"/>
            <p:cNvSpPr>
              <a:spLocks noChangeArrowheads="1"/>
            </p:cNvSpPr>
            <p:nvPr/>
          </p:nvSpPr>
          <p:spPr bwMode="auto">
            <a:xfrm>
              <a:off x="69" y="2700"/>
              <a:ext cx="480" cy="336"/>
            </a:xfrm>
            <a:prstGeom prst="flowChartDocument">
              <a:avLst/>
            </a:prstGeom>
            <a:solidFill>
              <a:schemeClr val="folHlink"/>
            </a:solidFill>
            <a:ln w="9525">
              <a:solidFill>
                <a:schemeClr val="tx1"/>
              </a:solidFill>
              <a:miter lim="800000"/>
              <a:headEnd/>
              <a:tailEnd/>
            </a:ln>
          </p:spPr>
          <p:txBody>
            <a:bodyPr wrap="none" anchor="ctr"/>
            <a:lstStyle/>
            <a:p>
              <a:pPr algn="just"/>
              <a:r>
                <a:rPr lang="en-US" sz="900">
                  <a:latin typeface="Verdana" pitchFamily="34" charset="0"/>
                </a:rPr>
                <a:t>Surat SK, </a:t>
              </a:r>
            </a:p>
            <a:p>
              <a:pPr algn="just"/>
              <a:r>
                <a:rPr lang="en-US" sz="900">
                  <a:latin typeface="Verdana" pitchFamily="34" charset="0"/>
                </a:rPr>
                <a:t>Sertifikat, </a:t>
              </a:r>
            </a:p>
            <a:p>
              <a:pPr algn="just"/>
              <a:r>
                <a:rPr lang="en-US" sz="900">
                  <a:latin typeface="Verdana" pitchFamily="34" charset="0"/>
                </a:rPr>
                <a:t>Rekomdsi</a:t>
              </a:r>
            </a:p>
          </p:txBody>
        </p:sp>
        <p:sp>
          <p:nvSpPr>
            <p:cNvPr id="20538" name="Line 61"/>
            <p:cNvSpPr>
              <a:spLocks noChangeShapeType="1"/>
            </p:cNvSpPr>
            <p:nvPr/>
          </p:nvSpPr>
          <p:spPr bwMode="auto">
            <a:xfrm flipH="1">
              <a:off x="528" y="2832"/>
              <a:ext cx="96" cy="0"/>
            </a:xfrm>
            <a:prstGeom prst="line">
              <a:avLst/>
            </a:prstGeom>
            <a:noFill/>
            <a:ln w="38100">
              <a:solidFill>
                <a:srgbClr val="00FF00"/>
              </a:solidFill>
              <a:round/>
              <a:headEnd/>
              <a:tailEnd type="triangle" w="med" len="med"/>
            </a:ln>
          </p:spPr>
          <p:txBody>
            <a:bodyPr/>
            <a:lstStyle/>
            <a:p>
              <a:endParaRPr lang="en-US"/>
            </a:p>
          </p:txBody>
        </p:sp>
      </p:grpSp>
      <p:grpSp>
        <p:nvGrpSpPr>
          <p:cNvPr id="9" name="Group 62"/>
          <p:cNvGrpSpPr>
            <a:grpSpLocks/>
          </p:cNvGrpSpPr>
          <p:nvPr/>
        </p:nvGrpSpPr>
        <p:grpSpPr bwMode="auto">
          <a:xfrm>
            <a:off x="1055688" y="4419600"/>
            <a:ext cx="3049587" cy="1138238"/>
            <a:chOff x="531" y="2784"/>
            <a:chExt cx="1773" cy="717"/>
          </a:xfrm>
        </p:grpSpPr>
        <p:sp>
          <p:nvSpPr>
            <p:cNvPr id="20530" name="AutoShape 63"/>
            <p:cNvSpPr>
              <a:spLocks noChangeArrowheads="1"/>
            </p:cNvSpPr>
            <p:nvPr/>
          </p:nvSpPr>
          <p:spPr bwMode="auto">
            <a:xfrm>
              <a:off x="1654" y="3072"/>
              <a:ext cx="650" cy="381"/>
            </a:xfrm>
            <a:prstGeom prst="flowChartMultidocument">
              <a:avLst/>
            </a:prstGeom>
            <a:solidFill>
              <a:schemeClr val="folHlink"/>
            </a:solidFill>
            <a:ln w="9525">
              <a:solidFill>
                <a:schemeClr val="tx1"/>
              </a:solidFill>
              <a:miter lim="800000"/>
              <a:headEnd/>
              <a:tailEnd/>
            </a:ln>
          </p:spPr>
          <p:txBody>
            <a:bodyPr wrap="none" anchor="ctr"/>
            <a:lstStyle/>
            <a:p>
              <a:pPr algn="ctr"/>
              <a:r>
                <a:rPr lang="en-US" sz="900" b="1">
                  <a:solidFill>
                    <a:srgbClr val="FFFF00"/>
                  </a:solidFill>
                  <a:latin typeface="Verdana" pitchFamily="34" charset="0"/>
                </a:rPr>
                <a:t>Arsip </a:t>
              </a:r>
            </a:p>
            <a:p>
              <a:pPr algn="ctr"/>
              <a:r>
                <a:rPr lang="en-US" sz="900" b="1">
                  <a:solidFill>
                    <a:srgbClr val="FFFF00"/>
                  </a:solidFill>
                  <a:latin typeface="Verdana" pitchFamily="34" charset="0"/>
                </a:rPr>
                <a:t>Dokumen </a:t>
              </a:r>
            </a:p>
            <a:p>
              <a:pPr algn="ctr"/>
              <a:r>
                <a:rPr lang="en-US" sz="900" b="1">
                  <a:solidFill>
                    <a:srgbClr val="FFFF00"/>
                  </a:solidFill>
                  <a:latin typeface="Verdana" pitchFamily="34" charset="0"/>
                </a:rPr>
                <a:t>Terkendali</a:t>
              </a:r>
            </a:p>
          </p:txBody>
        </p:sp>
        <p:sp>
          <p:nvSpPr>
            <p:cNvPr id="20531" name="AutoShape 64"/>
            <p:cNvSpPr>
              <a:spLocks noChangeArrowheads="1"/>
            </p:cNvSpPr>
            <p:nvPr/>
          </p:nvSpPr>
          <p:spPr bwMode="auto">
            <a:xfrm>
              <a:off x="531" y="3120"/>
              <a:ext cx="573" cy="381"/>
            </a:xfrm>
            <a:prstGeom prst="flowChartMultidocument">
              <a:avLst/>
            </a:prstGeom>
            <a:solidFill>
              <a:schemeClr val="folHlink"/>
            </a:solidFill>
            <a:ln w="9525">
              <a:solidFill>
                <a:schemeClr val="tx1"/>
              </a:solidFill>
              <a:miter lim="800000"/>
              <a:headEnd/>
              <a:tailEnd/>
            </a:ln>
          </p:spPr>
          <p:txBody>
            <a:bodyPr wrap="none" anchor="ctr"/>
            <a:lstStyle/>
            <a:p>
              <a:pPr algn="ctr"/>
              <a:r>
                <a:rPr lang="en-US" sz="900" b="1">
                  <a:solidFill>
                    <a:srgbClr val="FFFF00"/>
                  </a:solidFill>
                  <a:latin typeface="Verdana" pitchFamily="34" charset="0"/>
                </a:rPr>
                <a:t>Arsip </a:t>
              </a:r>
            </a:p>
            <a:p>
              <a:pPr algn="ctr"/>
              <a:r>
                <a:rPr lang="en-US" sz="900" b="1">
                  <a:solidFill>
                    <a:srgbClr val="FFFF00"/>
                  </a:solidFill>
                  <a:latin typeface="Verdana" pitchFamily="34" charset="0"/>
                </a:rPr>
                <a:t>Dokumen </a:t>
              </a:r>
            </a:p>
            <a:p>
              <a:pPr algn="ctr"/>
              <a:r>
                <a:rPr lang="en-US" sz="900" b="1">
                  <a:solidFill>
                    <a:srgbClr val="FFFF00"/>
                  </a:solidFill>
                  <a:latin typeface="Verdana" pitchFamily="34" charset="0"/>
                </a:rPr>
                <a:t>Terkendali</a:t>
              </a:r>
            </a:p>
          </p:txBody>
        </p:sp>
        <p:sp>
          <p:nvSpPr>
            <p:cNvPr id="20532" name="Line 65"/>
            <p:cNvSpPr>
              <a:spLocks noChangeShapeType="1"/>
            </p:cNvSpPr>
            <p:nvPr/>
          </p:nvSpPr>
          <p:spPr bwMode="auto">
            <a:xfrm>
              <a:off x="816" y="2976"/>
              <a:ext cx="0" cy="192"/>
            </a:xfrm>
            <a:prstGeom prst="line">
              <a:avLst/>
            </a:prstGeom>
            <a:noFill/>
            <a:ln w="28575">
              <a:solidFill>
                <a:srgbClr val="FFFF00"/>
              </a:solidFill>
              <a:round/>
              <a:headEnd/>
              <a:tailEnd type="triangle" w="med" len="med"/>
            </a:ln>
          </p:spPr>
          <p:txBody>
            <a:bodyPr/>
            <a:lstStyle/>
            <a:p>
              <a:endParaRPr lang="en-US"/>
            </a:p>
          </p:txBody>
        </p:sp>
        <p:sp>
          <p:nvSpPr>
            <p:cNvPr id="20533" name="Line 66"/>
            <p:cNvSpPr>
              <a:spLocks noChangeShapeType="1"/>
            </p:cNvSpPr>
            <p:nvPr/>
          </p:nvSpPr>
          <p:spPr bwMode="auto">
            <a:xfrm>
              <a:off x="2037" y="2784"/>
              <a:ext cx="0" cy="339"/>
            </a:xfrm>
            <a:prstGeom prst="line">
              <a:avLst/>
            </a:prstGeom>
            <a:noFill/>
            <a:ln w="28575">
              <a:solidFill>
                <a:srgbClr val="FFFF00"/>
              </a:solidFill>
              <a:round/>
              <a:headEnd/>
              <a:tailEnd type="triangle" w="med" len="med"/>
            </a:ln>
          </p:spPr>
          <p:txBody>
            <a:bodyPr/>
            <a:lstStyle/>
            <a:p>
              <a:endParaRPr lang="en-US"/>
            </a:p>
          </p:txBody>
        </p:sp>
        <p:sp>
          <p:nvSpPr>
            <p:cNvPr id="20534" name="Line 67"/>
            <p:cNvSpPr>
              <a:spLocks noChangeShapeType="1"/>
            </p:cNvSpPr>
            <p:nvPr/>
          </p:nvSpPr>
          <p:spPr bwMode="auto">
            <a:xfrm>
              <a:off x="1008" y="3312"/>
              <a:ext cx="646" cy="0"/>
            </a:xfrm>
            <a:prstGeom prst="line">
              <a:avLst/>
            </a:prstGeom>
            <a:noFill/>
            <a:ln w="38100">
              <a:solidFill>
                <a:srgbClr val="FFFF00"/>
              </a:solidFill>
              <a:round/>
              <a:headEnd type="triangle" w="med" len="med"/>
              <a:tailEnd type="triangle" w="med" len="med"/>
            </a:ln>
          </p:spPr>
          <p:txBody>
            <a:bodyPr/>
            <a:lstStyle/>
            <a:p>
              <a:endParaRPr lang="en-US"/>
            </a:p>
          </p:txBody>
        </p:sp>
      </p:grpSp>
      <p:grpSp>
        <p:nvGrpSpPr>
          <p:cNvPr id="10" name="Group 68"/>
          <p:cNvGrpSpPr>
            <a:grpSpLocks/>
          </p:cNvGrpSpPr>
          <p:nvPr/>
        </p:nvGrpSpPr>
        <p:grpSpPr bwMode="auto">
          <a:xfrm>
            <a:off x="1216025" y="1447800"/>
            <a:ext cx="1320800" cy="533400"/>
            <a:chOff x="624" y="912"/>
            <a:chExt cx="768" cy="336"/>
          </a:xfrm>
        </p:grpSpPr>
        <p:sp>
          <p:nvSpPr>
            <p:cNvPr id="20528" name="AutoShape 69"/>
            <p:cNvSpPr>
              <a:spLocks noChangeArrowheads="1"/>
            </p:cNvSpPr>
            <p:nvPr/>
          </p:nvSpPr>
          <p:spPr bwMode="auto">
            <a:xfrm>
              <a:off x="624" y="912"/>
              <a:ext cx="432" cy="336"/>
            </a:xfrm>
            <a:prstGeom prst="flowChartDocument">
              <a:avLst/>
            </a:prstGeom>
            <a:solidFill>
              <a:schemeClr val="folHlink"/>
            </a:solidFill>
            <a:ln w="9525">
              <a:solidFill>
                <a:schemeClr val="tx1"/>
              </a:solidFill>
              <a:miter lim="800000"/>
              <a:headEnd/>
              <a:tailEnd/>
            </a:ln>
          </p:spPr>
          <p:txBody>
            <a:bodyPr wrap="none" anchor="ctr"/>
            <a:lstStyle/>
            <a:p>
              <a:pPr algn="ctr">
                <a:lnSpc>
                  <a:spcPct val="90000"/>
                </a:lnSpc>
              </a:pPr>
              <a:r>
                <a:rPr lang="en-US" sz="900">
                  <a:latin typeface="Verdana" pitchFamily="34" charset="0"/>
                </a:rPr>
                <a:t>Dok</a:t>
              </a:r>
              <a:r>
                <a:rPr lang="en-US" sz="900" baseline="30000">
                  <a:latin typeface="Verdana" pitchFamily="34" charset="0"/>
                </a:rPr>
                <a:t>2 </a:t>
              </a:r>
              <a:r>
                <a:rPr lang="en-US" sz="900">
                  <a:latin typeface="Verdana" pitchFamily="34" charset="0"/>
                </a:rPr>
                <a:t>PT</a:t>
              </a:r>
            </a:p>
            <a:p>
              <a:pPr algn="ctr">
                <a:lnSpc>
                  <a:spcPct val="90000"/>
                </a:lnSpc>
              </a:pPr>
              <a:r>
                <a:rPr lang="en-US" sz="900">
                  <a:latin typeface="Verdana" pitchFamily="34" charset="0"/>
                </a:rPr>
                <a:t>&amp; </a:t>
              </a:r>
            </a:p>
            <a:p>
              <a:pPr algn="ctr">
                <a:lnSpc>
                  <a:spcPct val="90000"/>
                </a:lnSpc>
              </a:pPr>
              <a:r>
                <a:rPr lang="en-US" sz="900">
                  <a:latin typeface="Verdana" pitchFamily="34" charset="0"/>
                </a:rPr>
                <a:t>Dok</a:t>
              </a:r>
              <a:r>
                <a:rPr lang="en-US" sz="900" baseline="30000">
                  <a:latin typeface="Verdana" pitchFamily="34" charset="0"/>
                </a:rPr>
                <a:t>2</a:t>
              </a:r>
              <a:r>
                <a:rPr lang="en-US" sz="900">
                  <a:latin typeface="Verdana" pitchFamily="34" charset="0"/>
                </a:rPr>
                <a:t> S.V</a:t>
              </a:r>
            </a:p>
          </p:txBody>
        </p:sp>
        <p:sp>
          <p:nvSpPr>
            <p:cNvPr id="20529" name="Freeform 70"/>
            <p:cNvSpPr>
              <a:spLocks/>
            </p:cNvSpPr>
            <p:nvPr/>
          </p:nvSpPr>
          <p:spPr bwMode="auto">
            <a:xfrm>
              <a:off x="1056" y="1008"/>
              <a:ext cx="336" cy="144"/>
            </a:xfrm>
            <a:custGeom>
              <a:avLst/>
              <a:gdLst>
                <a:gd name="T0" fmla="*/ 0 w 288"/>
                <a:gd name="T1" fmla="*/ 0 h 144"/>
                <a:gd name="T2" fmla="*/ 336 w 288"/>
                <a:gd name="T3" fmla="*/ 0 h 144"/>
                <a:gd name="T4" fmla="*/ 336 w 288"/>
                <a:gd name="T5" fmla="*/ 144 h 144"/>
                <a:gd name="T6" fmla="*/ 0 60000 65536"/>
                <a:gd name="T7" fmla="*/ 0 60000 65536"/>
                <a:gd name="T8" fmla="*/ 0 60000 65536"/>
                <a:gd name="T9" fmla="*/ 0 w 288"/>
                <a:gd name="T10" fmla="*/ 0 h 144"/>
                <a:gd name="T11" fmla="*/ 288 w 288"/>
                <a:gd name="T12" fmla="*/ 144 h 144"/>
              </a:gdLst>
              <a:ahLst/>
              <a:cxnLst>
                <a:cxn ang="T6">
                  <a:pos x="T0" y="T1"/>
                </a:cxn>
                <a:cxn ang="T7">
                  <a:pos x="T2" y="T3"/>
                </a:cxn>
                <a:cxn ang="T8">
                  <a:pos x="T4" y="T5"/>
                </a:cxn>
              </a:cxnLst>
              <a:rect l="T9" t="T10" r="T11" b="T12"/>
              <a:pathLst>
                <a:path w="288" h="144">
                  <a:moveTo>
                    <a:pt x="0" y="0"/>
                  </a:moveTo>
                  <a:lnTo>
                    <a:pt x="288" y="0"/>
                  </a:lnTo>
                  <a:lnTo>
                    <a:pt x="288" y="144"/>
                  </a:lnTo>
                </a:path>
              </a:pathLst>
            </a:custGeom>
            <a:noFill/>
            <a:ln w="28575">
              <a:solidFill>
                <a:srgbClr val="00FF00"/>
              </a:solidFill>
              <a:round/>
              <a:headEnd/>
              <a:tailEnd type="triangle" w="med" len="me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repeatCount="300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up)">
                                      <p:cBhvr>
                                        <p:cTn id="12" dur="500"/>
                                        <p:tgtEl>
                                          <p:spTgt spid="10"/>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36920"/>
                                        </p:tgtEl>
                                        <p:attrNameLst>
                                          <p:attrName>style.visibility</p:attrName>
                                        </p:attrNameLst>
                                      </p:cBhvr>
                                      <p:to>
                                        <p:strVal val="visible"/>
                                      </p:to>
                                    </p:set>
                                    <p:animEffect transition="in" filter="dissolve">
                                      <p:cBhvr>
                                        <p:cTn id="16" dur="500"/>
                                        <p:tgtEl>
                                          <p:spTgt spid="36920"/>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repeatCount="300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right)">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left)">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2"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right)">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wipe(left)">
                                      <p:cBhvr>
                                        <p:cTn id="36" dur="5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2" repeatCount="3000" fill="hold"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right)">
                                      <p:cBhvr>
                                        <p:cTn id="41" dur="5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nodeType="click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wipe(up)">
                                      <p:cBhvr>
                                        <p:cTn id="46" dur="500"/>
                                        <p:tgtEl>
                                          <p:spTgt spid="9"/>
                                        </p:tgtEl>
                                      </p:cBhvr>
                                    </p:animEffect>
                                  </p:childTnLst>
                                </p:cTn>
                              </p:par>
                            </p:childTnLst>
                          </p:cTn>
                        </p:par>
                        <p:par>
                          <p:cTn id="47" fill="hold">
                            <p:stCondLst>
                              <p:cond delay="500"/>
                            </p:stCondLst>
                            <p:childTnLst>
                              <p:par>
                                <p:cTn id="48" presetID="22" presetClass="entr" presetSubtype="1" repeatCount="5000" fill="hold" nodeType="afterEffect">
                                  <p:stCondLst>
                                    <p:cond delay="0"/>
                                  </p:stCondLst>
                                  <p:childTnLst>
                                    <p:set>
                                      <p:cBhvr>
                                        <p:cTn id="49" dur="1" fill="hold">
                                          <p:stCondLst>
                                            <p:cond delay="0"/>
                                          </p:stCondLst>
                                        </p:cTn>
                                        <p:tgtEl>
                                          <p:spTgt spid="4"/>
                                        </p:tgtEl>
                                        <p:attrNameLst>
                                          <p:attrName>style.visibility</p:attrName>
                                        </p:attrNameLst>
                                      </p:cBhvr>
                                      <p:to>
                                        <p:strVal val="visible"/>
                                      </p:to>
                                    </p:set>
                                    <p:animEffect transition="in" filter="wipe(up)">
                                      <p:cBhvr>
                                        <p:cTn id="5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2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a:r>
              <a:rPr lang="en-US" smtClean="0"/>
              <a:t>Terimakasih</a:t>
            </a:r>
          </a:p>
        </p:txBody>
      </p:sp>
      <p:sp>
        <p:nvSpPr>
          <p:cNvPr id="33796" name="WordArt 4"/>
          <p:cNvSpPr>
            <a:spLocks noChangeArrowheads="1" noChangeShapeType="1" noTextEdit="1"/>
          </p:cNvSpPr>
          <p:nvPr/>
        </p:nvSpPr>
        <p:spPr bwMode="auto">
          <a:xfrm>
            <a:off x="1520825" y="2492375"/>
            <a:ext cx="8113713" cy="2449513"/>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p:cTn id="7" dur="500" fill="hold"/>
                                        <p:tgtEl>
                                          <p:spTgt spid="33794"/>
                                        </p:tgtEl>
                                        <p:attrNameLst>
                                          <p:attrName>ppt_w</p:attrName>
                                        </p:attrNameLst>
                                      </p:cBhvr>
                                      <p:tavLst>
                                        <p:tav tm="0">
                                          <p:val>
                                            <p:fltVal val="0"/>
                                          </p:val>
                                        </p:tav>
                                        <p:tav tm="100000">
                                          <p:val>
                                            <p:strVal val="#ppt_w"/>
                                          </p:val>
                                        </p:tav>
                                      </p:tavLst>
                                    </p:anim>
                                    <p:anim calcmode="lin" valueType="num">
                                      <p:cBhvr>
                                        <p:cTn id="8" dur="500" fill="hold"/>
                                        <p:tgtEl>
                                          <p:spTgt spid="3379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33796"/>
                                        </p:tgtEl>
                                        <p:attrNameLst>
                                          <p:attrName>style.visibility</p:attrName>
                                        </p:attrNameLst>
                                      </p:cBhvr>
                                      <p:to>
                                        <p:strVal val="visible"/>
                                      </p:to>
                                    </p:set>
                                    <p:animEffect transition="in" filter="wipe(left)">
                                      <p:cBhvr>
                                        <p:cTn id="12" dur="500"/>
                                        <p:tgtEl>
                                          <p:spTgt spid="337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974725" y="188913"/>
            <a:ext cx="8420100" cy="1143000"/>
          </a:xfrm>
        </p:spPr>
        <p:txBody>
          <a:bodyPr/>
          <a:lstStyle/>
          <a:p>
            <a:pPr>
              <a:defRPr/>
            </a:pPr>
            <a:r>
              <a:rPr lang="en-US" b="1" smtClean="0">
                <a:effectLst>
                  <a:outerShdw blurRad="38100" dist="38100" dir="2700000" algn="tl">
                    <a:srgbClr val="FFFFFF"/>
                  </a:outerShdw>
                </a:effectLst>
              </a:rPr>
              <a:t>INSPIRASI…….</a:t>
            </a:r>
            <a:r>
              <a:rPr lang="en-US" smtClean="0"/>
              <a:t>:</a:t>
            </a:r>
          </a:p>
        </p:txBody>
      </p:sp>
      <p:sp>
        <p:nvSpPr>
          <p:cNvPr id="38915" name="Rectangle 3"/>
          <p:cNvSpPr>
            <a:spLocks noGrp="1" noChangeArrowheads="1"/>
          </p:cNvSpPr>
          <p:nvPr>
            <p:ph type="body" idx="1"/>
          </p:nvPr>
        </p:nvSpPr>
        <p:spPr>
          <a:xfrm>
            <a:off x="974725" y="1341438"/>
            <a:ext cx="8931275" cy="4968875"/>
          </a:xfrm>
        </p:spPr>
        <p:txBody>
          <a:bodyPr/>
          <a:lstStyle/>
          <a:p>
            <a:pPr marL="533400" indent="-533400">
              <a:buFontTx/>
              <a:buNone/>
            </a:pPr>
            <a:r>
              <a:rPr lang="en-US" sz="2800" b="1" smtClean="0">
                <a:solidFill>
                  <a:schemeClr val="tx2"/>
                </a:solidFill>
              </a:rPr>
              <a:t>Pesan Pelantikan dari Mendiknas 9 November 2006:</a:t>
            </a:r>
          </a:p>
          <a:p>
            <a:pPr marL="533400" indent="-533400">
              <a:buClr>
                <a:schemeClr val="tx1"/>
              </a:buClr>
              <a:buFontTx/>
              <a:buAutoNum type="arabicPeriod"/>
            </a:pPr>
            <a:r>
              <a:rPr lang="en-US" sz="2800" smtClean="0"/>
              <a:t>Bekerja di BAN-PT dalam rangka “beribadah”</a:t>
            </a:r>
          </a:p>
          <a:p>
            <a:pPr marL="533400" indent="-533400">
              <a:buClr>
                <a:schemeClr val="tx1"/>
              </a:buClr>
              <a:buFontTx/>
              <a:buAutoNum type="arabicPeriod"/>
            </a:pPr>
            <a:r>
              <a:rPr lang="en-US" sz="2800" smtClean="0"/>
              <a:t>Semoga berakhir dengan “khusnul khotimah”</a:t>
            </a:r>
          </a:p>
          <a:p>
            <a:pPr marL="533400" indent="-533400">
              <a:buClr>
                <a:schemeClr val="tx1"/>
              </a:buClr>
              <a:buFontTx/>
              <a:buNone/>
            </a:pPr>
            <a:endParaRPr lang="en-US" sz="1200" smtClean="0"/>
          </a:p>
          <a:p>
            <a:pPr marL="533400" indent="-533400">
              <a:buFontTx/>
              <a:buNone/>
            </a:pPr>
            <a:r>
              <a:rPr lang="en-US" sz="2800" b="1" smtClean="0">
                <a:solidFill>
                  <a:schemeClr val="tx2"/>
                </a:solidFill>
              </a:rPr>
              <a:t>Best Practices EQAA Internasional:</a:t>
            </a:r>
          </a:p>
          <a:p>
            <a:pPr marL="533400" indent="-533400">
              <a:buClr>
                <a:schemeClr val="tx2"/>
              </a:buClr>
              <a:buFontTx/>
              <a:buAutoNum type="arabicPeriod"/>
            </a:pPr>
            <a:r>
              <a:rPr lang="en-US" sz="2800" smtClean="0"/>
              <a:t>Lesson learned &amp; rekam kinerja pra-2007</a:t>
            </a:r>
          </a:p>
          <a:p>
            <a:pPr marL="533400" indent="-533400">
              <a:buClr>
                <a:schemeClr val="tx2"/>
              </a:buClr>
              <a:buFontTx/>
              <a:buAutoNum type="arabicPeriod"/>
            </a:pPr>
            <a:r>
              <a:rPr lang="en-US" sz="2800" smtClean="0"/>
              <a:t>Konsekuensi &amp; Pengalaman keanggotaan APQN</a:t>
            </a:r>
          </a:p>
          <a:p>
            <a:pPr marL="533400" indent="-533400">
              <a:buClr>
                <a:schemeClr val="tx2"/>
              </a:buClr>
              <a:buFontTx/>
              <a:buAutoNum type="arabicPeriod"/>
            </a:pPr>
            <a:r>
              <a:rPr lang="en-US" sz="2800" smtClean="0"/>
              <a:t>Konsekuensi &amp; Pengalaman Keanggotaan BANPT dalam INQAAHE</a:t>
            </a:r>
            <a:r>
              <a:rPr lang="en-US" sz="2800" smtClean="0">
                <a:solidFill>
                  <a:schemeClr val="tx2"/>
                </a:solidFill>
              </a:rPr>
              <a:t> </a:t>
            </a:r>
          </a:p>
          <a:p>
            <a:pPr marL="533400" indent="-533400">
              <a:buClr>
                <a:schemeClr val="tx2"/>
              </a:buClr>
              <a:buFontTx/>
              <a:buAutoNum type="arabicPeriod"/>
            </a:pPr>
            <a:r>
              <a:rPr lang="en-US" sz="2800" smtClean="0"/>
              <a:t>Filosofi &amp; Good Practices “CQI” dan “QMS”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wipe(left)">
                                      <p:cBhvr>
                                        <p:cTn id="7" dur="1000"/>
                                        <p:tgtEl>
                                          <p:spTgt spid="38914"/>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38915">
                                            <p:txEl>
                                              <p:pRg st="0" end="0"/>
                                            </p:txEl>
                                          </p:spTgt>
                                        </p:tgtEl>
                                        <p:attrNameLst>
                                          <p:attrName>style.visibility</p:attrName>
                                        </p:attrNameLst>
                                      </p:cBhvr>
                                      <p:to>
                                        <p:strVal val="visible"/>
                                      </p:to>
                                    </p:set>
                                    <p:animEffect transition="in" filter="dissolve">
                                      <p:cBhvr>
                                        <p:cTn id="11" dur="500"/>
                                        <p:tgtEl>
                                          <p:spTgt spid="38915">
                                            <p:txEl>
                                              <p:pRg st="0" end="0"/>
                                            </p:txEl>
                                          </p:spTgt>
                                        </p:tgtEl>
                                      </p:cBhvr>
                                    </p:animEffect>
                                  </p:childTnLst>
                                </p:cTn>
                              </p:par>
                            </p:childTnLst>
                          </p:cTn>
                        </p:par>
                        <p:par>
                          <p:cTn id="12" fill="hold">
                            <p:stCondLst>
                              <p:cond delay="1500"/>
                            </p:stCondLst>
                            <p:childTnLst>
                              <p:par>
                                <p:cTn id="13" presetID="9" presetClass="entr" presetSubtype="0" fill="hold" grpId="0" nodeType="afterEffect">
                                  <p:stCondLst>
                                    <p:cond delay="0"/>
                                  </p:stCondLst>
                                  <p:childTnLst>
                                    <p:set>
                                      <p:cBhvr>
                                        <p:cTn id="14" dur="1" fill="hold">
                                          <p:stCondLst>
                                            <p:cond delay="0"/>
                                          </p:stCondLst>
                                        </p:cTn>
                                        <p:tgtEl>
                                          <p:spTgt spid="38915">
                                            <p:txEl>
                                              <p:pRg st="1" end="1"/>
                                            </p:txEl>
                                          </p:spTgt>
                                        </p:tgtEl>
                                        <p:attrNameLst>
                                          <p:attrName>style.visibility</p:attrName>
                                        </p:attrNameLst>
                                      </p:cBhvr>
                                      <p:to>
                                        <p:strVal val="visible"/>
                                      </p:to>
                                    </p:set>
                                    <p:animEffect transition="in" filter="dissolve">
                                      <p:cBhvr>
                                        <p:cTn id="15" dur="500"/>
                                        <p:tgtEl>
                                          <p:spTgt spid="38915">
                                            <p:txEl>
                                              <p:pRg st="1" end="1"/>
                                            </p:txEl>
                                          </p:spTgt>
                                        </p:tgtEl>
                                      </p:cBhvr>
                                    </p:animEffect>
                                  </p:childTnLst>
                                </p:cTn>
                              </p:par>
                            </p:childTnLst>
                          </p:cTn>
                        </p:par>
                        <p:par>
                          <p:cTn id="16" fill="hold">
                            <p:stCondLst>
                              <p:cond delay="2000"/>
                            </p:stCondLst>
                            <p:childTnLst>
                              <p:par>
                                <p:cTn id="17" presetID="9" presetClass="entr" presetSubtype="0" fill="hold" grpId="0" nodeType="afterEffect">
                                  <p:stCondLst>
                                    <p:cond delay="0"/>
                                  </p:stCondLst>
                                  <p:childTnLst>
                                    <p:set>
                                      <p:cBhvr>
                                        <p:cTn id="18" dur="1" fill="hold">
                                          <p:stCondLst>
                                            <p:cond delay="0"/>
                                          </p:stCondLst>
                                        </p:cTn>
                                        <p:tgtEl>
                                          <p:spTgt spid="38915">
                                            <p:txEl>
                                              <p:pRg st="2" end="2"/>
                                            </p:txEl>
                                          </p:spTgt>
                                        </p:tgtEl>
                                        <p:attrNameLst>
                                          <p:attrName>style.visibility</p:attrName>
                                        </p:attrNameLst>
                                      </p:cBhvr>
                                      <p:to>
                                        <p:strVal val="visible"/>
                                      </p:to>
                                    </p:set>
                                    <p:animEffect transition="in" filter="dissolve">
                                      <p:cBhvr>
                                        <p:cTn id="19" dur="500"/>
                                        <p:tgtEl>
                                          <p:spTgt spid="38915">
                                            <p:txEl>
                                              <p:pRg st="2" end="2"/>
                                            </p:txEl>
                                          </p:spTgt>
                                        </p:tgtEl>
                                      </p:cBhvr>
                                    </p:animEffect>
                                  </p:childTnLst>
                                </p:cTn>
                              </p:par>
                            </p:childTnLst>
                          </p:cTn>
                        </p:par>
                        <p:par>
                          <p:cTn id="20" fill="hold">
                            <p:stCondLst>
                              <p:cond delay="2500"/>
                            </p:stCondLst>
                            <p:childTnLst>
                              <p:par>
                                <p:cTn id="21" presetID="9" presetClass="entr" presetSubtype="0" fill="hold" grpId="0" nodeType="afterEffect">
                                  <p:stCondLst>
                                    <p:cond delay="0"/>
                                  </p:stCondLst>
                                  <p:childTnLst>
                                    <p:set>
                                      <p:cBhvr>
                                        <p:cTn id="22" dur="1" fill="hold">
                                          <p:stCondLst>
                                            <p:cond delay="0"/>
                                          </p:stCondLst>
                                        </p:cTn>
                                        <p:tgtEl>
                                          <p:spTgt spid="38915">
                                            <p:txEl>
                                              <p:pRg st="4" end="4"/>
                                            </p:txEl>
                                          </p:spTgt>
                                        </p:tgtEl>
                                        <p:attrNameLst>
                                          <p:attrName>style.visibility</p:attrName>
                                        </p:attrNameLst>
                                      </p:cBhvr>
                                      <p:to>
                                        <p:strVal val="visible"/>
                                      </p:to>
                                    </p:set>
                                    <p:animEffect transition="in" filter="dissolve">
                                      <p:cBhvr>
                                        <p:cTn id="23" dur="500"/>
                                        <p:tgtEl>
                                          <p:spTgt spid="38915">
                                            <p:txEl>
                                              <p:pRg st="4" end="4"/>
                                            </p:txEl>
                                          </p:spTgt>
                                        </p:tgtEl>
                                      </p:cBhvr>
                                    </p:animEffect>
                                  </p:childTnLst>
                                </p:cTn>
                              </p:par>
                            </p:childTnLst>
                          </p:cTn>
                        </p:par>
                        <p:par>
                          <p:cTn id="24" fill="hold">
                            <p:stCondLst>
                              <p:cond delay="3000"/>
                            </p:stCondLst>
                            <p:childTnLst>
                              <p:par>
                                <p:cTn id="25" presetID="9" presetClass="entr" presetSubtype="0" fill="hold" grpId="0" nodeType="afterEffect">
                                  <p:stCondLst>
                                    <p:cond delay="0"/>
                                  </p:stCondLst>
                                  <p:childTnLst>
                                    <p:set>
                                      <p:cBhvr>
                                        <p:cTn id="26" dur="1" fill="hold">
                                          <p:stCondLst>
                                            <p:cond delay="0"/>
                                          </p:stCondLst>
                                        </p:cTn>
                                        <p:tgtEl>
                                          <p:spTgt spid="38915">
                                            <p:txEl>
                                              <p:pRg st="5" end="5"/>
                                            </p:txEl>
                                          </p:spTgt>
                                        </p:tgtEl>
                                        <p:attrNameLst>
                                          <p:attrName>style.visibility</p:attrName>
                                        </p:attrNameLst>
                                      </p:cBhvr>
                                      <p:to>
                                        <p:strVal val="visible"/>
                                      </p:to>
                                    </p:set>
                                    <p:animEffect transition="in" filter="dissolve">
                                      <p:cBhvr>
                                        <p:cTn id="27" dur="500"/>
                                        <p:tgtEl>
                                          <p:spTgt spid="38915">
                                            <p:txEl>
                                              <p:pRg st="5" end="5"/>
                                            </p:txEl>
                                          </p:spTgt>
                                        </p:tgtEl>
                                      </p:cBhvr>
                                    </p:animEffect>
                                  </p:childTnLst>
                                </p:cTn>
                              </p:par>
                            </p:childTnLst>
                          </p:cTn>
                        </p:par>
                        <p:par>
                          <p:cTn id="28" fill="hold">
                            <p:stCondLst>
                              <p:cond delay="3500"/>
                            </p:stCondLst>
                            <p:childTnLst>
                              <p:par>
                                <p:cTn id="29" presetID="9" presetClass="entr" presetSubtype="0" fill="hold" grpId="0" nodeType="afterEffect">
                                  <p:stCondLst>
                                    <p:cond delay="0"/>
                                  </p:stCondLst>
                                  <p:childTnLst>
                                    <p:set>
                                      <p:cBhvr>
                                        <p:cTn id="30" dur="1" fill="hold">
                                          <p:stCondLst>
                                            <p:cond delay="0"/>
                                          </p:stCondLst>
                                        </p:cTn>
                                        <p:tgtEl>
                                          <p:spTgt spid="38915">
                                            <p:txEl>
                                              <p:pRg st="6" end="6"/>
                                            </p:txEl>
                                          </p:spTgt>
                                        </p:tgtEl>
                                        <p:attrNameLst>
                                          <p:attrName>style.visibility</p:attrName>
                                        </p:attrNameLst>
                                      </p:cBhvr>
                                      <p:to>
                                        <p:strVal val="visible"/>
                                      </p:to>
                                    </p:set>
                                    <p:animEffect transition="in" filter="dissolve">
                                      <p:cBhvr>
                                        <p:cTn id="31" dur="500"/>
                                        <p:tgtEl>
                                          <p:spTgt spid="38915">
                                            <p:txEl>
                                              <p:pRg st="6" end="6"/>
                                            </p:txEl>
                                          </p:spTgt>
                                        </p:tgtEl>
                                      </p:cBhvr>
                                    </p:animEffect>
                                  </p:childTnLst>
                                </p:cTn>
                              </p:par>
                            </p:childTnLst>
                          </p:cTn>
                        </p:par>
                        <p:par>
                          <p:cTn id="32" fill="hold">
                            <p:stCondLst>
                              <p:cond delay="4000"/>
                            </p:stCondLst>
                            <p:childTnLst>
                              <p:par>
                                <p:cTn id="33" presetID="9" presetClass="entr" presetSubtype="0" fill="hold" grpId="0" nodeType="afterEffect">
                                  <p:stCondLst>
                                    <p:cond delay="0"/>
                                  </p:stCondLst>
                                  <p:childTnLst>
                                    <p:set>
                                      <p:cBhvr>
                                        <p:cTn id="34" dur="1" fill="hold">
                                          <p:stCondLst>
                                            <p:cond delay="0"/>
                                          </p:stCondLst>
                                        </p:cTn>
                                        <p:tgtEl>
                                          <p:spTgt spid="38915">
                                            <p:txEl>
                                              <p:pRg st="7" end="7"/>
                                            </p:txEl>
                                          </p:spTgt>
                                        </p:tgtEl>
                                        <p:attrNameLst>
                                          <p:attrName>style.visibility</p:attrName>
                                        </p:attrNameLst>
                                      </p:cBhvr>
                                      <p:to>
                                        <p:strVal val="visible"/>
                                      </p:to>
                                    </p:set>
                                    <p:animEffect transition="in" filter="dissolve">
                                      <p:cBhvr>
                                        <p:cTn id="35" dur="500"/>
                                        <p:tgtEl>
                                          <p:spTgt spid="38915">
                                            <p:txEl>
                                              <p:pRg st="7" end="7"/>
                                            </p:txEl>
                                          </p:spTgt>
                                        </p:tgtEl>
                                      </p:cBhvr>
                                    </p:animEffect>
                                  </p:childTnLst>
                                </p:cTn>
                              </p:par>
                            </p:childTnLst>
                          </p:cTn>
                        </p:par>
                        <p:par>
                          <p:cTn id="36" fill="hold">
                            <p:stCondLst>
                              <p:cond delay="4500"/>
                            </p:stCondLst>
                            <p:childTnLst>
                              <p:par>
                                <p:cTn id="37" presetID="9" presetClass="entr" presetSubtype="0" fill="hold" grpId="0" nodeType="afterEffect">
                                  <p:stCondLst>
                                    <p:cond delay="0"/>
                                  </p:stCondLst>
                                  <p:childTnLst>
                                    <p:set>
                                      <p:cBhvr>
                                        <p:cTn id="38" dur="1" fill="hold">
                                          <p:stCondLst>
                                            <p:cond delay="0"/>
                                          </p:stCondLst>
                                        </p:cTn>
                                        <p:tgtEl>
                                          <p:spTgt spid="38915">
                                            <p:txEl>
                                              <p:pRg st="8" end="8"/>
                                            </p:txEl>
                                          </p:spTgt>
                                        </p:tgtEl>
                                        <p:attrNameLst>
                                          <p:attrName>style.visibility</p:attrName>
                                        </p:attrNameLst>
                                      </p:cBhvr>
                                      <p:to>
                                        <p:strVal val="visible"/>
                                      </p:to>
                                    </p:set>
                                    <p:animEffect transition="in" filter="dissolve">
                                      <p:cBhvr>
                                        <p:cTn id="39" dur="500"/>
                                        <p:tgtEl>
                                          <p:spTgt spid="389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155700" y="188913"/>
            <a:ext cx="8420100" cy="1143000"/>
          </a:xfrm>
        </p:spPr>
        <p:txBody>
          <a:bodyPr/>
          <a:lstStyle/>
          <a:p>
            <a:pPr>
              <a:defRPr/>
            </a:pPr>
            <a:r>
              <a:rPr lang="en-US" sz="4800" b="1" smtClean="0">
                <a:effectLst>
                  <a:outerShdw blurRad="38100" dist="38100" dir="2700000" algn="tl">
                    <a:srgbClr val="FFFFFF"/>
                  </a:outerShdw>
                </a:effectLst>
              </a:rPr>
              <a:t>Dari VISI 2011 BAN-PT</a:t>
            </a:r>
          </a:p>
        </p:txBody>
      </p:sp>
      <p:sp>
        <p:nvSpPr>
          <p:cNvPr id="27651" name="Rectangle 3"/>
          <p:cNvSpPr>
            <a:spLocks noGrp="1" noChangeArrowheads="1"/>
          </p:cNvSpPr>
          <p:nvPr>
            <p:ph type="body" idx="1"/>
          </p:nvPr>
        </p:nvSpPr>
        <p:spPr>
          <a:xfrm>
            <a:off x="1155700" y="1700213"/>
            <a:ext cx="8420100" cy="1087437"/>
          </a:xfrm>
          <a:ln>
            <a:solidFill>
              <a:schemeClr val="tx2"/>
            </a:solidFill>
          </a:ln>
        </p:spPr>
        <p:txBody>
          <a:bodyPr/>
          <a:lstStyle/>
          <a:p>
            <a:pPr algn="ctr">
              <a:buFontTx/>
              <a:buNone/>
            </a:pPr>
            <a:r>
              <a:rPr lang="en-US" sz="5400" b="1" i="1" smtClean="0"/>
              <a:t>BAN</a:t>
            </a:r>
            <a:r>
              <a:rPr lang="en-US" sz="5400" b="1" i="1" baseline="-25000" smtClean="0"/>
              <a:t>PT</a:t>
            </a:r>
            <a:r>
              <a:rPr lang="en-US" sz="5400" b="1" i="1" smtClean="0"/>
              <a:t> = B(I</a:t>
            </a:r>
            <a:r>
              <a:rPr lang="en-US" sz="5400" b="1" i="1" baseline="-25000" smtClean="0"/>
              <a:t>1 </a:t>
            </a:r>
            <a:r>
              <a:rPr lang="en-US" sz="5400" b="1" i="1" smtClean="0"/>
              <a:t>+ 11H</a:t>
            </a:r>
            <a:r>
              <a:rPr lang="en-US" sz="5400" b="1" i="1" baseline="-25000" smtClean="0"/>
              <a:t>r</a:t>
            </a:r>
            <a:r>
              <a:rPr lang="en-US" sz="5400" b="1" i="1" smtClean="0"/>
              <a:t>)</a:t>
            </a:r>
            <a:r>
              <a:rPr lang="en-US" sz="5400" b="1" i="1" baseline="48000" smtClean="0"/>
              <a:t>A</a:t>
            </a:r>
          </a:p>
        </p:txBody>
      </p:sp>
      <p:sp>
        <p:nvSpPr>
          <p:cNvPr id="27652" name="Text Box 4"/>
          <p:cNvSpPr txBox="1">
            <a:spLocks noChangeArrowheads="1"/>
          </p:cNvSpPr>
          <p:nvPr/>
        </p:nvSpPr>
        <p:spPr bwMode="auto">
          <a:xfrm>
            <a:off x="1052513" y="3357563"/>
            <a:ext cx="8736012" cy="2282825"/>
          </a:xfrm>
          <a:prstGeom prst="rect">
            <a:avLst/>
          </a:prstGeom>
          <a:noFill/>
          <a:ln w="9525">
            <a:noFill/>
            <a:miter lim="800000"/>
            <a:headEnd/>
            <a:tailEnd/>
          </a:ln>
        </p:spPr>
        <p:txBody>
          <a:bodyPr>
            <a:spAutoFit/>
          </a:bodyPr>
          <a:lstStyle/>
          <a:p>
            <a:pPr algn="ctr">
              <a:lnSpc>
                <a:spcPct val="90000"/>
              </a:lnSpc>
              <a:spcBef>
                <a:spcPct val="50000"/>
              </a:spcBef>
            </a:pPr>
            <a:r>
              <a:rPr lang="en-US" sz="3200"/>
              <a:t>Badan Akreditasi Nasional Perguruan Tinggi  to be the single accountable unit for HE Accreditation in Indonesia and by the 2011 will be honorable, respectable and reference agency for EQAA by the power of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7651">
                                            <p:bg/>
                                          </p:spTgt>
                                        </p:tgtEl>
                                        <p:attrNameLst>
                                          <p:attrName>style.visibility</p:attrName>
                                        </p:attrNameLst>
                                      </p:cBhvr>
                                      <p:to>
                                        <p:strVal val="visible"/>
                                      </p:to>
                                    </p:set>
                                    <p:animEffect transition="in" filter="dissolve">
                                      <p:cBhvr>
                                        <p:cTn id="7" dur="500"/>
                                        <p:tgtEl>
                                          <p:spTgt spid="27651">
                                            <p:bg/>
                                          </p:spTgt>
                                        </p:tgtEl>
                                      </p:cBhvr>
                                    </p:animEffect>
                                  </p:childTnLst>
                                </p:cTn>
                              </p:par>
                            </p:childTnLst>
                          </p:cTn>
                        </p:par>
                        <p:par>
                          <p:cTn id="8" fill="hold">
                            <p:stCondLst>
                              <p:cond delay="500"/>
                            </p:stCondLst>
                            <p:childTnLst>
                              <p:par>
                                <p:cTn id="9" presetID="53" presetClass="entr" presetSubtype="0" fill="hold" nodeType="afterEffect">
                                  <p:stCondLst>
                                    <p:cond delay="0"/>
                                  </p:stCondLst>
                                  <p:childTnLst>
                                    <p:set>
                                      <p:cBhvr>
                                        <p:cTn id="10" dur="1" fill="hold">
                                          <p:stCondLst>
                                            <p:cond delay="0"/>
                                          </p:stCondLst>
                                        </p:cTn>
                                        <p:tgtEl>
                                          <p:spTgt spid="27651">
                                            <p:txEl>
                                              <p:pRg st="0" end="0"/>
                                            </p:txEl>
                                          </p:spTgt>
                                        </p:tgtEl>
                                        <p:attrNameLst>
                                          <p:attrName>style.visibility</p:attrName>
                                        </p:attrNameLst>
                                      </p:cBhvr>
                                      <p:to>
                                        <p:strVal val="visible"/>
                                      </p:to>
                                    </p:set>
                                    <p:anim calcmode="lin" valueType="num">
                                      <p:cBhvr>
                                        <p:cTn id="11" dur="500" fill="hold"/>
                                        <p:tgtEl>
                                          <p:spTgt spid="27651">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27651">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27651">
                                            <p:txEl>
                                              <p:pRg st="0" end="0"/>
                                            </p:txEl>
                                          </p:spTgt>
                                        </p:tgtEl>
                                      </p:cBhvr>
                                    </p:animEffect>
                                  </p:childTnLst>
                                </p:cTn>
                              </p:par>
                            </p:childTnLst>
                          </p:cTn>
                        </p:par>
                        <p:par>
                          <p:cTn id="14" fill="hold">
                            <p:stCondLst>
                              <p:cond delay="1000"/>
                            </p:stCondLst>
                            <p:childTnLst>
                              <p:par>
                                <p:cTn id="15" presetID="9" presetClass="entr" presetSubtype="0" fill="hold" grpId="0" nodeType="afterEffect">
                                  <p:stCondLst>
                                    <p:cond delay="0"/>
                                  </p:stCondLst>
                                  <p:childTnLst>
                                    <p:set>
                                      <p:cBhvr>
                                        <p:cTn id="16" dur="1" fill="hold">
                                          <p:stCondLst>
                                            <p:cond delay="0"/>
                                          </p:stCondLst>
                                        </p:cTn>
                                        <p:tgtEl>
                                          <p:spTgt spid="27652"/>
                                        </p:tgtEl>
                                        <p:attrNameLst>
                                          <p:attrName>style.visibility</p:attrName>
                                        </p:attrNameLst>
                                      </p:cBhvr>
                                      <p:to>
                                        <p:strVal val="visible"/>
                                      </p:to>
                                    </p:set>
                                    <p:animEffect transition="in" filter="dissolve">
                                      <p:cBhvr>
                                        <p:cTn id="17" dur="500"/>
                                        <p:tgtEl>
                                          <p:spTgt spid="27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nimBg="1"/>
      <p:bldP spid="2765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130300" y="404813"/>
            <a:ext cx="8420100" cy="1143000"/>
          </a:xfrm>
        </p:spPr>
        <p:txBody>
          <a:bodyPr/>
          <a:lstStyle/>
          <a:p>
            <a:pPr>
              <a:defRPr/>
            </a:pPr>
            <a:r>
              <a:rPr lang="en-US" sz="6000" b="1" smtClean="0">
                <a:effectLst>
                  <a:outerShdw blurRad="38100" dist="38100" dir="2700000" algn="tl">
                    <a:srgbClr val="FFFFFF"/>
                  </a:outerShdw>
                </a:effectLst>
              </a:rPr>
              <a:t>MISI</a:t>
            </a:r>
          </a:p>
        </p:txBody>
      </p:sp>
      <p:sp>
        <p:nvSpPr>
          <p:cNvPr id="37891" name="Rectangle 3"/>
          <p:cNvSpPr>
            <a:spLocks noGrp="1" noChangeArrowheads="1"/>
          </p:cNvSpPr>
          <p:nvPr>
            <p:ph type="body" idx="1"/>
          </p:nvPr>
        </p:nvSpPr>
        <p:spPr>
          <a:xfrm>
            <a:off x="819150" y="1773238"/>
            <a:ext cx="8420100" cy="3535362"/>
          </a:xfrm>
        </p:spPr>
        <p:txBody>
          <a:bodyPr/>
          <a:lstStyle/>
          <a:p>
            <a:pPr>
              <a:buFontTx/>
              <a:buBlip>
                <a:blip r:embed="rId2"/>
              </a:buBlip>
            </a:pPr>
            <a:r>
              <a:rPr lang="en-US" smtClean="0"/>
              <a:t>Melaksanakan akreditasi perguruan tinggi di Indonesia secara andal (credible*), akuntabel dan bertanggungjawab</a:t>
            </a:r>
          </a:p>
          <a:p>
            <a:pPr>
              <a:buFontTx/>
              <a:buBlip>
                <a:blip r:embed="rId2"/>
              </a:buBlip>
            </a:pPr>
            <a:r>
              <a:rPr lang="en-US" smtClean="0"/>
              <a:t>Mensukseskan keterlaksanaan Renstra Depdiknas yg terkait dengan penjaminan mutu eksternal perguruan tinggi </a:t>
            </a:r>
          </a:p>
        </p:txBody>
      </p:sp>
      <p:sp>
        <p:nvSpPr>
          <p:cNvPr id="37892" name="Text Box 4"/>
          <p:cNvSpPr txBox="1">
            <a:spLocks noChangeArrowheads="1"/>
          </p:cNvSpPr>
          <p:nvPr/>
        </p:nvSpPr>
        <p:spPr bwMode="auto">
          <a:xfrm>
            <a:off x="819150" y="5229225"/>
            <a:ext cx="9126538" cy="1054100"/>
          </a:xfrm>
          <a:prstGeom prst="rect">
            <a:avLst/>
          </a:prstGeom>
          <a:noFill/>
          <a:ln w="9525">
            <a:noFill/>
            <a:miter lim="800000"/>
            <a:headEnd/>
            <a:tailEnd/>
          </a:ln>
        </p:spPr>
        <p:txBody>
          <a:bodyPr>
            <a:spAutoFit/>
          </a:bodyPr>
          <a:lstStyle/>
          <a:p>
            <a:pPr>
              <a:spcBef>
                <a:spcPct val="50000"/>
              </a:spcBef>
            </a:pPr>
            <a:r>
              <a:rPr lang="en-US" b="1" i="1">
                <a:solidFill>
                  <a:schemeClr val="tx2"/>
                </a:solidFill>
              </a:rPr>
              <a:t>*) </a:t>
            </a:r>
            <a:r>
              <a:rPr lang="en-US" b="1" i="1" u="sng">
                <a:solidFill>
                  <a:schemeClr val="tx2"/>
                </a:solidFill>
              </a:rPr>
              <a:t>Notes</a:t>
            </a:r>
            <a:r>
              <a:rPr lang="en-US" b="1" i="1">
                <a:solidFill>
                  <a:schemeClr val="tx2"/>
                </a:solidFill>
              </a:rPr>
              <a:t>:</a:t>
            </a:r>
          </a:p>
          <a:p>
            <a:pPr>
              <a:spcBef>
                <a:spcPct val="50000"/>
              </a:spcBef>
            </a:pPr>
            <a:r>
              <a:rPr lang="en-US" i="1"/>
              <a:t>Unsur kredibilitas terpenting adalah </a:t>
            </a:r>
            <a:r>
              <a:rPr lang="en-US" b="1" i="1"/>
              <a:t>integritas, Ingenuity</a:t>
            </a:r>
            <a:r>
              <a:rPr lang="en-US" i="1"/>
              <a:t> dan </a:t>
            </a:r>
            <a:r>
              <a:rPr lang="en-US" b="1" i="1"/>
              <a:t>kompetensi</a:t>
            </a:r>
            <a:r>
              <a:rPr lang="en-US" i="1"/>
              <a:t> dalam pelaksanaan tugas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p:cTn id="7" dur="500" fill="hold"/>
                                        <p:tgtEl>
                                          <p:spTgt spid="37890"/>
                                        </p:tgtEl>
                                        <p:attrNameLst>
                                          <p:attrName>ppt_w</p:attrName>
                                        </p:attrNameLst>
                                      </p:cBhvr>
                                      <p:tavLst>
                                        <p:tav tm="0">
                                          <p:val>
                                            <p:fltVal val="0"/>
                                          </p:val>
                                        </p:tav>
                                        <p:tav tm="100000">
                                          <p:val>
                                            <p:strVal val="#ppt_w"/>
                                          </p:val>
                                        </p:tav>
                                      </p:tavLst>
                                    </p:anim>
                                    <p:anim calcmode="lin" valueType="num">
                                      <p:cBhvr>
                                        <p:cTn id="8" dur="500" fill="hold"/>
                                        <p:tgtEl>
                                          <p:spTgt spid="37890"/>
                                        </p:tgtEl>
                                        <p:attrNameLst>
                                          <p:attrName>ppt_h</p:attrName>
                                        </p:attrNameLst>
                                      </p:cBhvr>
                                      <p:tavLst>
                                        <p:tav tm="0">
                                          <p:val>
                                            <p:fltVal val="0"/>
                                          </p:val>
                                        </p:tav>
                                        <p:tav tm="100000">
                                          <p:val>
                                            <p:strVal val="#ppt_h"/>
                                          </p:val>
                                        </p:tav>
                                      </p:tavLst>
                                    </p:anim>
                                    <p:anim calcmode="lin" valueType="num">
                                      <p:cBhvr>
                                        <p:cTn id="9" dur="500" fill="hold"/>
                                        <p:tgtEl>
                                          <p:spTgt spid="37890"/>
                                        </p:tgtEl>
                                        <p:attrNameLst>
                                          <p:attrName>ppt_x</p:attrName>
                                        </p:attrNameLst>
                                      </p:cBhvr>
                                      <p:tavLst>
                                        <p:tav tm="0">
                                          <p:val>
                                            <p:fltVal val="0.5"/>
                                          </p:val>
                                        </p:tav>
                                        <p:tav tm="100000">
                                          <p:val>
                                            <p:strVal val="#ppt_x"/>
                                          </p:val>
                                        </p:tav>
                                      </p:tavLst>
                                    </p:anim>
                                    <p:anim calcmode="lin" valueType="num">
                                      <p:cBhvr>
                                        <p:cTn id="10" dur="500" fill="hold"/>
                                        <p:tgtEl>
                                          <p:spTgt spid="37890"/>
                                        </p:tgtEl>
                                        <p:attrNameLst>
                                          <p:attrName>ppt_y</p:attrName>
                                        </p:attrNameLst>
                                      </p:cBhvr>
                                      <p:tavLst>
                                        <p:tav tm="0">
                                          <p:val>
                                            <p:fltVal val="0.5"/>
                                          </p:val>
                                        </p:tav>
                                        <p:tav tm="100000">
                                          <p:val>
                                            <p:strVal val="#ppt_y"/>
                                          </p:val>
                                        </p:tav>
                                      </p:tavLst>
                                    </p:anim>
                                  </p:childTnLst>
                                </p:cTn>
                              </p:par>
                            </p:childTnLst>
                          </p:cTn>
                        </p:par>
                        <p:par>
                          <p:cTn id="11" fill="hold">
                            <p:stCondLst>
                              <p:cond delay="500"/>
                            </p:stCondLst>
                            <p:childTnLst>
                              <p:par>
                                <p:cTn id="12" presetID="9" presetClass="entr" presetSubtype="0" fill="hold" grpId="0" nodeType="afterEffect">
                                  <p:stCondLst>
                                    <p:cond delay="0"/>
                                  </p:stCondLst>
                                  <p:childTnLst>
                                    <p:set>
                                      <p:cBhvr>
                                        <p:cTn id="13" dur="1" fill="hold">
                                          <p:stCondLst>
                                            <p:cond delay="0"/>
                                          </p:stCondLst>
                                        </p:cTn>
                                        <p:tgtEl>
                                          <p:spTgt spid="37891">
                                            <p:txEl>
                                              <p:pRg st="0" end="0"/>
                                            </p:txEl>
                                          </p:spTgt>
                                        </p:tgtEl>
                                        <p:attrNameLst>
                                          <p:attrName>style.visibility</p:attrName>
                                        </p:attrNameLst>
                                      </p:cBhvr>
                                      <p:to>
                                        <p:strVal val="visible"/>
                                      </p:to>
                                    </p:set>
                                    <p:animEffect transition="in" filter="dissolve">
                                      <p:cBhvr>
                                        <p:cTn id="14" dur="500"/>
                                        <p:tgtEl>
                                          <p:spTgt spid="37891">
                                            <p:txEl>
                                              <p:pRg st="0" end="0"/>
                                            </p:txEl>
                                          </p:spTgt>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37891">
                                            <p:txEl>
                                              <p:pRg st="1" end="1"/>
                                            </p:txEl>
                                          </p:spTgt>
                                        </p:tgtEl>
                                        <p:attrNameLst>
                                          <p:attrName>style.visibility</p:attrName>
                                        </p:attrNameLst>
                                      </p:cBhvr>
                                      <p:to>
                                        <p:strVal val="visible"/>
                                      </p:to>
                                    </p:set>
                                    <p:animEffect transition="in" filter="dissolve">
                                      <p:cBhvr>
                                        <p:cTn id="18" dur="500"/>
                                        <p:tgtEl>
                                          <p:spTgt spid="37891">
                                            <p:txEl>
                                              <p:pRg st="1" end="1"/>
                                            </p:txEl>
                                          </p:spTgt>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37892">
                                            <p:txEl>
                                              <p:pRg st="0" end="0"/>
                                            </p:txEl>
                                          </p:spTgt>
                                        </p:tgtEl>
                                        <p:attrNameLst>
                                          <p:attrName>style.visibility</p:attrName>
                                        </p:attrNameLst>
                                      </p:cBhvr>
                                      <p:to>
                                        <p:strVal val="visible"/>
                                      </p:to>
                                    </p:set>
                                    <p:animEffect transition="in" filter="wipe(left)">
                                      <p:cBhvr>
                                        <p:cTn id="22" dur="500"/>
                                        <p:tgtEl>
                                          <p:spTgt spid="37892">
                                            <p:txEl>
                                              <p:pRg st="0" end="0"/>
                                            </p:txEl>
                                          </p:spTgt>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37892">
                                            <p:txEl>
                                              <p:pRg st="1" end="1"/>
                                            </p:txEl>
                                          </p:spTgt>
                                        </p:tgtEl>
                                        <p:attrNameLst>
                                          <p:attrName>style.visibility</p:attrName>
                                        </p:attrNameLst>
                                      </p:cBhvr>
                                      <p:to>
                                        <p:strVal val="visible"/>
                                      </p:to>
                                    </p:set>
                                    <p:animEffect transition="in" filter="wipe(left)">
                                      <p:cBhvr>
                                        <p:cTn id="26" dur="500"/>
                                        <p:tgtEl>
                                          <p:spTgt spid="3789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build="p"/>
      <p:bldP spid="37892"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Oval 5"/>
          <p:cNvSpPr>
            <a:spLocks noChangeArrowheads="1"/>
          </p:cNvSpPr>
          <p:nvPr/>
        </p:nvSpPr>
        <p:spPr bwMode="auto">
          <a:xfrm>
            <a:off x="508000" y="4221163"/>
            <a:ext cx="2027238" cy="1152525"/>
          </a:xfrm>
          <a:prstGeom prst="ellipse">
            <a:avLst/>
          </a:prstGeom>
          <a:solidFill>
            <a:schemeClr val="tx1"/>
          </a:solidFill>
          <a:ln w="9525">
            <a:noFill/>
            <a:round/>
            <a:headEnd/>
            <a:tailEnd/>
          </a:ln>
        </p:spPr>
        <p:txBody>
          <a:bodyPr wrap="none" anchor="ctr"/>
          <a:lstStyle/>
          <a:p>
            <a:endParaRPr lang="en-US"/>
          </a:p>
        </p:txBody>
      </p:sp>
      <p:sp>
        <p:nvSpPr>
          <p:cNvPr id="31750" name="Text Box 6"/>
          <p:cNvSpPr txBox="1">
            <a:spLocks noChangeArrowheads="1"/>
          </p:cNvSpPr>
          <p:nvPr/>
        </p:nvSpPr>
        <p:spPr bwMode="auto">
          <a:xfrm>
            <a:off x="1209675" y="4149725"/>
            <a:ext cx="714375" cy="366713"/>
          </a:xfrm>
          <a:prstGeom prst="rect">
            <a:avLst/>
          </a:prstGeom>
          <a:noFill/>
          <a:ln w="9525">
            <a:noFill/>
            <a:miter lim="800000"/>
            <a:headEnd/>
            <a:tailEnd/>
          </a:ln>
        </p:spPr>
        <p:txBody>
          <a:bodyPr>
            <a:spAutoFit/>
          </a:bodyPr>
          <a:lstStyle/>
          <a:p>
            <a:pPr>
              <a:spcBef>
                <a:spcPct val="50000"/>
              </a:spcBef>
            </a:pPr>
            <a:r>
              <a:rPr lang="en-US" b="1">
                <a:solidFill>
                  <a:schemeClr val="hlink"/>
                </a:solidFill>
                <a:latin typeface="Stencil" pitchFamily="82" charset="0"/>
              </a:rPr>
              <a:t>Ak</a:t>
            </a:r>
          </a:p>
        </p:txBody>
      </p:sp>
      <p:sp>
        <p:nvSpPr>
          <p:cNvPr id="31831" name="AutoShape 87"/>
          <p:cNvSpPr>
            <a:spLocks noChangeArrowheads="1"/>
          </p:cNvSpPr>
          <p:nvPr/>
        </p:nvSpPr>
        <p:spPr bwMode="auto">
          <a:xfrm rot="-5400000">
            <a:off x="6115050" y="3413126"/>
            <a:ext cx="4103687" cy="1687512"/>
          </a:xfrm>
          <a:custGeom>
            <a:avLst/>
            <a:gdLst>
              <a:gd name="T0" fmla="*/ 584730539 w 21600"/>
              <a:gd name="T1" fmla="*/ 0 h 21600"/>
              <a:gd name="T2" fmla="*/ 0 w 21600"/>
              <a:gd name="T3" fmla="*/ 65918902 h 21600"/>
              <a:gd name="T4" fmla="*/ 584730539 w 21600"/>
              <a:gd name="T5" fmla="*/ 131837804 h 21600"/>
              <a:gd name="T6" fmla="*/ 779640783 w 21600"/>
              <a:gd name="T7" fmla="*/ 65918902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002F00"/>
              </a:gs>
              <a:gs pos="100000">
                <a:srgbClr val="006600"/>
              </a:gs>
            </a:gsLst>
            <a:lin ang="0" scaled="1"/>
          </a:gradFill>
          <a:ln w="9525">
            <a:solidFill>
              <a:schemeClr val="tx1"/>
            </a:solidFill>
            <a:miter lim="800000"/>
            <a:headEnd/>
            <a:tailEnd/>
          </a:ln>
        </p:spPr>
        <p:txBody>
          <a:bodyPr wrap="none" anchor="ctr"/>
          <a:lstStyle/>
          <a:p>
            <a:endParaRPr lang="en-US"/>
          </a:p>
        </p:txBody>
      </p:sp>
      <p:sp>
        <p:nvSpPr>
          <p:cNvPr id="31830" name="AutoShape 86"/>
          <p:cNvSpPr>
            <a:spLocks noChangeArrowheads="1"/>
          </p:cNvSpPr>
          <p:nvPr/>
        </p:nvSpPr>
        <p:spPr bwMode="auto">
          <a:xfrm rot="-5400000">
            <a:off x="4895851" y="3989387"/>
            <a:ext cx="2951162" cy="1687513"/>
          </a:xfrm>
          <a:custGeom>
            <a:avLst/>
            <a:gdLst>
              <a:gd name="T0" fmla="*/ 302408057 w 21600"/>
              <a:gd name="T1" fmla="*/ 0 h 21600"/>
              <a:gd name="T2" fmla="*/ 0 w 21600"/>
              <a:gd name="T3" fmla="*/ 65919019 h 21600"/>
              <a:gd name="T4" fmla="*/ 302408057 w 21600"/>
              <a:gd name="T5" fmla="*/ 131837960 h 21600"/>
              <a:gd name="T6" fmla="*/ 403210970 w 21600"/>
              <a:gd name="T7" fmla="*/ 6591901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002F00"/>
              </a:gs>
              <a:gs pos="100000">
                <a:srgbClr val="006600"/>
              </a:gs>
            </a:gsLst>
            <a:lin ang="0" scaled="1"/>
          </a:gradFill>
          <a:ln w="9525">
            <a:solidFill>
              <a:schemeClr val="tx1"/>
            </a:solidFill>
            <a:miter lim="800000"/>
            <a:headEnd/>
            <a:tailEnd/>
          </a:ln>
        </p:spPr>
        <p:txBody>
          <a:bodyPr wrap="none" anchor="ctr"/>
          <a:lstStyle/>
          <a:p>
            <a:endParaRPr lang="en-US"/>
          </a:p>
        </p:txBody>
      </p:sp>
      <p:sp>
        <p:nvSpPr>
          <p:cNvPr id="31829" name="AutoShape 85"/>
          <p:cNvSpPr>
            <a:spLocks noChangeArrowheads="1"/>
          </p:cNvSpPr>
          <p:nvPr/>
        </p:nvSpPr>
        <p:spPr bwMode="auto">
          <a:xfrm rot="-5400000">
            <a:off x="3660775" y="4422775"/>
            <a:ext cx="2087563" cy="1687513"/>
          </a:xfrm>
          <a:custGeom>
            <a:avLst/>
            <a:gdLst>
              <a:gd name="T0" fmla="*/ 151316611 w 21600"/>
              <a:gd name="T1" fmla="*/ 0 h 21600"/>
              <a:gd name="T2" fmla="*/ 0 w 21600"/>
              <a:gd name="T3" fmla="*/ 65919019 h 21600"/>
              <a:gd name="T4" fmla="*/ 151316611 w 21600"/>
              <a:gd name="T5" fmla="*/ 131837960 h 21600"/>
              <a:gd name="T6" fmla="*/ 201755498 w 21600"/>
              <a:gd name="T7" fmla="*/ 6591901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002F00"/>
              </a:gs>
              <a:gs pos="100000">
                <a:srgbClr val="006600"/>
              </a:gs>
            </a:gsLst>
            <a:lin ang="0" scaled="1"/>
          </a:gradFill>
          <a:ln w="9525">
            <a:solidFill>
              <a:schemeClr val="tx1"/>
            </a:solidFill>
            <a:miter lim="800000"/>
            <a:headEnd/>
            <a:tailEnd/>
          </a:ln>
        </p:spPr>
        <p:txBody>
          <a:bodyPr wrap="none" anchor="ctr"/>
          <a:lstStyle/>
          <a:p>
            <a:endParaRPr lang="en-US"/>
          </a:p>
        </p:txBody>
      </p:sp>
      <p:sp>
        <p:nvSpPr>
          <p:cNvPr id="31828" name="AutoShape 84"/>
          <p:cNvSpPr>
            <a:spLocks noChangeArrowheads="1"/>
          </p:cNvSpPr>
          <p:nvPr/>
        </p:nvSpPr>
        <p:spPr bwMode="auto">
          <a:xfrm rot="-5400000">
            <a:off x="2302669" y="4601369"/>
            <a:ext cx="1584325" cy="1687513"/>
          </a:xfrm>
          <a:custGeom>
            <a:avLst/>
            <a:gdLst>
              <a:gd name="T0" fmla="*/ 87155777 w 21600"/>
              <a:gd name="T1" fmla="*/ 0 h 21600"/>
              <a:gd name="T2" fmla="*/ 0 w 21600"/>
              <a:gd name="T3" fmla="*/ 65919019 h 21600"/>
              <a:gd name="T4" fmla="*/ 87155777 w 21600"/>
              <a:gd name="T5" fmla="*/ 131837960 h 21600"/>
              <a:gd name="T6" fmla="*/ 116207666 w 21600"/>
              <a:gd name="T7" fmla="*/ 65919019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002F00"/>
              </a:gs>
              <a:gs pos="100000">
                <a:srgbClr val="006600"/>
              </a:gs>
            </a:gsLst>
            <a:lin ang="0" scaled="1"/>
          </a:gradFill>
          <a:ln w="9525">
            <a:solidFill>
              <a:schemeClr val="tx1"/>
            </a:solidFill>
            <a:miter lim="800000"/>
            <a:headEnd/>
            <a:tailEnd/>
          </a:ln>
        </p:spPr>
        <p:txBody>
          <a:bodyPr wrap="none" anchor="ctr"/>
          <a:lstStyle/>
          <a:p>
            <a:endParaRPr lang="en-US"/>
          </a:p>
        </p:txBody>
      </p:sp>
      <p:sp>
        <p:nvSpPr>
          <p:cNvPr id="31751" name="Text Box 7"/>
          <p:cNvSpPr txBox="1">
            <a:spLocks noChangeArrowheads="1"/>
          </p:cNvSpPr>
          <p:nvPr/>
        </p:nvSpPr>
        <p:spPr bwMode="auto">
          <a:xfrm>
            <a:off x="1287463" y="4987925"/>
            <a:ext cx="546100" cy="457200"/>
          </a:xfrm>
          <a:prstGeom prst="rect">
            <a:avLst/>
          </a:prstGeom>
          <a:noFill/>
          <a:ln w="9525">
            <a:noFill/>
            <a:miter lim="800000"/>
            <a:headEnd/>
            <a:tailEnd/>
          </a:ln>
        </p:spPr>
        <p:txBody>
          <a:bodyPr>
            <a:spAutoFit/>
          </a:bodyPr>
          <a:lstStyle/>
          <a:p>
            <a:pPr algn="ctr">
              <a:spcBef>
                <a:spcPct val="50000"/>
              </a:spcBef>
            </a:pPr>
            <a:r>
              <a:rPr lang="en-US" sz="2400" b="1">
                <a:solidFill>
                  <a:schemeClr val="hlink"/>
                </a:solidFill>
                <a:latin typeface="Stencil" pitchFamily="82" charset="0"/>
              </a:rPr>
              <a:t>A</a:t>
            </a:r>
          </a:p>
        </p:txBody>
      </p:sp>
      <p:grpSp>
        <p:nvGrpSpPr>
          <p:cNvPr id="2" name="Group 8"/>
          <p:cNvGrpSpPr>
            <a:grpSpLocks/>
          </p:cNvGrpSpPr>
          <p:nvPr/>
        </p:nvGrpSpPr>
        <p:grpSpPr bwMode="auto">
          <a:xfrm>
            <a:off x="428625" y="4076700"/>
            <a:ext cx="863600" cy="1223963"/>
            <a:chOff x="249" y="2568"/>
            <a:chExt cx="502" cy="771"/>
          </a:xfrm>
        </p:grpSpPr>
        <p:sp>
          <p:nvSpPr>
            <p:cNvPr id="7241" name="Text Box 9"/>
            <p:cNvSpPr txBox="1">
              <a:spLocks noChangeArrowheads="1"/>
            </p:cNvSpPr>
            <p:nvPr/>
          </p:nvSpPr>
          <p:spPr bwMode="auto">
            <a:xfrm>
              <a:off x="249" y="2886"/>
              <a:ext cx="317" cy="231"/>
            </a:xfrm>
            <a:prstGeom prst="rect">
              <a:avLst/>
            </a:prstGeom>
            <a:noFill/>
            <a:ln w="9525">
              <a:noFill/>
              <a:miter lim="800000"/>
              <a:headEnd/>
              <a:tailEnd/>
            </a:ln>
          </p:spPr>
          <p:txBody>
            <a:bodyPr>
              <a:spAutoFit/>
            </a:bodyPr>
            <a:lstStyle/>
            <a:p>
              <a:pPr algn="ctr">
                <a:spcBef>
                  <a:spcPct val="50000"/>
                </a:spcBef>
              </a:pPr>
              <a:r>
                <a:rPr lang="en-US" b="1">
                  <a:solidFill>
                    <a:schemeClr val="hlink"/>
                  </a:solidFill>
                  <a:latin typeface="Stencil" pitchFamily="82" charset="0"/>
                </a:rPr>
                <a:t>S</a:t>
              </a:r>
            </a:p>
          </p:txBody>
        </p:sp>
        <p:sp>
          <p:nvSpPr>
            <p:cNvPr id="31754" name="AutoShape 10"/>
            <p:cNvSpPr>
              <a:spLocks noChangeArrowheads="1"/>
            </p:cNvSpPr>
            <p:nvPr/>
          </p:nvSpPr>
          <p:spPr bwMode="auto">
            <a:xfrm rot="10800000">
              <a:off x="297" y="2568"/>
              <a:ext cx="454" cy="771"/>
            </a:xfrm>
            <a:prstGeom prst="curvedLeftArrow">
              <a:avLst>
                <a:gd name="adj1" fmla="val 33965"/>
                <a:gd name="adj2" fmla="val 67930"/>
                <a:gd name="adj3" fmla="val 33333"/>
              </a:avLst>
            </a:prstGeom>
            <a:gradFill rotWithShape="1">
              <a:gsLst>
                <a:gs pos="0">
                  <a:schemeClr val="accent1"/>
                </a:gs>
                <a:gs pos="100000">
                  <a:schemeClr val="accent1">
                    <a:gamma/>
                    <a:shade val="46275"/>
                    <a:invGamma/>
                  </a:schemeClr>
                </a:gs>
              </a:gsLst>
              <a:lin ang="0" scaled="1"/>
            </a:gradFill>
            <a:ln w="9525">
              <a:solidFill>
                <a:schemeClr val="tx1"/>
              </a:solidFill>
              <a:miter lim="800000"/>
              <a:headEnd/>
              <a:tailEnd/>
            </a:ln>
            <a:effectLst/>
          </p:spPr>
          <p:txBody>
            <a:bodyPr wrap="none" anchor="ctr"/>
            <a:lstStyle/>
            <a:p>
              <a:pPr>
                <a:defRPr/>
              </a:pPr>
              <a:endParaRPr lang="en-US"/>
            </a:p>
          </p:txBody>
        </p:sp>
      </p:grpSp>
      <p:grpSp>
        <p:nvGrpSpPr>
          <p:cNvPr id="3" name="Group 18"/>
          <p:cNvGrpSpPr>
            <a:grpSpLocks/>
          </p:cNvGrpSpPr>
          <p:nvPr/>
        </p:nvGrpSpPr>
        <p:grpSpPr bwMode="auto">
          <a:xfrm>
            <a:off x="1676400" y="4221163"/>
            <a:ext cx="1014413" cy="1223962"/>
            <a:chOff x="975" y="2659"/>
            <a:chExt cx="590" cy="771"/>
          </a:xfrm>
        </p:grpSpPr>
        <p:sp>
          <p:nvSpPr>
            <p:cNvPr id="7239" name="AutoShape 11"/>
            <p:cNvSpPr>
              <a:spLocks noChangeArrowheads="1"/>
            </p:cNvSpPr>
            <p:nvPr/>
          </p:nvSpPr>
          <p:spPr bwMode="auto">
            <a:xfrm flipH="1">
              <a:off x="975" y="2659"/>
              <a:ext cx="499" cy="771"/>
            </a:xfrm>
            <a:prstGeom prst="curvedRightArrow">
              <a:avLst>
                <a:gd name="adj1" fmla="val 30902"/>
                <a:gd name="adj2" fmla="val 61804"/>
                <a:gd name="adj3" fmla="val 33333"/>
              </a:avLst>
            </a:prstGeom>
            <a:solidFill>
              <a:schemeClr val="accent1"/>
            </a:solidFill>
            <a:ln w="9525">
              <a:solidFill>
                <a:schemeClr val="tx1"/>
              </a:solidFill>
              <a:miter lim="800000"/>
              <a:headEnd/>
              <a:tailEnd/>
            </a:ln>
          </p:spPr>
          <p:txBody>
            <a:bodyPr wrap="none" anchor="ctr"/>
            <a:lstStyle/>
            <a:p>
              <a:endParaRPr lang="en-US"/>
            </a:p>
          </p:txBody>
        </p:sp>
        <p:sp>
          <p:nvSpPr>
            <p:cNvPr id="7240" name="Text Box 17"/>
            <p:cNvSpPr txBox="1">
              <a:spLocks noChangeArrowheads="1"/>
            </p:cNvSpPr>
            <p:nvPr/>
          </p:nvSpPr>
          <p:spPr bwMode="auto">
            <a:xfrm>
              <a:off x="1156" y="2825"/>
              <a:ext cx="409" cy="288"/>
            </a:xfrm>
            <a:prstGeom prst="rect">
              <a:avLst/>
            </a:prstGeom>
            <a:noFill/>
            <a:ln w="9525">
              <a:noFill/>
              <a:miter lim="800000"/>
              <a:headEnd/>
              <a:tailEnd/>
            </a:ln>
          </p:spPr>
          <p:txBody>
            <a:bodyPr>
              <a:spAutoFit/>
            </a:bodyPr>
            <a:lstStyle/>
            <a:p>
              <a:pPr>
                <a:spcBef>
                  <a:spcPct val="50000"/>
                </a:spcBef>
              </a:pPr>
              <a:r>
                <a:rPr lang="en-US" sz="2400">
                  <a:solidFill>
                    <a:schemeClr val="hlink"/>
                  </a:solidFill>
                  <a:latin typeface="Stencil" pitchFamily="82" charset="0"/>
                </a:rPr>
                <a:t>AL</a:t>
              </a:r>
            </a:p>
          </p:txBody>
        </p:sp>
      </p:grpSp>
      <p:sp>
        <p:nvSpPr>
          <p:cNvPr id="31748" name="AutoShape 4"/>
          <p:cNvSpPr>
            <a:spLocks noChangeArrowheads="1"/>
          </p:cNvSpPr>
          <p:nvPr/>
        </p:nvSpPr>
        <p:spPr bwMode="auto">
          <a:xfrm rot="-5400000">
            <a:off x="893763" y="5141913"/>
            <a:ext cx="1223962" cy="1687512"/>
          </a:xfrm>
          <a:custGeom>
            <a:avLst/>
            <a:gdLst>
              <a:gd name="T0" fmla="*/ 52016737 w 21600"/>
              <a:gd name="T1" fmla="*/ 0 h 21600"/>
              <a:gd name="T2" fmla="*/ 0 w 21600"/>
              <a:gd name="T3" fmla="*/ 65918902 h 21600"/>
              <a:gd name="T4" fmla="*/ 52016737 w 21600"/>
              <a:gd name="T5" fmla="*/ 131837804 h 21600"/>
              <a:gd name="T6" fmla="*/ 69355697 w 21600"/>
              <a:gd name="T7" fmla="*/ 65918902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002F00"/>
              </a:gs>
              <a:gs pos="100000">
                <a:srgbClr val="006600"/>
              </a:gs>
            </a:gsLst>
            <a:lin ang="0" scaled="1"/>
          </a:gradFill>
          <a:ln w="9525">
            <a:solidFill>
              <a:schemeClr val="tx1"/>
            </a:solidFill>
            <a:miter lim="800000"/>
            <a:headEnd/>
            <a:tailEnd/>
          </a:ln>
        </p:spPr>
        <p:txBody>
          <a:bodyPr wrap="none" anchor="ctr"/>
          <a:lstStyle/>
          <a:p>
            <a:endParaRPr lang="en-US"/>
          </a:p>
        </p:txBody>
      </p:sp>
      <p:grpSp>
        <p:nvGrpSpPr>
          <p:cNvPr id="4" name="Group 12"/>
          <p:cNvGrpSpPr>
            <a:grpSpLocks/>
          </p:cNvGrpSpPr>
          <p:nvPr/>
        </p:nvGrpSpPr>
        <p:grpSpPr bwMode="auto">
          <a:xfrm>
            <a:off x="895350" y="4508500"/>
            <a:ext cx="1327150" cy="1873250"/>
            <a:chOff x="521" y="2840"/>
            <a:chExt cx="771" cy="1180"/>
          </a:xfrm>
        </p:grpSpPr>
        <p:sp>
          <p:nvSpPr>
            <p:cNvPr id="7237" name="Text Box 13"/>
            <p:cNvSpPr txBox="1">
              <a:spLocks noChangeArrowheads="1"/>
            </p:cNvSpPr>
            <p:nvPr/>
          </p:nvSpPr>
          <p:spPr bwMode="auto">
            <a:xfrm>
              <a:off x="521" y="3616"/>
              <a:ext cx="771" cy="404"/>
            </a:xfrm>
            <a:prstGeom prst="rect">
              <a:avLst/>
            </a:prstGeom>
            <a:noFill/>
            <a:ln w="9525">
              <a:noFill/>
              <a:miter lim="800000"/>
              <a:headEnd/>
              <a:tailEnd/>
            </a:ln>
          </p:spPr>
          <p:txBody>
            <a:bodyPr>
              <a:spAutoFit/>
            </a:bodyPr>
            <a:lstStyle/>
            <a:p>
              <a:pPr>
                <a:spcBef>
                  <a:spcPct val="50000"/>
                </a:spcBef>
              </a:pPr>
              <a:r>
                <a:rPr lang="en-US" sz="3600" b="1">
                  <a:solidFill>
                    <a:schemeClr val="tx2"/>
                  </a:solidFill>
                </a:rPr>
                <a:t>2007</a:t>
              </a:r>
            </a:p>
          </p:txBody>
        </p:sp>
        <p:sp>
          <p:nvSpPr>
            <p:cNvPr id="31758" name="Oval 14"/>
            <p:cNvSpPr>
              <a:spLocks noChangeArrowheads="1"/>
            </p:cNvSpPr>
            <p:nvPr/>
          </p:nvSpPr>
          <p:spPr bwMode="auto">
            <a:xfrm>
              <a:off x="521" y="2840"/>
              <a:ext cx="681" cy="363"/>
            </a:xfrm>
            <a:prstGeom prst="ellipse">
              <a:avLst/>
            </a:prstGeom>
            <a:gradFill rotWithShape="1">
              <a:gsLst>
                <a:gs pos="0">
                  <a:schemeClr val="accent1"/>
                </a:gs>
                <a:gs pos="100000">
                  <a:schemeClr val="accent1">
                    <a:gamma/>
                    <a:shade val="28627"/>
                    <a:invGamma/>
                  </a:schemeClr>
                </a:gs>
              </a:gsLst>
              <a:path path="shape">
                <a:fillToRect l="50000" t="50000" r="50000" b="50000"/>
              </a:path>
            </a:gradFill>
            <a:ln w="9525">
              <a:noFill/>
              <a:round/>
              <a:headEnd/>
              <a:tailEnd/>
            </a:ln>
            <a:effectLst/>
          </p:spPr>
          <p:txBody>
            <a:bodyPr wrap="none" anchor="ctr"/>
            <a:lstStyle/>
            <a:p>
              <a:pPr algn="ctr">
                <a:defRPr/>
              </a:pPr>
              <a:r>
                <a:rPr lang="en-US" sz="2400" b="1"/>
                <a:t>17000</a:t>
              </a:r>
            </a:p>
          </p:txBody>
        </p:sp>
      </p:grpSp>
      <p:sp>
        <p:nvSpPr>
          <p:cNvPr id="31759" name="Rectangle 15"/>
          <p:cNvSpPr>
            <a:spLocks noChangeArrowheads="1"/>
          </p:cNvSpPr>
          <p:nvPr/>
        </p:nvSpPr>
        <p:spPr bwMode="auto">
          <a:xfrm>
            <a:off x="741363" y="5300663"/>
            <a:ext cx="1404937" cy="576262"/>
          </a:xfrm>
          <a:prstGeom prst="rect">
            <a:avLst/>
          </a:prstGeom>
          <a:noFill/>
          <a:ln w="9525">
            <a:noFill/>
            <a:miter lim="800000"/>
            <a:headEnd/>
            <a:tailEnd/>
          </a:ln>
        </p:spPr>
        <p:txBody>
          <a:bodyPr wrap="none" anchor="ctr"/>
          <a:lstStyle/>
          <a:p>
            <a:pPr algn="ctr"/>
            <a:r>
              <a:rPr lang="en-US" sz="3200">
                <a:solidFill>
                  <a:schemeClr val="bg1"/>
                </a:solidFill>
              </a:rPr>
              <a:t>70</a:t>
            </a:r>
            <a:r>
              <a:rPr lang="en-US" sz="3200">
                <a:solidFill>
                  <a:schemeClr val="tx2"/>
                </a:solidFill>
              </a:rPr>
              <a:t>00 + 1600</a:t>
            </a:r>
          </a:p>
        </p:txBody>
      </p:sp>
      <p:grpSp>
        <p:nvGrpSpPr>
          <p:cNvPr id="5" name="Group 27"/>
          <p:cNvGrpSpPr>
            <a:grpSpLocks/>
          </p:cNvGrpSpPr>
          <p:nvPr/>
        </p:nvGrpSpPr>
        <p:grpSpPr bwMode="auto">
          <a:xfrm>
            <a:off x="350838" y="3644900"/>
            <a:ext cx="1636712" cy="1800225"/>
            <a:chOff x="249" y="2568"/>
            <a:chExt cx="502" cy="771"/>
          </a:xfrm>
        </p:grpSpPr>
        <p:sp>
          <p:nvSpPr>
            <p:cNvPr id="7235" name="Text Box 28"/>
            <p:cNvSpPr txBox="1">
              <a:spLocks noChangeArrowheads="1"/>
            </p:cNvSpPr>
            <p:nvPr/>
          </p:nvSpPr>
          <p:spPr bwMode="auto">
            <a:xfrm>
              <a:off x="249" y="2886"/>
              <a:ext cx="317" cy="157"/>
            </a:xfrm>
            <a:prstGeom prst="rect">
              <a:avLst/>
            </a:prstGeom>
            <a:noFill/>
            <a:ln w="9525">
              <a:noFill/>
              <a:miter lim="800000"/>
              <a:headEnd/>
              <a:tailEnd/>
            </a:ln>
          </p:spPr>
          <p:txBody>
            <a:bodyPr>
              <a:spAutoFit/>
            </a:bodyPr>
            <a:lstStyle/>
            <a:p>
              <a:pPr algn="ctr">
                <a:spcBef>
                  <a:spcPct val="50000"/>
                </a:spcBef>
              </a:pPr>
              <a:r>
                <a:rPr lang="en-US" b="1">
                  <a:solidFill>
                    <a:schemeClr val="hlink"/>
                  </a:solidFill>
                  <a:latin typeface="Stencil" pitchFamily="82" charset="0"/>
                </a:rPr>
                <a:t>S</a:t>
              </a:r>
            </a:p>
          </p:txBody>
        </p:sp>
        <p:sp>
          <p:nvSpPr>
            <p:cNvPr id="31773" name="AutoShape 29"/>
            <p:cNvSpPr>
              <a:spLocks noChangeArrowheads="1"/>
            </p:cNvSpPr>
            <p:nvPr/>
          </p:nvSpPr>
          <p:spPr bwMode="auto">
            <a:xfrm rot="10800000">
              <a:off x="297" y="2568"/>
              <a:ext cx="454" cy="771"/>
            </a:xfrm>
            <a:prstGeom prst="curvedLeftArrow">
              <a:avLst>
                <a:gd name="adj1" fmla="val 33965"/>
                <a:gd name="adj2" fmla="val 67930"/>
                <a:gd name="adj3" fmla="val 33333"/>
              </a:avLst>
            </a:prstGeom>
            <a:gradFill rotWithShape="1">
              <a:gsLst>
                <a:gs pos="0">
                  <a:schemeClr val="accent1"/>
                </a:gs>
                <a:gs pos="100000">
                  <a:schemeClr val="accent1">
                    <a:gamma/>
                    <a:shade val="46275"/>
                    <a:invGamma/>
                  </a:schemeClr>
                </a:gs>
              </a:gsLst>
              <a:lin ang="0" scaled="1"/>
            </a:gradFill>
            <a:ln w="9525">
              <a:solidFill>
                <a:schemeClr val="tx1"/>
              </a:solidFill>
              <a:miter lim="800000"/>
              <a:headEnd/>
              <a:tailEnd/>
            </a:ln>
            <a:effectLst/>
          </p:spPr>
          <p:txBody>
            <a:bodyPr wrap="none" anchor="ctr"/>
            <a:lstStyle/>
            <a:p>
              <a:pPr>
                <a:defRPr/>
              </a:pPr>
              <a:endParaRPr lang="en-US"/>
            </a:p>
          </p:txBody>
        </p:sp>
      </p:grpSp>
      <p:sp>
        <p:nvSpPr>
          <p:cNvPr id="31774" name="Rectangle 30"/>
          <p:cNvSpPr>
            <a:spLocks noChangeArrowheads="1"/>
          </p:cNvSpPr>
          <p:nvPr/>
        </p:nvSpPr>
        <p:spPr bwMode="auto">
          <a:xfrm>
            <a:off x="1833563" y="3716338"/>
            <a:ext cx="665162" cy="519112"/>
          </a:xfrm>
          <a:prstGeom prst="rect">
            <a:avLst/>
          </a:prstGeom>
          <a:noFill/>
          <a:ln w="9525">
            <a:noFill/>
            <a:miter lim="800000"/>
            <a:headEnd/>
            <a:tailEnd/>
          </a:ln>
        </p:spPr>
        <p:txBody>
          <a:bodyPr wrap="none">
            <a:spAutoFit/>
          </a:bodyPr>
          <a:lstStyle/>
          <a:p>
            <a:r>
              <a:rPr lang="en-US" sz="2800">
                <a:solidFill>
                  <a:schemeClr val="hlink"/>
                </a:solidFill>
                <a:latin typeface="Stencil" pitchFamily="82" charset="0"/>
              </a:rPr>
              <a:t>AK</a:t>
            </a:r>
          </a:p>
        </p:txBody>
      </p:sp>
      <p:sp>
        <p:nvSpPr>
          <p:cNvPr id="31775" name="Rectangle 31"/>
          <p:cNvSpPr>
            <a:spLocks noChangeArrowheads="1"/>
          </p:cNvSpPr>
          <p:nvPr/>
        </p:nvSpPr>
        <p:spPr bwMode="auto">
          <a:xfrm>
            <a:off x="1987550" y="5013325"/>
            <a:ext cx="404813" cy="519113"/>
          </a:xfrm>
          <a:prstGeom prst="rect">
            <a:avLst/>
          </a:prstGeom>
          <a:noFill/>
          <a:ln w="9525">
            <a:noFill/>
            <a:miter lim="800000"/>
            <a:headEnd/>
            <a:tailEnd/>
          </a:ln>
        </p:spPr>
        <p:txBody>
          <a:bodyPr wrap="none">
            <a:spAutoFit/>
          </a:bodyPr>
          <a:lstStyle/>
          <a:p>
            <a:r>
              <a:rPr lang="en-US" sz="2800">
                <a:solidFill>
                  <a:schemeClr val="hlink"/>
                </a:solidFill>
                <a:latin typeface="Stencil" pitchFamily="82" charset="0"/>
              </a:rPr>
              <a:t>A</a:t>
            </a:r>
          </a:p>
        </p:txBody>
      </p:sp>
      <p:grpSp>
        <p:nvGrpSpPr>
          <p:cNvPr id="6" name="Group 39"/>
          <p:cNvGrpSpPr>
            <a:grpSpLocks/>
          </p:cNvGrpSpPr>
          <p:nvPr/>
        </p:nvGrpSpPr>
        <p:grpSpPr bwMode="auto">
          <a:xfrm>
            <a:off x="2535238" y="3789363"/>
            <a:ext cx="1412875" cy="1871662"/>
            <a:chOff x="1474" y="2387"/>
            <a:chExt cx="822" cy="1179"/>
          </a:xfrm>
        </p:grpSpPr>
        <p:grpSp>
          <p:nvGrpSpPr>
            <p:cNvPr id="7231" name="Group 37"/>
            <p:cNvGrpSpPr>
              <a:grpSpLocks/>
            </p:cNvGrpSpPr>
            <p:nvPr/>
          </p:nvGrpSpPr>
          <p:grpSpPr bwMode="auto">
            <a:xfrm>
              <a:off x="1474" y="2387"/>
              <a:ext cx="822" cy="1179"/>
              <a:chOff x="1468" y="2387"/>
              <a:chExt cx="822" cy="1179"/>
            </a:xfrm>
          </p:grpSpPr>
          <p:sp>
            <p:nvSpPr>
              <p:cNvPr id="7233" name="AutoShape 20"/>
              <p:cNvSpPr>
                <a:spLocks noChangeArrowheads="1"/>
              </p:cNvSpPr>
              <p:nvPr/>
            </p:nvSpPr>
            <p:spPr bwMode="auto">
              <a:xfrm flipH="1">
                <a:off x="1468" y="2387"/>
                <a:ext cx="822" cy="1179"/>
              </a:xfrm>
              <a:prstGeom prst="curvedRightArrow">
                <a:avLst>
                  <a:gd name="adj1" fmla="val 28686"/>
                  <a:gd name="adj2" fmla="val 57372"/>
                  <a:gd name="adj3" fmla="val 33333"/>
                </a:avLst>
              </a:prstGeom>
              <a:solidFill>
                <a:schemeClr val="accent1"/>
              </a:solidFill>
              <a:ln w="9525">
                <a:solidFill>
                  <a:schemeClr val="tx1"/>
                </a:solidFill>
                <a:miter lim="800000"/>
                <a:headEnd/>
                <a:tailEnd/>
              </a:ln>
            </p:spPr>
            <p:txBody>
              <a:bodyPr wrap="none" anchor="ctr"/>
              <a:lstStyle/>
              <a:p>
                <a:endParaRPr lang="en-US"/>
              </a:p>
            </p:txBody>
          </p:sp>
          <p:sp>
            <p:nvSpPr>
              <p:cNvPr id="7234" name="Rectangle 25"/>
              <p:cNvSpPr>
                <a:spLocks noChangeArrowheads="1"/>
              </p:cNvSpPr>
              <p:nvPr/>
            </p:nvSpPr>
            <p:spPr bwMode="auto">
              <a:xfrm>
                <a:off x="1468" y="3077"/>
                <a:ext cx="817" cy="363"/>
              </a:xfrm>
              <a:prstGeom prst="rect">
                <a:avLst/>
              </a:prstGeom>
              <a:noFill/>
              <a:ln w="9525">
                <a:noFill/>
                <a:miter lim="800000"/>
                <a:headEnd/>
                <a:tailEnd/>
              </a:ln>
            </p:spPr>
            <p:txBody>
              <a:bodyPr wrap="none" anchor="ctr"/>
              <a:lstStyle/>
              <a:p>
                <a:pPr algn="ctr"/>
                <a:r>
                  <a:rPr lang="en-US" sz="3200">
                    <a:solidFill>
                      <a:schemeClr val="tx2"/>
                    </a:solidFill>
                  </a:rPr>
                  <a:t>10600</a:t>
                </a:r>
              </a:p>
            </p:txBody>
          </p:sp>
        </p:grpSp>
        <p:sp>
          <p:nvSpPr>
            <p:cNvPr id="7232" name="Text Box 24"/>
            <p:cNvSpPr txBox="1">
              <a:spLocks noChangeArrowheads="1"/>
            </p:cNvSpPr>
            <p:nvPr/>
          </p:nvSpPr>
          <p:spPr bwMode="auto">
            <a:xfrm>
              <a:off x="1882" y="2779"/>
              <a:ext cx="408" cy="288"/>
            </a:xfrm>
            <a:prstGeom prst="rect">
              <a:avLst/>
            </a:prstGeom>
            <a:noFill/>
            <a:ln w="9525" algn="ctr">
              <a:noFill/>
              <a:miter lim="800000"/>
              <a:headEnd/>
              <a:tailEnd/>
            </a:ln>
          </p:spPr>
          <p:txBody>
            <a:bodyPr>
              <a:spAutoFit/>
            </a:bodyPr>
            <a:lstStyle/>
            <a:p>
              <a:pPr>
                <a:spcBef>
                  <a:spcPct val="50000"/>
                </a:spcBef>
              </a:pPr>
              <a:r>
                <a:rPr lang="en-US" sz="2400" b="1">
                  <a:solidFill>
                    <a:schemeClr val="hlink"/>
                  </a:solidFill>
                  <a:latin typeface="Stencil" pitchFamily="82" charset="0"/>
                </a:rPr>
                <a:t>AL</a:t>
              </a:r>
            </a:p>
          </p:txBody>
        </p:sp>
      </p:grpSp>
      <p:sp>
        <p:nvSpPr>
          <p:cNvPr id="31776" name="Rectangle 32"/>
          <p:cNvSpPr>
            <a:spLocks noChangeArrowheads="1"/>
          </p:cNvSpPr>
          <p:nvPr/>
        </p:nvSpPr>
        <p:spPr bwMode="auto">
          <a:xfrm>
            <a:off x="3079750" y="2924175"/>
            <a:ext cx="665163" cy="519113"/>
          </a:xfrm>
          <a:prstGeom prst="rect">
            <a:avLst/>
          </a:prstGeom>
          <a:noFill/>
          <a:ln w="9525">
            <a:noFill/>
            <a:miter lim="800000"/>
            <a:headEnd/>
            <a:tailEnd/>
          </a:ln>
        </p:spPr>
        <p:txBody>
          <a:bodyPr wrap="none">
            <a:spAutoFit/>
          </a:bodyPr>
          <a:lstStyle/>
          <a:p>
            <a:r>
              <a:rPr lang="en-US" sz="2800">
                <a:solidFill>
                  <a:schemeClr val="hlink"/>
                </a:solidFill>
                <a:latin typeface="Stencil" pitchFamily="82" charset="0"/>
              </a:rPr>
              <a:t>AK</a:t>
            </a:r>
          </a:p>
        </p:txBody>
      </p:sp>
      <p:grpSp>
        <p:nvGrpSpPr>
          <p:cNvPr id="8" name="Group 43"/>
          <p:cNvGrpSpPr>
            <a:grpSpLocks/>
          </p:cNvGrpSpPr>
          <p:nvPr/>
        </p:nvGrpSpPr>
        <p:grpSpPr bwMode="auto">
          <a:xfrm>
            <a:off x="3783013" y="2924175"/>
            <a:ext cx="3121025" cy="2973388"/>
            <a:chOff x="2064" y="2115"/>
            <a:chExt cx="1451" cy="1600"/>
          </a:xfrm>
        </p:grpSpPr>
        <p:sp>
          <p:nvSpPr>
            <p:cNvPr id="7229" name="AutoShape 44"/>
            <p:cNvSpPr>
              <a:spLocks noChangeArrowheads="1"/>
            </p:cNvSpPr>
            <p:nvPr/>
          </p:nvSpPr>
          <p:spPr bwMode="auto">
            <a:xfrm flipH="1">
              <a:off x="2064" y="2115"/>
              <a:ext cx="1316" cy="1600"/>
            </a:xfrm>
            <a:prstGeom prst="curvedRightArrow">
              <a:avLst>
                <a:gd name="adj1" fmla="val 24316"/>
                <a:gd name="adj2" fmla="val 48632"/>
                <a:gd name="adj3" fmla="val 33333"/>
              </a:avLst>
            </a:prstGeom>
            <a:solidFill>
              <a:schemeClr val="accent1"/>
            </a:solidFill>
            <a:ln w="9525">
              <a:solidFill>
                <a:schemeClr val="tx1"/>
              </a:solidFill>
              <a:miter lim="800000"/>
              <a:headEnd/>
              <a:tailEnd/>
            </a:ln>
          </p:spPr>
          <p:txBody>
            <a:bodyPr wrap="none" anchor="ctr"/>
            <a:lstStyle/>
            <a:p>
              <a:endParaRPr lang="en-US"/>
            </a:p>
          </p:txBody>
        </p:sp>
        <p:sp>
          <p:nvSpPr>
            <p:cNvPr id="7230" name="Text Box 45"/>
            <p:cNvSpPr txBox="1">
              <a:spLocks noChangeArrowheads="1"/>
            </p:cNvSpPr>
            <p:nvPr/>
          </p:nvSpPr>
          <p:spPr bwMode="auto">
            <a:xfrm>
              <a:off x="3107" y="2611"/>
              <a:ext cx="408" cy="280"/>
            </a:xfrm>
            <a:prstGeom prst="rect">
              <a:avLst/>
            </a:prstGeom>
            <a:noFill/>
            <a:ln w="9525" algn="ctr">
              <a:noFill/>
              <a:miter lim="800000"/>
              <a:headEnd/>
              <a:tailEnd/>
            </a:ln>
          </p:spPr>
          <p:txBody>
            <a:bodyPr>
              <a:spAutoFit/>
            </a:bodyPr>
            <a:lstStyle/>
            <a:p>
              <a:pPr>
                <a:spcBef>
                  <a:spcPct val="50000"/>
                </a:spcBef>
              </a:pPr>
              <a:r>
                <a:rPr lang="en-US" sz="2800" b="1">
                  <a:solidFill>
                    <a:schemeClr val="hlink"/>
                  </a:solidFill>
                  <a:latin typeface="Stencil" pitchFamily="82" charset="0"/>
                </a:rPr>
                <a:t>AL</a:t>
              </a:r>
            </a:p>
          </p:txBody>
        </p:sp>
      </p:grpSp>
      <p:sp>
        <p:nvSpPr>
          <p:cNvPr id="31770" name="Text Box 26"/>
          <p:cNvSpPr txBox="1">
            <a:spLocks noChangeArrowheads="1"/>
          </p:cNvSpPr>
          <p:nvPr/>
        </p:nvSpPr>
        <p:spPr bwMode="auto">
          <a:xfrm>
            <a:off x="2925763" y="5070475"/>
            <a:ext cx="1154112" cy="579438"/>
          </a:xfrm>
          <a:prstGeom prst="rect">
            <a:avLst/>
          </a:prstGeom>
          <a:noFill/>
          <a:ln w="9525">
            <a:noFill/>
            <a:miter lim="800000"/>
            <a:headEnd/>
            <a:tailEnd/>
          </a:ln>
        </p:spPr>
        <p:txBody>
          <a:bodyPr>
            <a:spAutoFit/>
          </a:bodyPr>
          <a:lstStyle/>
          <a:p>
            <a:pPr algn="ctr">
              <a:spcBef>
                <a:spcPct val="50000"/>
              </a:spcBef>
            </a:pPr>
            <a:r>
              <a:rPr lang="en-US" sz="3200" b="1">
                <a:solidFill>
                  <a:schemeClr val="hlink"/>
                </a:solidFill>
                <a:latin typeface="Stencil" pitchFamily="82" charset="0"/>
              </a:rPr>
              <a:t>A</a:t>
            </a:r>
          </a:p>
        </p:txBody>
      </p:sp>
      <p:grpSp>
        <p:nvGrpSpPr>
          <p:cNvPr id="9" name="Group 49"/>
          <p:cNvGrpSpPr>
            <a:grpSpLocks/>
          </p:cNvGrpSpPr>
          <p:nvPr/>
        </p:nvGrpSpPr>
        <p:grpSpPr bwMode="auto">
          <a:xfrm>
            <a:off x="273050" y="2565400"/>
            <a:ext cx="2886075" cy="3095625"/>
            <a:chOff x="249" y="2568"/>
            <a:chExt cx="502" cy="771"/>
          </a:xfrm>
        </p:grpSpPr>
        <p:sp>
          <p:nvSpPr>
            <p:cNvPr id="7227" name="Text Box 50"/>
            <p:cNvSpPr txBox="1">
              <a:spLocks noChangeArrowheads="1"/>
            </p:cNvSpPr>
            <p:nvPr/>
          </p:nvSpPr>
          <p:spPr bwMode="auto">
            <a:xfrm>
              <a:off x="249" y="2886"/>
              <a:ext cx="317" cy="144"/>
            </a:xfrm>
            <a:prstGeom prst="rect">
              <a:avLst/>
            </a:prstGeom>
            <a:noFill/>
            <a:ln w="9525">
              <a:noFill/>
              <a:miter lim="800000"/>
              <a:headEnd/>
              <a:tailEnd/>
            </a:ln>
          </p:spPr>
          <p:txBody>
            <a:bodyPr>
              <a:spAutoFit/>
            </a:bodyPr>
            <a:lstStyle/>
            <a:p>
              <a:pPr algn="ctr">
                <a:spcBef>
                  <a:spcPct val="50000"/>
                </a:spcBef>
              </a:pPr>
              <a:r>
                <a:rPr lang="en-US" sz="3200" b="1">
                  <a:solidFill>
                    <a:schemeClr val="hlink"/>
                  </a:solidFill>
                  <a:latin typeface="Stencil" pitchFamily="82" charset="0"/>
                </a:rPr>
                <a:t>S</a:t>
              </a:r>
            </a:p>
          </p:txBody>
        </p:sp>
        <p:sp>
          <p:nvSpPr>
            <p:cNvPr id="31795" name="AutoShape 51"/>
            <p:cNvSpPr>
              <a:spLocks noChangeArrowheads="1"/>
            </p:cNvSpPr>
            <p:nvPr/>
          </p:nvSpPr>
          <p:spPr bwMode="auto">
            <a:xfrm rot="10800000">
              <a:off x="297" y="2568"/>
              <a:ext cx="454" cy="771"/>
            </a:xfrm>
            <a:prstGeom prst="curvedLeftArrow">
              <a:avLst>
                <a:gd name="adj1" fmla="val 33965"/>
                <a:gd name="adj2" fmla="val 67930"/>
                <a:gd name="adj3" fmla="val 33333"/>
              </a:avLst>
            </a:prstGeom>
            <a:gradFill rotWithShape="1">
              <a:gsLst>
                <a:gs pos="0">
                  <a:schemeClr val="accent1"/>
                </a:gs>
                <a:gs pos="100000">
                  <a:schemeClr val="accent1">
                    <a:gamma/>
                    <a:shade val="46275"/>
                    <a:invGamma/>
                  </a:schemeClr>
                </a:gs>
              </a:gsLst>
              <a:lin ang="0" scaled="1"/>
            </a:gradFill>
            <a:ln w="9525">
              <a:solidFill>
                <a:schemeClr val="tx1"/>
              </a:solidFill>
              <a:miter lim="800000"/>
              <a:headEnd/>
              <a:tailEnd/>
            </a:ln>
            <a:effectLst/>
          </p:spPr>
          <p:txBody>
            <a:bodyPr wrap="none" anchor="ctr"/>
            <a:lstStyle/>
            <a:p>
              <a:pPr>
                <a:defRPr/>
              </a:pPr>
              <a:endParaRPr lang="en-US"/>
            </a:p>
          </p:txBody>
        </p:sp>
      </p:grpSp>
      <p:grpSp>
        <p:nvGrpSpPr>
          <p:cNvPr id="10" name="Group 58"/>
          <p:cNvGrpSpPr>
            <a:grpSpLocks/>
          </p:cNvGrpSpPr>
          <p:nvPr/>
        </p:nvGrpSpPr>
        <p:grpSpPr bwMode="auto">
          <a:xfrm>
            <a:off x="4719638" y="1844675"/>
            <a:ext cx="3976687" cy="4608513"/>
            <a:chOff x="2608" y="1480"/>
            <a:chExt cx="1860" cy="2449"/>
          </a:xfrm>
        </p:grpSpPr>
        <p:sp>
          <p:nvSpPr>
            <p:cNvPr id="7225" name="AutoShape 59"/>
            <p:cNvSpPr>
              <a:spLocks noChangeArrowheads="1"/>
            </p:cNvSpPr>
            <p:nvPr/>
          </p:nvSpPr>
          <p:spPr bwMode="auto">
            <a:xfrm flipH="1">
              <a:off x="2608" y="1480"/>
              <a:ext cx="1814" cy="2449"/>
            </a:xfrm>
            <a:prstGeom prst="curvedRightArrow">
              <a:avLst>
                <a:gd name="adj1" fmla="val 27001"/>
                <a:gd name="adj2" fmla="val 54002"/>
                <a:gd name="adj3" fmla="val 33333"/>
              </a:avLst>
            </a:prstGeom>
            <a:solidFill>
              <a:schemeClr val="accent1"/>
            </a:solidFill>
            <a:ln w="9525">
              <a:solidFill>
                <a:schemeClr val="tx1"/>
              </a:solidFill>
              <a:miter lim="800000"/>
              <a:headEnd/>
              <a:tailEnd/>
            </a:ln>
          </p:spPr>
          <p:txBody>
            <a:bodyPr wrap="none" anchor="ctr"/>
            <a:lstStyle/>
            <a:p>
              <a:endParaRPr lang="en-US"/>
            </a:p>
          </p:txBody>
        </p:sp>
        <p:sp>
          <p:nvSpPr>
            <p:cNvPr id="7226" name="Text Box 60"/>
            <p:cNvSpPr txBox="1">
              <a:spLocks noChangeArrowheads="1"/>
            </p:cNvSpPr>
            <p:nvPr/>
          </p:nvSpPr>
          <p:spPr bwMode="auto">
            <a:xfrm>
              <a:off x="3969" y="2251"/>
              <a:ext cx="499" cy="405"/>
            </a:xfrm>
            <a:prstGeom prst="rect">
              <a:avLst/>
            </a:prstGeom>
            <a:noFill/>
            <a:ln w="9525" algn="ctr">
              <a:noFill/>
              <a:miter lim="800000"/>
              <a:headEnd/>
              <a:tailEnd/>
            </a:ln>
          </p:spPr>
          <p:txBody>
            <a:bodyPr>
              <a:spAutoFit/>
            </a:bodyPr>
            <a:lstStyle/>
            <a:p>
              <a:pPr>
                <a:spcBef>
                  <a:spcPct val="50000"/>
                </a:spcBef>
              </a:pPr>
              <a:r>
                <a:rPr lang="en-US" sz="4400" b="1">
                  <a:solidFill>
                    <a:schemeClr val="hlink"/>
                  </a:solidFill>
                  <a:latin typeface="Stencil" pitchFamily="82" charset="0"/>
                </a:rPr>
                <a:t>AL</a:t>
              </a:r>
            </a:p>
          </p:txBody>
        </p:sp>
      </p:grpSp>
      <p:sp>
        <p:nvSpPr>
          <p:cNvPr id="31805" name="Rectangle 61"/>
          <p:cNvSpPr>
            <a:spLocks noChangeArrowheads="1"/>
          </p:cNvSpPr>
          <p:nvPr/>
        </p:nvSpPr>
        <p:spPr bwMode="auto">
          <a:xfrm>
            <a:off x="5576888" y="3284538"/>
            <a:ext cx="1747837" cy="684212"/>
          </a:xfrm>
          <a:prstGeom prst="rect">
            <a:avLst/>
          </a:prstGeom>
          <a:noFill/>
          <a:ln w="9525">
            <a:noFill/>
            <a:miter lim="800000"/>
            <a:headEnd/>
            <a:tailEnd/>
          </a:ln>
        </p:spPr>
        <p:txBody>
          <a:bodyPr wrap="none" anchor="ctr"/>
          <a:lstStyle/>
          <a:p>
            <a:pPr algn="ctr"/>
            <a:r>
              <a:rPr lang="en-US" sz="4000" b="1">
                <a:solidFill>
                  <a:schemeClr val="tx2"/>
                </a:solidFill>
              </a:rPr>
              <a:t>16600</a:t>
            </a:r>
          </a:p>
        </p:txBody>
      </p:sp>
      <p:grpSp>
        <p:nvGrpSpPr>
          <p:cNvPr id="11" name="Group 55"/>
          <p:cNvGrpSpPr>
            <a:grpSpLocks/>
          </p:cNvGrpSpPr>
          <p:nvPr/>
        </p:nvGrpSpPr>
        <p:grpSpPr bwMode="auto">
          <a:xfrm>
            <a:off x="5421313" y="2276475"/>
            <a:ext cx="2027237" cy="4090988"/>
            <a:chOff x="3198" y="1525"/>
            <a:chExt cx="1179" cy="2479"/>
          </a:xfrm>
        </p:grpSpPr>
        <p:sp>
          <p:nvSpPr>
            <p:cNvPr id="7223" name="Text Box 56"/>
            <p:cNvSpPr txBox="1">
              <a:spLocks noChangeArrowheads="1"/>
            </p:cNvSpPr>
            <p:nvPr/>
          </p:nvSpPr>
          <p:spPr bwMode="auto">
            <a:xfrm>
              <a:off x="3470" y="3616"/>
              <a:ext cx="771" cy="388"/>
            </a:xfrm>
            <a:prstGeom prst="rect">
              <a:avLst/>
            </a:prstGeom>
            <a:noFill/>
            <a:ln w="9525">
              <a:noFill/>
              <a:miter lim="800000"/>
              <a:headEnd/>
              <a:tailEnd/>
            </a:ln>
          </p:spPr>
          <p:txBody>
            <a:bodyPr>
              <a:spAutoFit/>
            </a:bodyPr>
            <a:lstStyle/>
            <a:p>
              <a:pPr>
                <a:spcBef>
                  <a:spcPct val="50000"/>
                </a:spcBef>
              </a:pPr>
              <a:r>
                <a:rPr lang="en-US" sz="3600" b="1">
                  <a:solidFill>
                    <a:schemeClr val="tx2"/>
                  </a:solidFill>
                </a:rPr>
                <a:t>2010</a:t>
              </a:r>
            </a:p>
          </p:txBody>
        </p:sp>
        <p:sp>
          <p:nvSpPr>
            <p:cNvPr id="31801" name="Oval 57"/>
            <p:cNvSpPr>
              <a:spLocks noChangeArrowheads="1"/>
            </p:cNvSpPr>
            <p:nvPr/>
          </p:nvSpPr>
          <p:spPr bwMode="auto">
            <a:xfrm>
              <a:off x="3198" y="1525"/>
              <a:ext cx="1179" cy="680"/>
            </a:xfrm>
            <a:prstGeom prst="ellipse">
              <a:avLst/>
            </a:prstGeom>
            <a:gradFill rotWithShape="1">
              <a:gsLst>
                <a:gs pos="0">
                  <a:schemeClr val="accent1"/>
                </a:gs>
                <a:gs pos="100000">
                  <a:schemeClr val="accent1">
                    <a:gamma/>
                    <a:shade val="85882"/>
                    <a:invGamma/>
                  </a:schemeClr>
                </a:gs>
              </a:gsLst>
              <a:path path="shape">
                <a:fillToRect l="50000" t="50000" r="50000" b="50000"/>
              </a:path>
            </a:gradFill>
            <a:ln w="9525">
              <a:noFill/>
              <a:round/>
              <a:headEnd/>
              <a:tailEnd/>
            </a:ln>
            <a:effectLst/>
          </p:spPr>
          <p:txBody>
            <a:bodyPr wrap="none" anchor="ctr"/>
            <a:lstStyle/>
            <a:p>
              <a:pPr algn="ctr">
                <a:defRPr/>
              </a:pPr>
              <a:r>
                <a:rPr lang="en-US" sz="4400" b="1"/>
                <a:t>20600</a:t>
              </a:r>
            </a:p>
          </p:txBody>
        </p:sp>
      </p:grpSp>
      <p:sp>
        <p:nvSpPr>
          <p:cNvPr id="31806" name="Rectangle 62"/>
          <p:cNvSpPr>
            <a:spLocks noChangeArrowheads="1"/>
          </p:cNvSpPr>
          <p:nvPr/>
        </p:nvSpPr>
        <p:spPr bwMode="auto">
          <a:xfrm>
            <a:off x="3938588" y="4149725"/>
            <a:ext cx="1404937" cy="576263"/>
          </a:xfrm>
          <a:prstGeom prst="rect">
            <a:avLst/>
          </a:prstGeom>
          <a:noFill/>
          <a:ln w="9525">
            <a:noFill/>
            <a:miter lim="800000"/>
            <a:headEnd/>
            <a:tailEnd/>
          </a:ln>
        </p:spPr>
        <p:txBody>
          <a:bodyPr wrap="none" anchor="ctr"/>
          <a:lstStyle/>
          <a:p>
            <a:pPr algn="ctr"/>
            <a:r>
              <a:rPr lang="en-US" sz="3200" b="1">
                <a:solidFill>
                  <a:schemeClr val="tx2"/>
                </a:solidFill>
              </a:rPr>
              <a:t>13600</a:t>
            </a:r>
          </a:p>
        </p:txBody>
      </p:sp>
      <p:sp>
        <p:nvSpPr>
          <p:cNvPr id="31807" name="Rectangle 63"/>
          <p:cNvSpPr>
            <a:spLocks noChangeArrowheads="1"/>
          </p:cNvSpPr>
          <p:nvPr/>
        </p:nvSpPr>
        <p:spPr bwMode="auto">
          <a:xfrm>
            <a:off x="3627438" y="1874838"/>
            <a:ext cx="939800" cy="762000"/>
          </a:xfrm>
          <a:prstGeom prst="rect">
            <a:avLst/>
          </a:prstGeom>
          <a:noFill/>
          <a:ln w="9525">
            <a:noFill/>
            <a:miter lim="800000"/>
            <a:headEnd/>
            <a:tailEnd/>
          </a:ln>
        </p:spPr>
        <p:txBody>
          <a:bodyPr wrap="none">
            <a:spAutoFit/>
          </a:bodyPr>
          <a:lstStyle/>
          <a:p>
            <a:r>
              <a:rPr lang="en-US" sz="4400">
                <a:solidFill>
                  <a:schemeClr val="hlink"/>
                </a:solidFill>
                <a:latin typeface="Stencil" pitchFamily="82" charset="0"/>
              </a:rPr>
              <a:t>AK</a:t>
            </a:r>
          </a:p>
        </p:txBody>
      </p:sp>
      <p:sp>
        <p:nvSpPr>
          <p:cNvPr id="31808" name="Rectangle 64"/>
          <p:cNvSpPr>
            <a:spLocks noChangeArrowheads="1"/>
          </p:cNvSpPr>
          <p:nvPr/>
        </p:nvSpPr>
        <p:spPr bwMode="auto">
          <a:xfrm>
            <a:off x="3983038" y="5037138"/>
            <a:ext cx="608012" cy="914400"/>
          </a:xfrm>
          <a:prstGeom prst="rect">
            <a:avLst/>
          </a:prstGeom>
          <a:noFill/>
          <a:ln w="9525">
            <a:noFill/>
            <a:miter lim="800000"/>
            <a:headEnd/>
            <a:tailEnd/>
          </a:ln>
        </p:spPr>
        <p:txBody>
          <a:bodyPr wrap="none">
            <a:spAutoFit/>
          </a:bodyPr>
          <a:lstStyle/>
          <a:p>
            <a:r>
              <a:rPr lang="en-US" sz="5400">
                <a:solidFill>
                  <a:schemeClr val="hlink"/>
                </a:solidFill>
                <a:latin typeface="Stencil" pitchFamily="82" charset="0"/>
              </a:rPr>
              <a:t>A</a:t>
            </a:r>
          </a:p>
        </p:txBody>
      </p:sp>
      <p:grpSp>
        <p:nvGrpSpPr>
          <p:cNvPr id="12" name="Group 65"/>
          <p:cNvGrpSpPr>
            <a:grpSpLocks/>
          </p:cNvGrpSpPr>
          <p:nvPr/>
        </p:nvGrpSpPr>
        <p:grpSpPr bwMode="auto">
          <a:xfrm>
            <a:off x="193675" y="1412875"/>
            <a:ext cx="3589338" cy="4464050"/>
            <a:chOff x="249" y="2568"/>
            <a:chExt cx="502" cy="771"/>
          </a:xfrm>
        </p:grpSpPr>
        <p:sp>
          <p:nvSpPr>
            <p:cNvPr id="7221" name="Text Box 66"/>
            <p:cNvSpPr txBox="1">
              <a:spLocks noChangeArrowheads="1"/>
            </p:cNvSpPr>
            <p:nvPr/>
          </p:nvSpPr>
          <p:spPr bwMode="auto">
            <a:xfrm>
              <a:off x="249" y="2886"/>
              <a:ext cx="317" cy="100"/>
            </a:xfrm>
            <a:prstGeom prst="rect">
              <a:avLst/>
            </a:prstGeom>
            <a:noFill/>
            <a:ln w="9525">
              <a:noFill/>
              <a:miter lim="800000"/>
              <a:headEnd/>
              <a:tailEnd/>
            </a:ln>
          </p:spPr>
          <p:txBody>
            <a:bodyPr>
              <a:spAutoFit/>
            </a:bodyPr>
            <a:lstStyle/>
            <a:p>
              <a:pPr algn="ctr">
                <a:spcBef>
                  <a:spcPct val="50000"/>
                </a:spcBef>
              </a:pPr>
              <a:r>
                <a:rPr lang="en-US" sz="3200" b="1">
                  <a:solidFill>
                    <a:schemeClr val="hlink"/>
                  </a:solidFill>
                  <a:latin typeface="Stencil" pitchFamily="82" charset="0"/>
                </a:rPr>
                <a:t>S</a:t>
              </a:r>
            </a:p>
          </p:txBody>
        </p:sp>
        <p:sp>
          <p:nvSpPr>
            <p:cNvPr id="31811" name="AutoShape 67"/>
            <p:cNvSpPr>
              <a:spLocks noChangeArrowheads="1"/>
            </p:cNvSpPr>
            <p:nvPr/>
          </p:nvSpPr>
          <p:spPr bwMode="auto">
            <a:xfrm rot="10800000">
              <a:off x="297" y="2568"/>
              <a:ext cx="454" cy="771"/>
            </a:xfrm>
            <a:prstGeom prst="curvedLeftArrow">
              <a:avLst>
                <a:gd name="adj1" fmla="val 33965"/>
                <a:gd name="adj2" fmla="val 67930"/>
                <a:gd name="adj3" fmla="val 33333"/>
              </a:avLst>
            </a:prstGeom>
            <a:gradFill rotWithShape="1">
              <a:gsLst>
                <a:gs pos="0">
                  <a:schemeClr val="accent1"/>
                </a:gs>
                <a:gs pos="100000">
                  <a:schemeClr val="accent1">
                    <a:gamma/>
                    <a:shade val="46275"/>
                    <a:invGamma/>
                  </a:schemeClr>
                </a:gs>
              </a:gsLst>
              <a:lin ang="0" scaled="1"/>
            </a:gradFill>
            <a:ln w="9525">
              <a:solidFill>
                <a:schemeClr val="tx1"/>
              </a:solidFill>
              <a:miter lim="800000"/>
              <a:headEnd/>
              <a:tailEnd/>
            </a:ln>
            <a:effectLst/>
          </p:spPr>
          <p:txBody>
            <a:bodyPr wrap="none" anchor="ctr"/>
            <a:lstStyle/>
            <a:p>
              <a:pPr>
                <a:defRPr/>
              </a:pPr>
              <a:endParaRPr lang="en-US"/>
            </a:p>
          </p:txBody>
        </p:sp>
      </p:grpSp>
      <p:grpSp>
        <p:nvGrpSpPr>
          <p:cNvPr id="13" name="Group 72"/>
          <p:cNvGrpSpPr>
            <a:grpSpLocks/>
          </p:cNvGrpSpPr>
          <p:nvPr/>
        </p:nvGrpSpPr>
        <p:grpSpPr bwMode="auto">
          <a:xfrm>
            <a:off x="5811838" y="981075"/>
            <a:ext cx="4292600" cy="5327650"/>
            <a:chOff x="3515" y="709"/>
            <a:chExt cx="2360" cy="3265"/>
          </a:xfrm>
        </p:grpSpPr>
        <p:sp>
          <p:nvSpPr>
            <p:cNvPr id="7219" name="AutoShape 73"/>
            <p:cNvSpPr>
              <a:spLocks noChangeArrowheads="1"/>
            </p:cNvSpPr>
            <p:nvPr/>
          </p:nvSpPr>
          <p:spPr bwMode="auto">
            <a:xfrm flipH="1">
              <a:off x="3515" y="709"/>
              <a:ext cx="2245" cy="3265"/>
            </a:xfrm>
            <a:prstGeom prst="curvedRightArrow">
              <a:avLst>
                <a:gd name="adj1" fmla="val 29087"/>
                <a:gd name="adj2" fmla="val 58174"/>
                <a:gd name="adj3" fmla="val 33333"/>
              </a:avLst>
            </a:prstGeom>
            <a:solidFill>
              <a:schemeClr val="accent1"/>
            </a:solidFill>
            <a:ln w="9525">
              <a:solidFill>
                <a:schemeClr val="tx1"/>
              </a:solidFill>
              <a:miter lim="800000"/>
              <a:headEnd/>
              <a:tailEnd/>
            </a:ln>
          </p:spPr>
          <p:txBody>
            <a:bodyPr wrap="none" anchor="ctr"/>
            <a:lstStyle/>
            <a:p>
              <a:endParaRPr lang="en-US"/>
            </a:p>
          </p:txBody>
        </p:sp>
        <p:sp>
          <p:nvSpPr>
            <p:cNvPr id="7220" name="Text Box 74"/>
            <p:cNvSpPr txBox="1">
              <a:spLocks noChangeArrowheads="1"/>
            </p:cNvSpPr>
            <p:nvPr/>
          </p:nvSpPr>
          <p:spPr bwMode="auto">
            <a:xfrm>
              <a:off x="4967" y="1865"/>
              <a:ext cx="908" cy="728"/>
            </a:xfrm>
            <a:prstGeom prst="rect">
              <a:avLst/>
            </a:prstGeom>
            <a:noFill/>
            <a:ln w="9525" algn="ctr">
              <a:noFill/>
              <a:miter lim="800000"/>
              <a:headEnd/>
              <a:tailEnd/>
            </a:ln>
          </p:spPr>
          <p:txBody>
            <a:bodyPr>
              <a:spAutoFit/>
            </a:bodyPr>
            <a:lstStyle/>
            <a:p>
              <a:pPr>
                <a:spcBef>
                  <a:spcPct val="50000"/>
                </a:spcBef>
              </a:pPr>
              <a:r>
                <a:rPr lang="en-US" sz="7200" b="1">
                  <a:solidFill>
                    <a:schemeClr val="hlink"/>
                  </a:solidFill>
                  <a:latin typeface="Stencil" pitchFamily="82" charset="0"/>
                </a:rPr>
                <a:t>AL</a:t>
              </a:r>
            </a:p>
          </p:txBody>
        </p:sp>
      </p:grpSp>
      <p:grpSp>
        <p:nvGrpSpPr>
          <p:cNvPr id="14" name="Group 68"/>
          <p:cNvGrpSpPr>
            <a:grpSpLocks/>
          </p:cNvGrpSpPr>
          <p:nvPr/>
        </p:nvGrpSpPr>
        <p:grpSpPr bwMode="auto">
          <a:xfrm>
            <a:off x="6669088" y="549275"/>
            <a:ext cx="2965450" cy="5826125"/>
            <a:chOff x="4014" y="663"/>
            <a:chExt cx="1724" cy="3318"/>
          </a:xfrm>
        </p:grpSpPr>
        <p:sp>
          <p:nvSpPr>
            <p:cNvPr id="7217" name="Oval 69"/>
            <p:cNvSpPr>
              <a:spLocks noChangeArrowheads="1"/>
            </p:cNvSpPr>
            <p:nvPr/>
          </p:nvSpPr>
          <p:spPr bwMode="auto">
            <a:xfrm>
              <a:off x="4014" y="663"/>
              <a:ext cx="1724" cy="998"/>
            </a:xfrm>
            <a:prstGeom prst="ellipse">
              <a:avLst/>
            </a:prstGeom>
            <a:solidFill>
              <a:schemeClr val="accent1"/>
            </a:solidFill>
            <a:ln w="9525">
              <a:noFill/>
              <a:round/>
              <a:headEnd/>
              <a:tailEnd/>
            </a:ln>
          </p:spPr>
          <p:txBody>
            <a:bodyPr wrap="none" anchor="ctr"/>
            <a:lstStyle/>
            <a:p>
              <a:pPr algn="ctr"/>
              <a:r>
                <a:rPr lang="en-US" sz="5400" b="1"/>
                <a:t>21800 PS</a:t>
              </a:r>
            </a:p>
          </p:txBody>
        </p:sp>
        <p:sp>
          <p:nvSpPr>
            <p:cNvPr id="7218" name="Text Box 70"/>
            <p:cNvSpPr txBox="1">
              <a:spLocks noChangeArrowheads="1"/>
            </p:cNvSpPr>
            <p:nvPr/>
          </p:nvSpPr>
          <p:spPr bwMode="auto">
            <a:xfrm>
              <a:off x="4604" y="3616"/>
              <a:ext cx="771" cy="365"/>
            </a:xfrm>
            <a:prstGeom prst="rect">
              <a:avLst/>
            </a:prstGeom>
            <a:noFill/>
            <a:ln w="9525">
              <a:noFill/>
              <a:miter lim="800000"/>
              <a:headEnd/>
              <a:tailEnd/>
            </a:ln>
          </p:spPr>
          <p:txBody>
            <a:bodyPr>
              <a:spAutoFit/>
            </a:bodyPr>
            <a:lstStyle/>
            <a:p>
              <a:pPr>
                <a:spcBef>
                  <a:spcPct val="50000"/>
                </a:spcBef>
              </a:pPr>
              <a:r>
                <a:rPr lang="en-US" sz="3600" b="1">
                  <a:solidFill>
                    <a:schemeClr val="tx2"/>
                  </a:solidFill>
                </a:rPr>
                <a:t>2011</a:t>
              </a:r>
            </a:p>
          </p:txBody>
        </p:sp>
      </p:grpSp>
      <p:sp>
        <p:nvSpPr>
          <p:cNvPr id="31819" name="Text Box 75"/>
          <p:cNvSpPr txBox="1">
            <a:spLocks noChangeArrowheads="1"/>
          </p:cNvSpPr>
          <p:nvPr/>
        </p:nvSpPr>
        <p:spPr bwMode="auto">
          <a:xfrm>
            <a:off x="4799013" y="4638675"/>
            <a:ext cx="1403350" cy="1311275"/>
          </a:xfrm>
          <a:prstGeom prst="rect">
            <a:avLst/>
          </a:prstGeom>
          <a:noFill/>
          <a:ln w="9525">
            <a:noFill/>
            <a:miter lim="800000"/>
            <a:headEnd/>
            <a:tailEnd/>
          </a:ln>
        </p:spPr>
        <p:txBody>
          <a:bodyPr>
            <a:spAutoFit/>
          </a:bodyPr>
          <a:lstStyle/>
          <a:p>
            <a:pPr>
              <a:spcBef>
                <a:spcPct val="50000"/>
              </a:spcBef>
            </a:pPr>
            <a:r>
              <a:rPr lang="en-US" sz="8000" b="1">
                <a:solidFill>
                  <a:schemeClr val="hlink"/>
                </a:solidFill>
                <a:latin typeface="Stencil" pitchFamily="82" charset="0"/>
              </a:rPr>
              <a:t>A</a:t>
            </a:r>
          </a:p>
        </p:txBody>
      </p:sp>
      <p:sp>
        <p:nvSpPr>
          <p:cNvPr id="31815" name="Text Box 71"/>
          <p:cNvSpPr txBox="1">
            <a:spLocks noChangeArrowheads="1"/>
          </p:cNvSpPr>
          <p:nvPr/>
        </p:nvSpPr>
        <p:spPr bwMode="auto">
          <a:xfrm>
            <a:off x="4329113" y="822325"/>
            <a:ext cx="2106612" cy="1311275"/>
          </a:xfrm>
          <a:prstGeom prst="rect">
            <a:avLst/>
          </a:prstGeom>
          <a:noFill/>
          <a:ln w="9525">
            <a:noFill/>
            <a:miter lim="800000"/>
            <a:headEnd/>
            <a:tailEnd/>
          </a:ln>
        </p:spPr>
        <p:txBody>
          <a:bodyPr>
            <a:spAutoFit/>
          </a:bodyPr>
          <a:lstStyle/>
          <a:p>
            <a:pPr>
              <a:spcBef>
                <a:spcPct val="50000"/>
              </a:spcBef>
            </a:pPr>
            <a:r>
              <a:rPr lang="en-US" sz="8000" b="1">
                <a:solidFill>
                  <a:schemeClr val="hlink"/>
                </a:solidFill>
                <a:latin typeface="Stencil" pitchFamily="82" charset="0"/>
              </a:rPr>
              <a:t>AK</a:t>
            </a:r>
          </a:p>
        </p:txBody>
      </p:sp>
      <p:grpSp>
        <p:nvGrpSpPr>
          <p:cNvPr id="15" name="Group 80"/>
          <p:cNvGrpSpPr>
            <a:grpSpLocks/>
          </p:cNvGrpSpPr>
          <p:nvPr/>
        </p:nvGrpSpPr>
        <p:grpSpPr bwMode="auto">
          <a:xfrm>
            <a:off x="-508000" y="476250"/>
            <a:ext cx="5070475" cy="5473700"/>
            <a:chOff x="-295" y="300"/>
            <a:chExt cx="2948" cy="3448"/>
          </a:xfrm>
        </p:grpSpPr>
        <p:grpSp>
          <p:nvGrpSpPr>
            <p:cNvPr id="7213" name="Group 76"/>
            <p:cNvGrpSpPr>
              <a:grpSpLocks/>
            </p:cNvGrpSpPr>
            <p:nvPr/>
          </p:nvGrpSpPr>
          <p:grpSpPr bwMode="auto">
            <a:xfrm>
              <a:off x="-295" y="300"/>
              <a:ext cx="2948" cy="3448"/>
              <a:chOff x="113" y="2334"/>
              <a:chExt cx="1082" cy="1096"/>
            </a:xfrm>
          </p:grpSpPr>
          <p:sp>
            <p:nvSpPr>
              <p:cNvPr id="7215" name="Text Box 77"/>
              <p:cNvSpPr txBox="1">
                <a:spLocks noChangeArrowheads="1"/>
              </p:cNvSpPr>
              <p:nvPr/>
            </p:nvSpPr>
            <p:spPr bwMode="auto">
              <a:xfrm>
                <a:off x="113" y="2786"/>
                <a:ext cx="626" cy="92"/>
              </a:xfrm>
              <a:prstGeom prst="rect">
                <a:avLst/>
              </a:prstGeom>
              <a:noFill/>
              <a:ln w="9525">
                <a:noFill/>
                <a:miter lim="800000"/>
                <a:headEnd/>
                <a:tailEnd/>
              </a:ln>
            </p:spPr>
            <p:txBody>
              <a:bodyPr>
                <a:spAutoFit/>
              </a:bodyPr>
              <a:lstStyle/>
              <a:p>
                <a:pPr algn="ctr">
                  <a:spcBef>
                    <a:spcPct val="50000"/>
                  </a:spcBef>
                </a:pPr>
                <a:r>
                  <a:rPr lang="en-US" sz="2400" b="1">
                    <a:solidFill>
                      <a:schemeClr val="hlink"/>
                    </a:solidFill>
                    <a:latin typeface="Stencil" pitchFamily="82" charset="0"/>
                  </a:rPr>
                  <a:t>S</a:t>
                </a:r>
              </a:p>
            </p:txBody>
          </p:sp>
          <p:sp>
            <p:nvSpPr>
              <p:cNvPr id="31822" name="AutoShape 78"/>
              <p:cNvSpPr>
                <a:spLocks noChangeArrowheads="1"/>
              </p:cNvSpPr>
              <p:nvPr/>
            </p:nvSpPr>
            <p:spPr bwMode="auto">
              <a:xfrm rot="10800000">
                <a:off x="299" y="2334"/>
                <a:ext cx="896" cy="1096"/>
              </a:xfrm>
              <a:prstGeom prst="curvedLeftArrow">
                <a:avLst>
                  <a:gd name="adj1" fmla="val 24464"/>
                  <a:gd name="adj2" fmla="val 48929"/>
                  <a:gd name="adj3" fmla="val 33333"/>
                </a:avLst>
              </a:prstGeom>
              <a:gradFill rotWithShape="1">
                <a:gsLst>
                  <a:gs pos="0">
                    <a:schemeClr val="accent1"/>
                  </a:gs>
                  <a:gs pos="100000">
                    <a:schemeClr val="accent1">
                      <a:gamma/>
                      <a:shade val="46275"/>
                      <a:invGamma/>
                    </a:schemeClr>
                  </a:gs>
                </a:gsLst>
                <a:lin ang="0" scaled="1"/>
              </a:gradFill>
              <a:ln w="9525">
                <a:solidFill>
                  <a:schemeClr val="tx1"/>
                </a:solidFill>
                <a:miter lim="800000"/>
                <a:headEnd/>
                <a:tailEnd/>
              </a:ln>
              <a:effectLst/>
            </p:spPr>
            <p:txBody>
              <a:bodyPr wrap="none" anchor="ctr"/>
              <a:lstStyle/>
              <a:p>
                <a:pPr>
                  <a:defRPr/>
                </a:pPr>
                <a:endParaRPr lang="en-US"/>
              </a:p>
            </p:txBody>
          </p:sp>
        </p:grpSp>
        <p:sp>
          <p:nvSpPr>
            <p:cNvPr id="7214" name="Text Box 79"/>
            <p:cNvSpPr txBox="1">
              <a:spLocks noChangeArrowheads="1"/>
            </p:cNvSpPr>
            <p:nvPr/>
          </p:nvSpPr>
          <p:spPr bwMode="auto">
            <a:xfrm>
              <a:off x="204" y="1480"/>
              <a:ext cx="816" cy="826"/>
            </a:xfrm>
            <a:prstGeom prst="rect">
              <a:avLst/>
            </a:prstGeom>
            <a:noFill/>
            <a:ln w="9525">
              <a:noFill/>
              <a:miter lim="800000"/>
              <a:headEnd/>
              <a:tailEnd/>
            </a:ln>
          </p:spPr>
          <p:txBody>
            <a:bodyPr>
              <a:spAutoFit/>
            </a:bodyPr>
            <a:lstStyle/>
            <a:p>
              <a:pPr>
                <a:spcBef>
                  <a:spcPct val="50000"/>
                </a:spcBef>
              </a:pPr>
              <a:r>
                <a:rPr lang="en-US" sz="8000" b="1">
                  <a:solidFill>
                    <a:schemeClr val="hlink"/>
                  </a:solidFill>
                  <a:latin typeface="Stencil" pitchFamily="82" charset="0"/>
                </a:rPr>
                <a:t>S</a:t>
              </a:r>
            </a:p>
          </p:txBody>
        </p:sp>
      </p:grpSp>
      <p:sp>
        <p:nvSpPr>
          <p:cNvPr id="31825" name="Rectangle 81"/>
          <p:cNvSpPr>
            <a:spLocks noChangeArrowheads="1"/>
          </p:cNvSpPr>
          <p:nvPr/>
        </p:nvSpPr>
        <p:spPr bwMode="auto">
          <a:xfrm>
            <a:off x="7761288" y="2060575"/>
            <a:ext cx="1404937" cy="576263"/>
          </a:xfrm>
          <a:prstGeom prst="rect">
            <a:avLst/>
          </a:prstGeom>
          <a:noFill/>
          <a:ln w="9525">
            <a:noFill/>
            <a:miter lim="800000"/>
            <a:headEnd/>
            <a:tailEnd/>
          </a:ln>
        </p:spPr>
        <p:txBody>
          <a:bodyPr wrap="none" anchor="ctr"/>
          <a:lstStyle/>
          <a:p>
            <a:pPr algn="ctr"/>
            <a:r>
              <a:rPr lang="en-US" sz="4000" b="1">
                <a:solidFill>
                  <a:schemeClr val="tx2"/>
                </a:solidFill>
              </a:rPr>
              <a:t>19600</a:t>
            </a:r>
          </a:p>
        </p:txBody>
      </p:sp>
      <p:sp>
        <p:nvSpPr>
          <p:cNvPr id="31826" name="Rectangle 82"/>
          <p:cNvSpPr>
            <a:spLocks noChangeArrowheads="1"/>
          </p:cNvSpPr>
          <p:nvPr/>
        </p:nvSpPr>
        <p:spPr bwMode="auto">
          <a:xfrm>
            <a:off x="7527925" y="2420938"/>
            <a:ext cx="1987550" cy="720725"/>
          </a:xfrm>
          <a:prstGeom prst="rect">
            <a:avLst/>
          </a:prstGeom>
          <a:noFill/>
          <a:ln w="9525">
            <a:noFill/>
            <a:miter lim="800000"/>
            <a:headEnd/>
            <a:tailEnd/>
          </a:ln>
        </p:spPr>
        <p:txBody>
          <a:bodyPr wrap="none" anchor="ctr"/>
          <a:lstStyle/>
          <a:p>
            <a:pPr algn="ctr"/>
            <a:r>
              <a:rPr lang="en-US" sz="4000" b="1">
                <a:solidFill>
                  <a:schemeClr val="tx2"/>
                </a:solidFill>
              </a:rPr>
              <a:t>Target</a:t>
            </a:r>
          </a:p>
        </p:txBody>
      </p:sp>
      <p:sp>
        <p:nvSpPr>
          <p:cNvPr id="31827" name="AutoShape 83"/>
          <p:cNvSpPr>
            <a:spLocks noChangeArrowheads="1"/>
          </p:cNvSpPr>
          <p:nvPr/>
        </p:nvSpPr>
        <p:spPr bwMode="auto">
          <a:xfrm>
            <a:off x="7059613" y="3933825"/>
            <a:ext cx="2419350" cy="2016125"/>
          </a:xfrm>
          <a:prstGeom prst="irregularSeal1">
            <a:avLst/>
          </a:prstGeom>
          <a:noFill/>
          <a:ln w="9525">
            <a:solidFill>
              <a:schemeClr val="tx1"/>
            </a:solidFill>
            <a:miter lim="800000"/>
            <a:headEnd/>
            <a:tailEnd/>
          </a:ln>
        </p:spPr>
        <p:txBody>
          <a:bodyPr wrap="none" anchor="ctr"/>
          <a:lstStyle/>
          <a:p>
            <a:pPr algn="ctr"/>
            <a:r>
              <a:rPr lang="en-US" sz="3200" b="1">
                <a:solidFill>
                  <a:schemeClr val="hlink"/>
                </a:solidFill>
              </a:rPr>
              <a:t>Termasuk</a:t>
            </a:r>
          </a:p>
          <a:p>
            <a:pPr algn="ctr"/>
            <a:r>
              <a:rPr lang="en-US" sz="3200" b="1">
                <a:solidFill>
                  <a:schemeClr val="tx2"/>
                </a:solidFill>
              </a:rPr>
              <a:t>Profesi</a:t>
            </a:r>
          </a:p>
        </p:txBody>
      </p:sp>
      <p:grpSp>
        <p:nvGrpSpPr>
          <p:cNvPr id="17" name="Group 21"/>
          <p:cNvGrpSpPr>
            <a:grpSpLocks/>
          </p:cNvGrpSpPr>
          <p:nvPr/>
        </p:nvGrpSpPr>
        <p:grpSpPr bwMode="auto">
          <a:xfrm>
            <a:off x="2378075" y="4005263"/>
            <a:ext cx="1482725" cy="2370137"/>
            <a:chOff x="1338" y="2522"/>
            <a:chExt cx="862" cy="1494"/>
          </a:xfrm>
        </p:grpSpPr>
        <p:sp>
          <p:nvSpPr>
            <p:cNvPr id="7211" name="Text Box 22"/>
            <p:cNvSpPr txBox="1">
              <a:spLocks noChangeArrowheads="1"/>
            </p:cNvSpPr>
            <p:nvPr/>
          </p:nvSpPr>
          <p:spPr bwMode="auto">
            <a:xfrm>
              <a:off x="1429" y="3612"/>
              <a:ext cx="771" cy="404"/>
            </a:xfrm>
            <a:prstGeom prst="rect">
              <a:avLst/>
            </a:prstGeom>
            <a:noFill/>
            <a:ln w="9525">
              <a:noFill/>
              <a:miter lim="800000"/>
              <a:headEnd/>
              <a:tailEnd/>
            </a:ln>
          </p:spPr>
          <p:txBody>
            <a:bodyPr>
              <a:spAutoFit/>
            </a:bodyPr>
            <a:lstStyle/>
            <a:p>
              <a:pPr>
                <a:spcBef>
                  <a:spcPct val="50000"/>
                </a:spcBef>
              </a:pPr>
              <a:r>
                <a:rPr lang="en-US" sz="3600" b="1">
                  <a:solidFill>
                    <a:schemeClr val="tx2"/>
                  </a:solidFill>
                </a:rPr>
                <a:t>2008</a:t>
              </a:r>
            </a:p>
          </p:txBody>
        </p:sp>
        <p:sp>
          <p:nvSpPr>
            <p:cNvPr id="31767" name="Oval 23"/>
            <p:cNvSpPr>
              <a:spLocks noChangeArrowheads="1"/>
            </p:cNvSpPr>
            <p:nvPr/>
          </p:nvSpPr>
          <p:spPr bwMode="auto">
            <a:xfrm>
              <a:off x="1338" y="2522"/>
              <a:ext cx="862" cy="454"/>
            </a:xfrm>
            <a:prstGeom prst="ellipse">
              <a:avLst/>
            </a:prstGeom>
            <a:gradFill rotWithShape="1">
              <a:gsLst>
                <a:gs pos="0">
                  <a:schemeClr val="accent1"/>
                </a:gs>
                <a:gs pos="100000">
                  <a:schemeClr val="accent1">
                    <a:gamma/>
                    <a:shade val="57255"/>
                    <a:invGamma/>
                  </a:schemeClr>
                </a:gs>
              </a:gsLst>
              <a:path path="shape">
                <a:fillToRect l="50000" t="50000" r="50000" b="50000"/>
              </a:path>
            </a:gradFill>
            <a:ln w="9525">
              <a:noFill/>
              <a:round/>
              <a:headEnd/>
              <a:tailEnd/>
            </a:ln>
            <a:effectLst/>
          </p:spPr>
          <p:txBody>
            <a:bodyPr wrap="none" anchor="ctr"/>
            <a:lstStyle/>
            <a:p>
              <a:pPr algn="ctr">
                <a:defRPr/>
              </a:pPr>
              <a:r>
                <a:rPr lang="en-US" sz="3000" b="1"/>
                <a:t>18200</a:t>
              </a:r>
            </a:p>
          </p:txBody>
        </p:sp>
      </p:grpSp>
      <p:grpSp>
        <p:nvGrpSpPr>
          <p:cNvPr id="18" name="Group 34"/>
          <p:cNvGrpSpPr>
            <a:grpSpLocks/>
          </p:cNvGrpSpPr>
          <p:nvPr/>
        </p:nvGrpSpPr>
        <p:grpSpPr bwMode="auto">
          <a:xfrm>
            <a:off x="3860800" y="3357563"/>
            <a:ext cx="1716088" cy="3024187"/>
            <a:chOff x="2245" y="2115"/>
            <a:chExt cx="998" cy="1905"/>
          </a:xfrm>
        </p:grpSpPr>
        <p:sp>
          <p:nvSpPr>
            <p:cNvPr id="7209" name="Text Box 35"/>
            <p:cNvSpPr txBox="1">
              <a:spLocks noChangeArrowheads="1"/>
            </p:cNvSpPr>
            <p:nvPr/>
          </p:nvSpPr>
          <p:spPr bwMode="auto">
            <a:xfrm>
              <a:off x="2426" y="3616"/>
              <a:ext cx="771" cy="404"/>
            </a:xfrm>
            <a:prstGeom prst="rect">
              <a:avLst/>
            </a:prstGeom>
            <a:noFill/>
            <a:ln w="9525">
              <a:noFill/>
              <a:miter lim="800000"/>
              <a:headEnd/>
              <a:tailEnd/>
            </a:ln>
          </p:spPr>
          <p:txBody>
            <a:bodyPr>
              <a:spAutoFit/>
            </a:bodyPr>
            <a:lstStyle/>
            <a:p>
              <a:pPr>
                <a:spcBef>
                  <a:spcPct val="50000"/>
                </a:spcBef>
              </a:pPr>
              <a:r>
                <a:rPr lang="en-US" sz="3600" b="1">
                  <a:solidFill>
                    <a:schemeClr val="tx2"/>
                  </a:solidFill>
                </a:rPr>
                <a:t>2009</a:t>
              </a:r>
            </a:p>
          </p:txBody>
        </p:sp>
        <p:sp>
          <p:nvSpPr>
            <p:cNvPr id="31780" name="Oval 36"/>
            <p:cNvSpPr>
              <a:spLocks noChangeArrowheads="1"/>
            </p:cNvSpPr>
            <p:nvPr/>
          </p:nvSpPr>
          <p:spPr bwMode="auto">
            <a:xfrm>
              <a:off x="2245" y="2115"/>
              <a:ext cx="998" cy="544"/>
            </a:xfrm>
            <a:prstGeom prst="ellipse">
              <a:avLst/>
            </a:prstGeom>
            <a:gradFill rotWithShape="1">
              <a:gsLst>
                <a:gs pos="0">
                  <a:schemeClr val="accent1"/>
                </a:gs>
                <a:gs pos="100000">
                  <a:schemeClr val="accent1">
                    <a:gamma/>
                    <a:shade val="69804"/>
                    <a:invGamma/>
                  </a:schemeClr>
                </a:gs>
              </a:gsLst>
              <a:path path="shape">
                <a:fillToRect l="50000" t="50000" r="50000" b="50000"/>
              </a:path>
            </a:gradFill>
            <a:ln w="9525">
              <a:noFill/>
              <a:round/>
              <a:headEnd/>
              <a:tailEnd/>
            </a:ln>
            <a:effectLst/>
          </p:spPr>
          <p:txBody>
            <a:bodyPr wrap="none" anchor="ctr"/>
            <a:lstStyle/>
            <a:p>
              <a:pPr algn="ctr">
                <a:defRPr/>
              </a:pPr>
              <a:r>
                <a:rPr lang="en-US" sz="3600" b="1"/>
                <a:t>19400</a:t>
              </a:r>
            </a:p>
          </p:txBody>
        </p:sp>
      </p:grpSp>
      <p:sp>
        <p:nvSpPr>
          <p:cNvPr id="31760" name="Text Box 16"/>
          <p:cNvSpPr txBox="1">
            <a:spLocks noChangeArrowheads="1"/>
          </p:cNvSpPr>
          <p:nvPr/>
        </p:nvSpPr>
        <p:spPr bwMode="auto">
          <a:xfrm>
            <a:off x="895350" y="6308725"/>
            <a:ext cx="7723188" cy="519113"/>
          </a:xfrm>
          <a:prstGeom prst="rect">
            <a:avLst/>
          </a:prstGeom>
          <a:noFill/>
          <a:ln w="9525">
            <a:noFill/>
            <a:miter lim="800000"/>
            <a:headEnd/>
            <a:tailEnd/>
          </a:ln>
        </p:spPr>
        <p:txBody>
          <a:bodyPr>
            <a:spAutoFit/>
          </a:bodyPr>
          <a:lstStyle/>
          <a:p>
            <a:pPr>
              <a:spcBef>
                <a:spcPct val="50000"/>
              </a:spcBef>
            </a:pPr>
            <a:r>
              <a:rPr lang="en-US" sz="2800" b="1"/>
              <a:t>BULATKAN SIKLUS AKREDITASI</a:t>
            </a:r>
          </a:p>
        </p:txBody>
      </p:sp>
      <p:sp>
        <p:nvSpPr>
          <p:cNvPr id="31746" name="Rectangle 2"/>
          <p:cNvSpPr>
            <a:spLocks noGrp="1" noChangeArrowheads="1"/>
          </p:cNvSpPr>
          <p:nvPr>
            <p:ph type="title"/>
          </p:nvPr>
        </p:nvSpPr>
        <p:spPr>
          <a:xfrm>
            <a:off x="741363" y="0"/>
            <a:ext cx="8893175" cy="1143000"/>
          </a:xfrm>
        </p:spPr>
        <p:txBody>
          <a:bodyPr/>
          <a:lstStyle/>
          <a:p>
            <a:pPr>
              <a:defRPr/>
            </a:pPr>
            <a:r>
              <a:rPr lang="en-US" sz="4800" b="1" dirty="0" smtClean="0">
                <a:effectLst>
                  <a:outerShdw blurRad="38100" dist="38100" dir="2700000" algn="tl">
                    <a:srgbClr val="FFFFFF"/>
                  </a:outerShdw>
                </a:effectLst>
              </a:rPr>
              <a:t>Strategic GOALS &amp; Priority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6" fill="hold" grpId="0" nodeType="after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p:cTn id="7" dur="500" fill="hold"/>
                                        <p:tgtEl>
                                          <p:spTgt spid="31746"/>
                                        </p:tgtEl>
                                        <p:attrNameLst>
                                          <p:attrName>ppt_w</p:attrName>
                                        </p:attrNameLst>
                                      </p:cBhvr>
                                      <p:tavLst>
                                        <p:tav tm="0">
                                          <p:val>
                                            <p:strVal val="(6*min(max(#ppt_w*#ppt_h,.3),1)-7.4)/-.7*#ppt_w"/>
                                          </p:val>
                                        </p:tav>
                                        <p:tav tm="100000">
                                          <p:val>
                                            <p:strVal val="#ppt_w"/>
                                          </p:val>
                                        </p:tav>
                                      </p:tavLst>
                                    </p:anim>
                                    <p:anim calcmode="lin" valueType="num">
                                      <p:cBhvr>
                                        <p:cTn id="8" dur="500" fill="hold"/>
                                        <p:tgtEl>
                                          <p:spTgt spid="31746"/>
                                        </p:tgtEl>
                                        <p:attrNameLst>
                                          <p:attrName>ppt_h</p:attrName>
                                        </p:attrNameLst>
                                      </p:cBhvr>
                                      <p:tavLst>
                                        <p:tav tm="0">
                                          <p:val>
                                            <p:strVal val="(6*min(max(#ppt_w*#ppt_h,.3),1)-7.4)/-.7*#ppt_h"/>
                                          </p:val>
                                        </p:tav>
                                        <p:tav tm="100000">
                                          <p:val>
                                            <p:strVal val="#ppt_h"/>
                                          </p:val>
                                        </p:tav>
                                      </p:tavLst>
                                    </p:anim>
                                    <p:anim calcmode="lin" valueType="num">
                                      <p:cBhvr>
                                        <p:cTn id="9" dur="500" fill="hold"/>
                                        <p:tgtEl>
                                          <p:spTgt spid="31746"/>
                                        </p:tgtEl>
                                        <p:attrNameLst>
                                          <p:attrName>ppt_x</p:attrName>
                                        </p:attrNameLst>
                                      </p:cBhvr>
                                      <p:tavLst>
                                        <p:tav tm="0">
                                          <p:val>
                                            <p:fltVal val="0.5"/>
                                          </p:val>
                                        </p:tav>
                                        <p:tav tm="100000">
                                          <p:val>
                                            <p:strVal val="#ppt_x"/>
                                          </p:val>
                                        </p:tav>
                                      </p:tavLst>
                                    </p:anim>
                                    <p:anim calcmode="lin" valueType="num">
                                      <p:cBhvr>
                                        <p:cTn id="10" dur="500" fill="hold"/>
                                        <p:tgtEl>
                                          <p:spTgt spid="31746"/>
                                        </p:tgtEl>
                                        <p:attrNameLst>
                                          <p:attrName>ppt_y</p:attrName>
                                        </p:attrNameLst>
                                      </p:cBhvr>
                                      <p:tavLst>
                                        <p:tav tm="0">
                                          <p:val>
                                            <p:strVal val="1+(6*min(max(#ppt_w*#ppt_h,.3),1)-7.4)/-.7*#ppt_h/2"/>
                                          </p:val>
                                        </p:tav>
                                        <p:tav tm="100000">
                                          <p:val>
                                            <p:strVal val="#ppt_y"/>
                                          </p:val>
                                        </p:tav>
                                      </p:tavLst>
                                    </p:anim>
                                  </p:childTnLst>
                                </p:cTn>
                              </p:par>
                            </p:childTnLst>
                          </p:cTn>
                        </p:par>
                        <p:par>
                          <p:cTn id="11" fill="hold">
                            <p:stCondLst>
                              <p:cond delay="500"/>
                            </p:stCondLst>
                            <p:childTnLst>
                              <p:par>
                                <p:cTn id="12" presetID="22" presetClass="entr" presetSubtype="4"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31749"/>
                                        </p:tgtEl>
                                        <p:attrNameLst>
                                          <p:attrName>style.visibility</p:attrName>
                                        </p:attrNameLst>
                                      </p:cBhvr>
                                      <p:to>
                                        <p:strVal val="visible"/>
                                      </p:to>
                                    </p:set>
                                    <p:animEffect transition="in" filter="dissolve">
                                      <p:cBhvr>
                                        <p:cTn id="18" dur="500"/>
                                        <p:tgtEl>
                                          <p:spTgt spid="31749"/>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31759"/>
                                        </p:tgtEl>
                                        <p:attrNameLst>
                                          <p:attrName>style.visibility</p:attrName>
                                        </p:attrNameLst>
                                      </p:cBhvr>
                                      <p:to>
                                        <p:strVal val="visible"/>
                                      </p:to>
                                    </p:set>
                                    <p:animEffect transition="in" filter="dissolve">
                                      <p:cBhvr>
                                        <p:cTn id="22" dur="500"/>
                                        <p:tgtEl>
                                          <p:spTgt spid="31759"/>
                                        </p:tgtEl>
                                      </p:cBhvr>
                                    </p:animEffect>
                                  </p:childTnLst>
                                </p:cTn>
                              </p:par>
                            </p:childTnLst>
                          </p:cTn>
                        </p:par>
                        <p:par>
                          <p:cTn id="23" fill="hold">
                            <p:stCondLst>
                              <p:cond delay="2000"/>
                            </p:stCondLst>
                            <p:childTnLst>
                              <p:par>
                                <p:cTn id="24" presetID="22" presetClass="entr" presetSubtype="4" repeatCount="5000" fill="hold" grpId="0" nodeType="afterEffect">
                                  <p:stCondLst>
                                    <p:cond delay="0"/>
                                  </p:stCondLst>
                                  <p:childTnLst>
                                    <p:set>
                                      <p:cBhvr>
                                        <p:cTn id="25" dur="1" fill="hold">
                                          <p:stCondLst>
                                            <p:cond delay="0"/>
                                          </p:stCondLst>
                                        </p:cTn>
                                        <p:tgtEl>
                                          <p:spTgt spid="31748"/>
                                        </p:tgtEl>
                                        <p:attrNameLst>
                                          <p:attrName>style.visibility</p:attrName>
                                        </p:attrNameLst>
                                      </p:cBhvr>
                                      <p:to>
                                        <p:strVal val="visible"/>
                                      </p:to>
                                    </p:set>
                                    <p:animEffect transition="in" filter="wipe(down)">
                                      <p:cBhvr>
                                        <p:cTn id="26" dur="500"/>
                                        <p:tgtEl>
                                          <p:spTgt spid="31748"/>
                                        </p:tgtEl>
                                      </p:cBhvr>
                                    </p:animEffect>
                                  </p:childTnLst>
                                </p:cTn>
                              </p:par>
                            </p:childTnLst>
                          </p:cTn>
                        </p:par>
                        <p:par>
                          <p:cTn id="27" fill="hold">
                            <p:stCondLst>
                              <p:cond delay="4500"/>
                            </p:stCondLst>
                            <p:childTnLst>
                              <p:par>
                                <p:cTn id="28" presetID="22" presetClass="entr" presetSubtype="8" fill="hold" nodeType="afterEffect">
                                  <p:stCondLst>
                                    <p:cond delay="0"/>
                                  </p:stCondLst>
                                  <p:childTnLst>
                                    <p:set>
                                      <p:cBhvr>
                                        <p:cTn id="29" dur="1" fill="hold">
                                          <p:stCondLst>
                                            <p:cond delay="0"/>
                                          </p:stCondLst>
                                        </p:cTn>
                                        <p:tgtEl>
                                          <p:spTgt spid="31750">
                                            <p:txEl>
                                              <p:pRg st="0" end="0"/>
                                            </p:txEl>
                                          </p:spTgt>
                                        </p:tgtEl>
                                        <p:attrNameLst>
                                          <p:attrName>style.visibility</p:attrName>
                                        </p:attrNameLst>
                                      </p:cBhvr>
                                      <p:to>
                                        <p:strVal val="visible"/>
                                      </p:to>
                                    </p:set>
                                    <p:animEffect transition="in" filter="wipe(left)">
                                      <p:cBhvr>
                                        <p:cTn id="30" dur="500"/>
                                        <p:tgtEl>
                                          <p:spTgt spid="31750">
                                            <p:txEl>
                                              <p:pRg st="0" end="0"/>
                                            </p:txEl>
                                          </p:spTgt>
                                        </p:tgtEl>
                                      </p:cBhvr>
                                    </p:animEffect>
                                  </p:childTnLst>
                                </p:cTn>
                              </p:par>
                            </p:childTnLst>
                          </p:cTn>
                        </p:par>
                        <p:par>
                          <p:cTn id="31" fill="hold">
                            <p:stCondLst>
                              <p:cond delay="5000"/>
                            </p:stCondLst>
                            <p:childTnLst>
                              <p:par>
                                <p:cTn id="32" presetID="22" presetClass="entr" presetSubtype="1" fill="hold" nodeType="after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wipe(up)">
                                      <p:cBhvr>
                                        <p:cTn id="34" dur="500"/>
                                        <p:tgtEl>
                                          <p:spTgt spid="3"/>
                                        </p:tgtEl>
                                      </p:cBhvr>
                                    </p:animEffect>
                                  </p:childTnLst>
                                </p:cTn>
                              </p:par>
                            </p:childTnLst>
                          </p:cTn>
                        </p:par>
                        <p:par>
                          <p:cTn id="35" fill="hold">
                            <p:stCondLst>
                              <p:cond delay="5500"/>
                            </p:stCondLst>
                            <p:childTnLst>
                              <p:par>
                                <p:cTn id="36" presetID="22" presetClass="entr" presetSubtype="2" fill="hold" grpId="0" nodeType="afterEffect">
                                  <p:stCondLst>
                                    <p:cond delay="0"/>
                                  </p:stCondLst>
                                  <p:childTnLst>
                                    <p:set>
                                      <p:cBhvr>
                                        <p:cTn id="37" dur="1" fill="hold">
                                          <p:stCondLst>
                                            <p:cond delay="0"/>
                                          </p:stCondLst>
                                        </p:cTn>
                                        <p:tgtEl>
                                          <p:spTgt spid="31751">
                                            <p:txEl>
                                              <p:pRg st="0" end="0"/>
                                            </p:txEl>
                                          </p:spTgt>
                                        </p:tgtEl>
                                        <p:attrNameLst>
                                          <p:attrName>style.visibility</p:attrName>
                                        </p:attrNameLst>
                                      </p:cBhvr>
                                      <p:to>
                                        <p:strVal val="visible"/>
                                      </p:to>
                                    </p:set>
                                    <p:animEffect transition="in" filter="wipe(right)">
                                      <p:cBhvr>
                                        <p:cTn id="38" dur="500"/>
                                        <p:tgtEl>
                                          <p:spTgt spid="31751">
                                            <p:txEl>
                                              <p:pRg st="0" end="0"/>
                                            </p:txEl>
                                          </p:spTgt>
                                        </p:tgtEl>
                                      </p:cBhvr>
                                    </p:animEffect>
                                  </p:childTnLst>
                                </p:cTn>
                              </p:par>
                            </p:childTnLst>
                          </p:cTn>
                        </p:par>
                        <p:par>
                          <p:cTn id="39" fill="hold">
                            <p:stCondLst>
                              <p:cond delay="6000"/>
                            </p:stCondLst>
                            <p:childTnLst>
                              <p:par>
                                <p:cTn id="40" presetID="22" presetClass="entr" presetSubtype="4" fill="hold" nodeType="after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wipe(down)">
                                      <p:cBhvr>
                                        <p:cTn id="42" dur="1000"/>
                                        <p:tgtEl>
                                          <p:spTgt spid="2"/>
                                        </p:tgtEl>
                                      </p:cBhvr>
                                    </p:animEffect>
                                  </p:childTnLst>
                                </p:cTn>
                              </p:par>
                            </p:childTnLst>
                          </p:cTn>
                        </p:par>
                        <p:par>
                          <p:cTn id="43" fill="hold">
                            <p:stCondLst>
                              <p:cond delay="7000"/>
                            </p:stCondLst>
                            <p:childTnLst>
                              <p:par>
                                <p:cTn id="44" presetID="22" presetClass="entr" presetSubtype="4" repeatCount="4000" fill="hold" grpId="0" nodeType="afterEffect">
                                  <p:stCondLst>
                                    <p:cond delay="0"/>
                                  </p:stCondLst>
                                  <p:childTnLst>
                                    <p:set>
                                      <p:cBhvr>
                                        <p:cTn id="45" dur="1" fill="hold">
                                          <p:stCondLst>
                                            <p:cond delay="0"/>
                                          </p:stCondLst>
                                        </p:cTn>
                                        <p:tgtEl>
                                          <p:spTgt spid="31760"/>
                                        </p:tgtEl>
                                        <p:attrNameLst>
                                          <p:attrName>style.visibility</p:attrName>
                                        </p:attrNameLst>
                                      </p:cBhvr>
                                      <p:to>
                                        <p:strVal val="visible"/>
                                      </p:to>
                                    </p:set>
                                    <p:animEffect transition="in" filter="wipe(down)">
                                      <p:cBhvr>
                                        <p:cTn id="46" dur="500"/>
                                        <p:tgtEl>
                                          <p:spTgt spid="31760"/>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nodeType="click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wipe(down)">
                                      <p:cBhvr>
                                        <p:cTn id="51" dur="500"/>
                                        <p:tgtEl>
                                          <p:spTgt spid="17"/>
                                        </p:tgtEl>
                                      </p:cBhvr>
                                    </p:animEffect>
                                  </p:childTnLst>
                                </p:cTn>
                              </p:par>
                            </p:childTnLst>
                          </p:cTn>
                        </p:par>
                        <p:par>
                          <p:cTn id="52" fill="hold">
                            <p:stCondLst>
                              <p:cond delay="500"/>
                            </p:stCondLst>
                            <p:childTnLst>
                              <p:par>
                                <p:cTn id="53" presetID="22" presetClass="entr" presetSubtype="4" repeatCount="3000" fill="hold" grpId="0" nodeType="afterEffect">
                                  <p:stCondLst>
                                    <p:cond delay="0"/>
                                  </p:stCondLst>
                                  <p:childTnLst>
                                    <p:set>
                                      <p:cBhvr>
                                        <p:cTn id="54" dur="1" fill="hold">
                                          <p:stCondLst>
                                            <p:cond delay="0"/>
                                          </p:stCondLst>
                                        </p:cTn>
                                        <p:tgtEl>
                                          <p:spTgt spid="31828"/>
                                        </p:tgtEl>
                                        <p:attrNameLst>
                                          <p:attrName>style.visibility</p:attrName>
                                        </p:attrNameLst>
                                      </p:cBhvr>
                                      <p:to>
                                        <p:strVal val="visible"/>
                                      </p:to>
                                    </p:set>
                                    <p:animEffect transition="in" filter="wipe(down)">
                                      <p:cBhvr>
                                        <p:cTn id="55" dur="500"/>
                                        <p:tgtEl>
                                          <p:spTgt spid="31828"/>
                                        </p:tgtEl>
                                      </p:cBhvr>
                                    </p:animEffect>
                                  </p:childTnLst>
                                </p:cTn>
                              </p:par>
                            </p:childTnLst>
                          </p:cTn>
                        </p:par>
                        <p:par>
                          <p:cTn id="56" fill="hold">
                            <p:stCondLst>
                              <p:cond delay="2000"/>
                            </p:stCondLst>
                            <p:childTnLst>
                              <p:par>
                                <p:cTn id="57" presetID="9" presetClass="entr" presetSubtype="0" fill="hold" grpId="0" nodeType="afterEffect">
                                  <p:stCondLst>
                                    <p:cond delay="0"/>
                                  </p:stCondLst>
                                  <p:childTnLst>
                                    <p:set>
                                      <p:cBhvr>
                                        <p:cTn id="58" dur="1" fill="hold">
                                          <p:stCondLst>
                                            <p:cond delay="0"/>
                                          </p:stCondLst>
                                        </p:cTn>
                                        <p:tgtEl>
                                          <p:spTgt spid="31774"/>
                                        </p:tgtEl>
                                        <p:attrNameLst>
                                          <p:attrName>style.visibility</p:attrName>
                                        </p:attrNameLst>
                                      </p:cBhvr>
                                      <p:to>
                                        <p:strVal val="visible"/>
                                      </p:to>
                                    </p:set>
                                    <p:animEffect transition="in" filter="dissolve">
                                      <p:cBhvr>
                                        <p:cTn id="59" dur="500"/>
                                        <p:tgtEl>
                                          <p:spTgt spid="31774"/>
                                        </p:tgtEl>
                                      </p:cBhvr>
                                    </p:animEffect>
                                  </p:childTnLst>
                                </p:cTn>
                              </p:par>
                            </p:childTnLst>
                          </p:cTn>
                        </p:par>
                        <p:par>
                          <p:cTn id="60" fill="hold">
                            <p:stCondLst>
                              <p:cond delay="2500"/>
                            </p:stCondLst>
                            <p:childTnLst>
                              <p:par>
                                <p:cTn id="61" presetID="22" presetClass="entr" presetSubtype="1" fill="hold" nodeType="afterEffect">
                                  <p:stCondLst>
                                    <p:cond delay="0"/>
                                  </p:stCondLst>
                                  <p:childTnLst>
                                    <p:set>
                                      <p:cBhvr>
                                        <p:cTn id="62" dur="1" fill="hold">
                                          <p:stCondLst>
                                            <p:cond delay="0"/>
                                          </p:stCondLst>
                                        </p:cTn>
                                        <p:tgtEl>
                                          <p:spTgt spid="6"/>
                                        </p:tgtEl>
                                        <p:attrNameLst>
                                          <p:attrName>style.visibility</p:attrName>
                                        </p:attrNameLst>
                                      </p:cBhvr>
                                      <p:to>
                                        <p:strVal val="visible"/>
                                      </p:to>
                                    </p:set>
                                    <p:animEffect transition="in" filter="wipe(up)">
                                      <p:cBhvr>
                                        <p:cTn id="63" dur="500"/>
                                        <p:tgtEl>
                                          <p:spTgt spid="6"/>
                                        </p:tgtEl>
                                      </p:cBhvr>
                                    </p:animEffect>
                                  </p:childTnLst>
                                </p:cTn>
                              </p:par>
                            </p:childTnLst>
                          </p:cTn>
                        </p:par>
                        <p:par>
                          <p:cTn id="64" fill="hold">
                            <p:stCondLst>
                              <p:cond delay="3000"/>
                            </p:stCondLst>
                            <p:childTnLst>
                              <p:par>
                                <p:cTn id="65" presetID="9" presetClass="entr" presetSubtype="0" fill="hold" grpId="0" nodeType="afterEffect">
                                  <p:stCondLst>
                                    <p:cond delay="0"/>
                                  </p:stCondLst>
                                  <p:childTnLst>
                                    <p:set>
                                      <p:cBhvr>
                                        <p:cTn id="66" dur="1" fill="hold">
                                          <p:stCondLst>
                                            <p:cond delay="0"/>
                                          </p:stCondLst>
                                        </p:cTn>
                                        <p:tgtEl>
                                          <p:spTgt spid="31775"/>
                                        </p:tgtEl>
                                        <p:attrNameLst>
                                          <p:attrName>style.visibility</p:attrName>
                                        </p:attrNameLst>
                                      </p:cBhvr>
                                      <p:to>
                                        <p:strVal val="visible"/>
                                      </p:to>
                                    </p:set>
                                    <p:animEffect transition="in" filter="dissolve">
                                      <p:cBhvr>
                                        <p:cTn id="67" dur="500"/>
                                        <p:tgtEl>
                                          <p:spTgt spid="31775"/>
                                        </p:tgtEl>
                                      </p:cBhvr>
                                    </p:animEffect>
                                  </p:childTnLst>
                                </p:cTn>
                              </p:par>
                            </p:childTnLst>
                          </p:cTn>
                        </p:par>
                        <p:par>
                          <p:cTn id="68" fill="hold">
                            <p:stCondLst>
                              <p:cond delay="3500"/>
                            </p:stCondLst>
                            <p:childTnLst>
                              <p:par>
                                <p:cTn id="69" presetID="22" presetClass="entr" presetSubtype="4" fill="hold" nodeType="afterEffect">
                                  <p:stCondLst>
                                    <p:cond delay="0"/>
                                  </p:stCondLst>
                                  <p:childTnLst>
                                    <p:set>
                                      <p:cBhvr>
                                        <p:cTn id="70" dur="1" fill="hold">
                                          <p:stCondLst>
                                            <p:cond delay="0"/>
                                          </p:stCondLst>
                                        </p:cTn>
                                        <p:tgtEl>
                                          <p:spTgt spid="5"/>
                                        </p:tgtEl>
                                        <p:attrNameLst>
                                          <p:attrName>style.visibility</p:attrName>
                                        </p:attrNameLst>
                                      </p:cBhvr>
                                      <p:to>
                                        <p:strVal val="visible"/>
                                      </p:to>
                                    </p:set>
                                    <p:animEffect transition="in" filter="wipe(down)">
                                      <p:cBhvr>
                                        <p:cTn id="71" dur="1000"/>
                                        <p:tgtEl>
                                          <p:spTgt spid="5"/>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nodeType="clickEffect">
                                  <p:stCondLst>
                                    <p:cond delay="0"/>
                                  </p:stCondLst>
                                  <p:childTnLst>
                                    <p:set>
                                      <p:cBhvr>
                                        <p:cTn id="75" dur="1" fill="hold">
                                          <p:stCondLst>
                                            <p:cond delay="0"/>
                                          </p:stCondLst>
                                        </p:cTn>
                                        <p:tgtEl>
                                          <p:spTgt spid="18"/>
                                        </p:tgtEl>
                                        <p:attrNameLst>
                                          <p:attrName>style.visibility</p:attrName>
                                        </p:attrNameLst>
                                      </p:cBhvr>
                                      <p:to>
                                        <p:strVal val="visible"/>
                                      </p:to>
                                    </p:set>
                                    <p:animEffect transition="in" filter="wipe(down)">
                                      <p:cBhvr>
                                        <p:cTn id="76" dur="500"/>
                                        <p:tgtEl>
                                          <p:spTgt spid="18"/>
                                        </p:tgtEl>
                                      </p:cBhvr>
                                    </p:animEffect>
                                  </p:childTnLst>
                                </p:cTn>
                              </p:par>
                            </p:childTnLst>
                          </p:cTn>
                        </p:par>
                        <p:par>
                          <p:cTn id="77" fill="hold">
                            <p:stCondLst>
                              <p:cond delay="500"/>
                            </p:stCondLst>
                            <p:childTnLst>
                              <p:par>
                                <p:cTn id="78" presetID="22" presetClass="entr" presetSubtype="4" repeatCount="2000" fill="hold" grpId="0" nodeType="afterEffect">
                                  <p:stCondLst>
                                    <p:cond delay="0"/>
                                  </p:stCondLst>
                                  <p:childTnLst>
                                    <p:set>
                                      <p:cBhvr>
                                        <p:cTn id="79" dur="1" fill="hold">
                                          <p:stCondLst>
                                            <p:cond delay="0"/>
                                          </p:stCondLst>
                                        </p:cTn>
                                        <p:tgtEl>
                                          <p:spTgt spid="31829"/>
                                        </p:tgtEl>
                                        <p:attrNameLst>
                                          <p:attrName>style.visibility</p:attrName>
                                        </p:attrNameLst>
                                      </p:cBhvr>
                                      <p:to>
                                        <p:strVal val="visible"/>
                                      </p:to>
                                    </p:set>
                                    <p:animEffect transition="in" filter="wipe(down)">
                                      <p:cBhvr>
                                        <p:cTn id="80" dur="500"/>
                                        <p:tgtEl>
                                          <p:spTgt spid="31829"/>
                                        </p:tgtEl>
                                      </p:cBhvr>
                                    </p:animEffect>
                                  </p:childTnLst>
                                </p:cTn>
                              </p:par>
                            </p:childTnLst>
                          </p:cTn>
                        </p:par>
                        <p:par>
                          <p:cTn id="81" fill="hold">
                            <p:stCondLst>
                              <p:cond delay="1500"/>
                            </p:stCondLst>
                            <p:childTnLst>
                              <p:par>
                                <p:cTn id="82" presetID="9" presetClass="entr" presetSubtype="0" fill="hold" grpId="0" nodeType="afterEffect">
                                  <p:stCondLst>
                                    <p:cond delay="0"/>
                                  </p:stCondLst>
                                  <p:childTnLst>
                                    <p:set>
                                      <p:cBhvr>
                                        <p:cTn id="83" dur="1" fill="hold">
                                          <p:stCondLst>
                                            <p:cond delay="0"/>
                                          </p:stCondLst>
                                        </p:cTn>
                                        <p:tgtEl>
                                          <p:spTgt spid="31806"/>
                                        </p:tgtEl>
                                        <p:attrNameLst>
                                          <p:attrName>style.visibility</p:attrName>
                                        </p:attrNameLst>
                                      </p:cBhvr>
                                      <p:to>
                                        <p:strVal val="visible"/>
                                      </p:to>
                                    </p:set>
                                    <p:animEffect transition="in" filter="dissolve">
                                      <p:cBhvr>
                                        <p:cTn id="84" dur="500"/>
                                        <p:tgtEl>
                                          <p:spTgt spid="31806"/>
                                        </p:tgtEl>
                                      </p:cBhvr>
                                    </p:animEffect>
                                  </p:childTnLst>
                                </p:cTn>
                              </p:par>
                            </p:childTnLst>
                          </p:cTn>
                        </p:par>
                        <p:par>
                          <p:cTn id="85" fill="hold">
                            <p:stCondLst>
                              <p:cond delay="2000"/>
                            </p:stCondLst>
                            <p:childTnLst>
                              <p:par>
                                <p:cTn id="86" presetID="9" presetClass="entr" presetSubtype="0" fill="hold" grpId="0" nodeType="afterEffect">
                                  <p:stCondLst>
                                    <p:cond delay="0"/>
                                  </p:stCondLst>
                                  <p:childTnLst>
                                    <p:set>
                                      <p:cBhvr>
                                        <p:cTn id="87" dur="1" fill="hold">
                                          <p:stCondLst>
                                            <p:cond delay="0"/>
                                          </p:stCondLst>
                                        </p:cTn>
                                        <p:tgtEl>
                                          <p:spTgt spid="31776"/>
                                        </p:tgtEl>
                                        <p:attrNameLst>
                                          <p:attrName>style.visibility</p:attrName>
                                        </p:attrNameLst>
                                      </p:cBhvr>
                                      <p:to>
                                        <p:strVal val="visible"/>
                                      </p:to>
                                    </p:set>
                                    <p:animEffect transition="in" filter="dissolve">
                                      <p:cBhvr>
                                        <p:cTn id="88" dur="500"/>
                                        <p:tgtEl>
                                          <p:spTgt spid="31776"/>
                                        </p:tgtEl>
                                      </p:cBhvr>
                                    </p:animEffect>
                                  </p:childTnLst>
                                </p:cTn>
                              </p:par>
                            </p:childTnLst>
                          </p:cTn>
                        </p:par>
                        <p:par>
                          <p:cTn id="89" fill="hold">
                            <p:stCondLst>
                              <p:cond delay="2500"/>
                            </p:stCondLst>
                            <p:childTnLst>
                              <p:par>
                                <p:cTn id="90" presetID="22" presetClass="entr" presetSubtype="1" fill="hold" nodeType="afterEffect">
                                  <p:stCondLst>
                                    <p:cond delay="0"/>
                                  </p:stCondLst>
                                  <p:childTnLst>
                                    <p:set>
                                      <p:cBhvr>
                                        <p:cTn id="91" dur="1" fill="hold">
                                          <p:stCondLst>
                                            <p:cond delay="0"/>
                                          </p:stCondLst>
                                        </p:cTn>
                                        <p:tgtEl>
                                          <p:spTgt spid="8"/>
                                        </p:tgtEl>
                                        <p:attrNameLst>
                                          <p:attrName>style.visibility</p:attrName>
                                        </p:attrNameLst>
                                      </p:cBhvr>
                                      <p:to>
                                        <p:strVal val="visible"/>
                                      </p:to>
                                    </p:set>
                                    <p:animEffect transition="in" filter="wipe(up)">
                                      <p:cBhvr>
                                        <p:cTn id="92" dur="500"/>
                                        <p:tgtEl>
                                          <p:spTgt spid="8"/>
                                        </p:tgtEl>
                                      </p:cBhvr>
                                    </p:animEffect>
                                  </p:childTnLst>
                                </p:cTn>
                              </p:par>
                            </p:childTnLst>
                          </p:cTn>
                        </p:par>
                        <p:par>
                          <p:cTn id="93" fill="hold">
                            <p:stCondLst>
                              <p:cond delay="3000"/>
                            </p:stCondLst>
                            <p:childTnLst>
                              <p:par>
                                <p:cTn id="94" presetID="9" presetClass="entr" presetSubtype="0" fill="hold" grpId="0" nodeType="afterEffect">
                                  <p:stCondLst>
                                    <p:cond delay="0"/>
                                  </p:stCondLst>
                                  <p:childTnLst>
                                    <p:set>
                                      <p:cBhvr>
                                        <p:cTn id="95" dur="1" fill="hold">
                                          <p:stCondLst>
                                            <p:cond delay="0"/>
                                          </p:stCondLst>
                                        </p:cTn>
                                        <p:tgtEl>
                                          <p:spTgt spid="31770"/>
                                        </p:tgtEl>
                                        <p:attrNameLst>
                                          <p:attrName>style.visibility</p:attrName>
                                        </p:attrNameLst>
                                      </p:cBhvr>
                                      <p:to>
                                        <p:strVal val="visible"/>
                                      </p:to>
                                    </p:set>
                                    <p:animEffect transition="in" filter="dissolve">
                                      <p:cBhvr>
                                        <p:cTn id="96" dur="500"/>
                                        <p:tgtEl>
                                          <p:spTgt spid="31770"/>
                                        </p:tgtEl>
                                      </p:cBhvr>
                                    </p:animEffect>
                                  </p:childTnLst>
                                </p:cTn>
                              </p:par>
                            </p:childTnLst>
                          </p:cTn>
                        </p:par>
                        <p:par>
                          <p:cTn id="97" fill="hold">
                            <p:stCondLst>
                              <p:cond delay="3500"/>
                            </p:stCondLst>
                            <p:childTnLst>
                              <p:par>
                                <p:cTn id="98" presetID="22" presetClass="entr" presetSubtype="4" fill="hold" nodeType="afterEffect">
                                  <p:stCondLst>
                                    <p:cond delay="0"/>
                                  </p:stCondLst>
                                  <p:childTnLst>
                                    <p:set>
                                      <p:cBhvr>
                                        <p:cTn id="99" dur="1" fill="hold">
                                          <p:stCondLst>
                                            <p:cond delay="0"/>
                                          </p:stCondLst>
                                        </p:cTn>
                                        <p:tgtEl>
                                          <p:spTgt spid="9"/>
                                        </p:tgtEl>
                                        <p:attrNameLst>
                                          <p:attrName>style.visibility</p:attrName>
                                        </p:attrNameLst>
                                      </p:cBhvr>
                                      <p:to>
                                        <p:strVal val="visible"/>
                                      </p:to>
                                    </p:set>
                                    <p:animEffect transition="in" filter="wipe(down)">
                                      <p:cBhvr>
                                        <p:cTn id="100" dur="1000"/>
                                        <p:tgtEl>
                                          <p:spTgt spid="9"/>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4" fill="hold" nodeType="clickEffect">
                                  <p:stCondLst>
                                    <p:cond delay="0"/>
                                  </p:stCondLst>
                                  <p:childTnLst>
                                    <p:set>
                                      <p:cBhvr>
                                        <p:cTn id="104" dur="1" fill="hold">
                                          <p:stCondLst>
                                            <p:cond delay="0"/>
                                          </p:stCondLst>
                                        </p:cTn>
                                        <p:tgtEl>
                                          <p:spTgt spid="11"/>
                                        </p:tgtEl>
                                        <p:attrNameLst>
                                          <p:attrName>style.visibility</p:attrName>
                                        </p:attrNameLst>
                                      </p:cBhvr>
                                      <p:to>
                                        <p:strVal val="visible"/>
                                      </p:to>
                                    </p:set>
                                    <p:animEffect transition="in" filter="wipe(down)">
                                      <p:cBhvr>
                                        <p:cTn id="105" dur="500"/>
                                        <p:tgtEl>
                                          <p:spTgt spid="11"/>
                                        </p:tgtEl>
                                      </p:cBhvr>
                                    </p:animEffect>
                                  </p:childTnLst>
                                </p:cTn>
                              </p:par>
                            </p:childTnLst>
                          </p:cTn>
                        </p:par>
                        <p:par>
                          <p:cTn id="106" fill="hold">
                            <p:stCondLst>
                              <p:cond delay="500"/>
                            </p:stCondLst>
                            <p:childTnLst>
                              <p:par>
                                <p:cTn id="107" presetID="22" presetClass="entr" presetSubtype="4" repeatCount="2000" fill="hold" grpId="0" nodeType="afterEffect">
                                  <p:stCondLst>
                                    <p:cond delay="0"/>
                                  </p:stCondLst>
                                  <p:childTnLst>
                                    <p:set>
                                      <p:cBhvr>
                                        <p:cTn id="108" dur="1" fill="hold">
                                          <p:stCondLst>
                                            <p:cond delay="0"/>
                                          </p:stCondLst>
                                        </p:cTn>
                                        <p:tgtEl>
                                          <p:spTgt spid="31830"/>
                                        </p:tgtEl>
                                        <p:attrNameLst>
                                          <p:attrName>style.visibility</p:attrName>
                                        </p:attrNameLst>
                                      </p:cBhvr>
                                      <p:to>
                                        <p:strVal val="visible"/>
                                      </p:to>
                                    </p:set>
                                    <p:animEffect transition="in" filter="wipe(down)">
                                      <p:cBhvr>
                                        <p:cTn id="109" dur="500"/>
                                        <p:tgtEl>
                                          <p:spTgt spid="31830"/>
                                        </p:tgtEl>
                                      </p:cBhvr>
                                    </p:animEffect>
                                  </p:childTnLst>
                                </p:cTn>
                              </p:par>
                            </p:childTnLst>
                          </p:cTn>
                        </p:par>
                        <p:par>
                          <p:cTn id="110" fill="hold">
                            <p:stCondLst>
                              <p:cond delay="1500"/>
                            </p:stCondLst>
                            <p:childTnLst>
                              <p:par>
                                <p:cTn id="111" presetID="9" presetClass="entr" presetSubtype="0" fill="hold" grpId="0" nodeType="afterEffect">
                                  <p:stCondLst>
                                    <p:cond delay="0"/>
                                  </p:stCondLst>
                                  <p:childTnLst>
                                    <p:set>
                                      <p:cBhvr>
                                        <p:cTn id="112" dur="1" fill="hold">
                                          <p:stCondLst>
                                            <p:cond delay="0"/>
                                          </p:stCondLst>
                                        </p:cTn>
                                        <p:tgtEl>
                                          <p:spTgt spid="31805"/>
                                        </p:tgtEl>
                                        <p:attrNameLst>
                                          <p:attrName>style.visibility</p:attrName>
                                        </p:attrNameLst>
                                      </p:cBhvr>
                                      <p:to>
                                        <p:strVal val="visible"/>
                                      </p:to>
                                    </p:set>
                                    <p:animEffect transition="in" filter="dissolve">
                                      <p:cBhvr>
                                        <p:cTn id="113" dur="500"/>
                                        <p:tgtEl>
                                          <p:spTgt spid="31805"/>
                                        </p:tgtEl>
                                      </p:cBhvr>
                                    </p:animEffect>
                                  </p:childTnLst>
                                </p:cTn>
                              </p:par>
                            </p:childTnLst>
                          </p:cTn>
                        </p:par>
                        <p:par>
                          <p:cTn id="114" fill="hold">
                            <p:stCondLst>
                              <p:cond delay="2000"/>
                            </p:stCondLst>
                            <p:childTnLst>
                              <p:par>
                                <p:cTn id="115" presetID="9" presetClass="entr" presetSubtype="0" fill="hold" grpId="0" nodeType="afterEffect">
                                  <p:stCondLst>
                                    <p:cond delay="0"/>
                                  </p:stCondLst>
                                  <p:childTnLst>
                                    <p:set>
                                      <p:cBhvr>
                                        <p:cTn id="116" dur="1" fill="hold">
                                          <p:stCondLst>
                                            <p:cond delay="0"/>
                                          </p:stCondLst>
                                        </p:cTn>
                                        <p:tgtEl>
                                          <p:spTgt spid="31807"/>
                                        </p:tgtEl>
                                        <p:attrNameLst>
                                          <p:attrName>style.visibility</p:attrName>
                                        </p:attrNameLst>
                                      </p:cBhvr>
                                      <p:to>
                                        <p:strVal val="visible"/>
                                      </p:to>
                                    </p:set>
                                    <p:animEffect transition="in" filter="dissolve">
                                      <p:cBhvr>
                                        <p:cTn id="117" dur="500"/>
                                        <p:tgtEl>
                                          <p:spTgt spid="31807"/>
                                        </p:tgtEl>
                                      </p:cBhvr>
                                    </p:animEffect>
                                  </p:childTnLst>
                                </p:cTn>
                              </p:par>
                            </p:childTnLst>
                          </p:cTn>
                        </p:par>
                        <p:par>
                          <p:cTn id="118" fill="hold">
                            <p:stCondLst>
                              <p:cond delay="2500"/>
                            </p:stCondLst>
                            <p:childTnLst>
                              <p:par>
                                <p:cTn id="119" presetID="22" presetClass="entr" presetSubtype="1" fill="hold" nodeType="afterEffect">
                                  <p:stCondLst>
                                    <p:cond delay="0"/>
                                  </p:stCondLst>
                                  <p:childTnLst>
                                    <p:set>
                                      <p:cBhvr>
                                        <p:cTn id="120" dur="1" fill="hold">
                                          <p:stCondLst>
                                            <p:cond delay="0"/>
                                          </p:stCondLst>
                                        </p:cTn>
                                        <p:tgtEl>
                                          <p:spTgt spid="10"/>
                                        </p:tgtEl>
                                        <p:attrNameLst>
                                          <p:attrName>style.visibility</p:attrName>
                                        </p:attrNameLst>
                                      </p:cBhvr>
                                      <p:to>
                                        <p:strVal val="visible"/>
                                      </p:to>
                                    </p:set>
                                    <p:animEffect transition="in" filter="wipe(up)">
                                      <p:cBhvr>
                                        <p:cTn id="121" dur="500"/>
                                        <p:tgtEl>
                                          <p:spTgt spid="10"/>
                                        </p:tgtEl>
                                      </p:cBhvr>
                                    </p:animEffect>
                                  </p:childTnLst>
                                </p:cTn>
                              </p:par>
                            </p:childTnLst>
                          </p:cTn>
                        </p:par>
                        <p:par>
                          <p:cTn id="122" fill="hold">
                            <p:stCondLst>
                              <p:cond delay="3000"/>
                            </p:stCondLst>
                            <p:childTnLst>
                              <p:par>
                                <p:cTn id="123" presetID="9" presetClass="entr" presetSubtype="0" fill="hold" grpId="0" nodeType="afterEffect">
                                  <p:stCondLst>
                                    <p:cond delay="0"/>
                                  </p:stCondLst>
                                  <p:childTnLst>
                                    <p:set>
                                      <p:cBhvr>
                                        <p:cTn id="124" dur="1" fill="hold">
                                          <p:stCondLst>
                                            <p:cond delay="0"/>
                                          </p:stCondLst>
                                        </p:cTn>
                                        <p:tgtEl>
                                          <p:spTgt spid="31808"/>
                                        </p:tgtEl>
                                        <p:attrNameLst>
                                          <p:attrName>style.visibility</p:attrName>
                                        </p:attrNameLst>
                                      </p:cBhvr>
                                      <p:to>
                                        <p:strVal val="visible"/>
                                      </p:to>
                                    </p:set>
                                    <p:animEffect transition="in" filter="dissolve">
                                      <p:cBhvr>
                                        <p:cTn id="125" dur="500"/>
                                        <p:tgtEl>
                                          <p:spTgt spid="31808"/>
                                        </p:tgtEl>
                                      </p:cBhvr>
                                    </p:animEffect>
                                  </p:childTnLst>
                                </p:cTn>
                              </p:par>
                            </p:childTnLst>
                          </p:cTn>
                        </p:par>
                        <p:par>
                          <p:cTn id="126" fill="hold">
                            <p:stCondLst>
                              <p:cond delay="3500"/>
                            </p:stCondLst>
                            <p:childTnLst>
                              <p:par>
                                <p:cTn id="127" presetID="22" presetClass="entr" presetSubtype="4" fill="hold" nodeType="afterEffect">
                                  <p:stCondLst>
                                    <p:cond delay="0"/>
                                  </p:stCondLst>
                                  <p:childTnLst>
                                    <p:set>
                                      <p:cBhvr>
                                        <p:cTn id="128" dur="1" fill="hold">
                                          <p:stCondLst>
                                            <p:cond delay="0"/>
                                          </p:stCondLst>
                                        </p:cTn>
                                        <p:tgtEl>
                                          <p:spTgt spid="12"/>
                                        </p:tgtEl>
                                        <p:attrNameLst>
                                          <p:attrName>style.visibility</p:attrName>
                                        </p:attrNameLst>
                                      </p:cBhvr>
                                      <p:to>
                                        <p:strVal val="visible"/>
                                      </p:to>
                                    </p:set>
                                    <p:animEffect transition="in" filter="wipe(down)">
                                      <p:cBhvr>
                                        <p:cTn id="129" dur="1000"/>
                                        <p:tgtEl>
                                          <p:spTgt spid="12"/>
                                        </p:tgtEl>
                                      </p:cBhvr>
                                    </p:animEffect>
                                  </p:childTnLst>
                                </p:cTn>
                              </p:par>
                            </p:childTnLst>
                          </p:cTn>
                        </p:par>
                      </p:childTnLst>
                    </p:cTn>
                  </p:par>
                  <p:par>
                    <p:cTn id="130" fill="hold">
                      <p:stCondLst>
                        <p:cond delay="indefinite"/>
                      </p:stCondLst>
                      <p:childTnLst>
                        <p:par>
                          <p:cTn id="131" fill="hold">
                            <p:stCondLst>
                              <p:cond delay="0"/>
                            </p:stCondLst>
                            <p:childTnLst>
                              <p:par>
                                <p:cTn id="132" presetID="22" presetClass="entr" presetSubtype="4" fill="hold" nodeType="clickEffect">
                                  <p:stCondLst>
                                    <p:cond delay="0"/>
                                  </p:stCondLst>
                                  <p:childTnLst>
                                    <p:set>
                                      <p:cBhvr>
                                        <p:cTn id="133" dur="1" fill="hold">
                                          <p:stCondLst>
                                            <p:cond delay="0"/>
                                          </p:stCondLst>
                                        </p:cTn>
                                        <p:tgtEl>
                                          <p:spTgt spid="14"/>
                                        </p:tgtEl>
                                        <p:attrNameLst>
                                          <p:attrName>style.visibility</p:attrName>
                                        </p:attrNameLst>
                                      </p:cBhvr>
                                      <p:to>
                                        <p:strVal val="visible"/>
                                      </p:to>
                                    </p:set>
                                    <p:animEffect transition="in" filter="wipe(down)">
                                      <p:cBhvr>
                                        <p:cTn id="134" dur="500"/>
                                        <p:tgtEl>
                                          <p:spTgt spid="14"/>
                                        </p:tgtEl>
                                      </p:cBhvr>
                                    </p:animEffect>
                                  </p:childTnLst>
                                </p:cTn>
                              </p:par>
                            </p:childTnLst>
                          </p:cTn>
                        </p:par>
                        <p:par>
                          <p:cTn id="135" fill="hold">
                            <p:stCondLst>
                              <p:cond delay="500"/>
                            </p:stCondLst>
                            <p:childTnLst>
                              <p:par>
                                <p:cTn id="136" presetID="22" presetClass="entr" presetSubtype="4" repeatCount="2000" fill="hold" grpId="0" nodeType="afterEffect">
                                  <p:stCondLst>
                                    <p:cond delay="0"/>
                                  </p:stCondLst>
                                  <p:childTnLst>
                                    <p:set>
                                      <p:cBhvr>
                                        <p:cTn id="137" dur="1" fill="hold">
                                          <p:stCondLst>
                                            <p:cond delay="0"/>
                                          </p:stCondLst>
                                        </p:cTn>
                                        <p:tgtEl>
                                          <p:spTgt spid="31831"/>
                                        </p:tgtEl>
                                        <p:attrNameLst>
                                          <p:attrName>style.visibility</p:attrName>
                                        </p:attrNameLst>
                                      </p:cBhvr>
                                      <p:to>
                                        <p:strVal val="visible"/>
                                      </p:to>
                                    </p:set>
                                    <p:animEffect transition="in" filter="wipe(down)">
                                      <p:cBhvr>
                                        <p:cTn id="138" dur="500"/>
                                        <p:tgtEl>
                                          <p:spTgt spid="31831"/>
                                        </p:tgtEl>
                                      </p:cBhvr>
                                    </p:animEffect>
                                  </p:childTnLst>
                                </p:cTn>
                              </p:par>
                            </p:childTnLst>
                          </p:cTn>
                        </p:par>
                        <p:par>
                          <p:cTn id="139" fill="hold">
                            <p:stCondLst>
                              <p:cond delay="1500"/>
                            </p:stCondLst>
                            <p:childTnLst>
                              <p:par>
                                <p:cTn id="140" presetID="53" presetClass="entr" presetSubtype="0" fill="hold" grpId="0" nodeType="afterEffect">
                                  <p:stCondLst>
                                    <p:cond delay="0"/>
                                  </p:stCondLst>
                                  <p:childTnLst>
                                    <p:set>
                                      <p:cBhvr>
                                        <p:cTn id="141" dur="1" fill="hold">
                                          <p:stCondLst>
                                            <p:cond delay="0"/>
                                          </p:stCondLst>
                                        </p:cTn>
                                        <p:tgtEl>
                                          <p:spTgt spid="31827"/>
                                        </p:tgtEl>
                                        <p:attrNameLst>
                                          <p:attrName>style.visibility</p:attrName>
                                        </p:attrNameLst>
                                      </p:cBhvr>
                                      <p:to>
                                        <p:strVal val="visible"/>
                                      </p:to>
                                    </p:set>
                                    <p:anim calcmode="lin" valueType="num">
                                      <p:cBhvr>
                                        <p:cTn id="142" dur="500" fill="hold"/>
                                        <p:tgtEl>
                                          <p:spTgt spid="31827"/>
                                        </p:tgtEl>
                                        <p:attrNameLst>
                                          <p:attrName>ppt_w</p:attrName>
                                        </p:attrNameLst>
                                      </p:cBhvr>
                                      <p:tavLst>
                                        <p:tav tm="0">
                                          <p:val>
                                            <p:fltVal val="0"/>
                                          </p:val>
                                        </p:tav>
                                        <p:tav tm="100000">
                                          <p:val>
                                            <p:strVal val="#ppt_w"/>
                                          </p:val>
                                        </p:tav>
                                      </p:tavLst>
                                    </p:anim>
                                    <p:anim calcmode="lin" valueType="num">
                                      <p:cBhvr>
                                        <p:cTn id="143" dur="500" fill="hold"/>
                                        <p:tgtEl>
                                          <p:spTgt spid="31827"/>
                                        </p:tgtEl>
                                        <p:attrNameLst>
                                          <p:attrName>ppt_h</p:attrName>
                                        </p:attrNameLst>
                                      </p:cBhvr>
                                      <p:tavLst>
                                        <p:tav tm="0">
                                          <p:val>
                                            <p:fltVal val="0"/>
                                          </p:val>
                                        </p:tav>
                                        <p:tav tm="100000">
                                          <p:val>
                                            <p:strVal val="#ppt_h"/>
                                          </p:val>
                                        </p:tav>
                                      </p:tavLst>
                                    </p:anim>
                                    <p:animEffect transition="in" filter="fade">
                                      <p:cBhvr>
                                        <p:cTn id="144" dur="500"/>
                                        <p:tgtEl>
                                          <p:spTgt spid="31827"/>
                                        </p:tgtEl>
                                      </p:cBhvr>
                                    </p:animEffect>
                                  </p:childTnLst>
                                </p:cTn>
                              </p:par>
                              <p:par>
                                <p:cTn id="145" presetID="9" presetClass="entr" presetSubtype="0" fill="hold" grpId="0" nodeType="withEffect">
                                  <p:stCondLst>
                                    <p:cond delay="0"/>
                                  </p:stCondLst>
                                  <p:childTnLst>
                                    <p:set>
                                      <p:cBhvr>
                                        <p:cTn id="146" dur="1" fill="hold">
                                          <p:stCondLst>
                                            <p:cond delay="0"/>
                                          </p:stCondLst>
                                        </p:cTn>
                                        <p:tgtEl>
                                          <p:spTgt spid="31825"/>
                                        </p:tgtEl>
                                        <p:attrNameLst>
                                          <p:attrName>style.visibility</p:attrName>
                                        </p:attrNameLst>
                                      </p:cBhvr>
                                      <p:to>
                                        <p:strVal val="visible"/>
                                      </p:to>
                                    </p:set>
                                    <p:animEffect transition="in" filter="dissolve">
                                      <p:cBhvr>
                                        <p:cTn id="147" dur="500"/>
                                        <p:tgtEl>
                                          <p:spTgt spid="31825"/>
                                        </p:tgtEl>
                                      </p:cBhvr>
                                    </p:animEffect>
                                  </p:childTnLst>
                                </p:cTn>
                              </p:par>
                            </p:childTnLst>
                          </p:cTn>
                        </p:par>
                        <p:par>
                          <p:cTn id="148" fill="hold">
                            <p:stCondLst>
                              <p:cond delay="2000"/>
                            </p:stCondLst>
                            <p:childTnLst>
                              <p:par>
                                <p:cTn id="149" presetID="9" presetClass="entr" presetSubtype="0" fill="hold" grpId="0" nodeType="afterEffect">
                                  <p:stCondLst>
                                    <p:cond delay="0"/>
                                  </p:stCondLst>
                                  <p:childTnLst>
                                    <p:set>
                                      <p:cBhvr>
                                        <p:cTn id="150" dur="1" fill="hold">
                                          <p:stCondLst>
                                            <p:cond delay="0"/>
                                          </p:stCondLst>
                                        </p:cTn>
                                        <p:tgtEl>
                                          <p:spTgt spid="31826"/>
                                        </p:tgtEl>
                                        <p:attrNameLst>
                                          <p:attrName>style.visibility</p:attrName>
                                        </p:attrNameLst>
                                      </p:cBhvr>
                                      <p:to>
                                        <p:strVal val="visible"/>
                                      </p:to>
                                    </p:set>
                                    <p:animEffect transition="in" filter="dissolve">
                                      <p:cBhvr>
                                        <p:cTn id="151" dur="500"/>
                                        <p:tgtEl>
                                          <p:spTgt spid="31826"/>
                                        </p:tgtEl>
                                      </p:cBhvr>
                                    </p:animEffect>
                                  </p:childTnLst>
                                </p:cTn>
                              </p:par>
                            </p:childTnLst>
                          </p:cTn>
                        </p:par>
                      </p:childTnLst>
                    </p:cTn>
                  </p:par>
                  <p:par>
                    <p:cTn id="152" fill="hold">
                      <p:stCondLst>
                        <p:cond delay="indefinite"/>
                      </p:stCondLst>
                      <p:childTnLst>
                        <p:par>
                          <p:cTn id="153" fill="hold">
                            <p:stCondLst>
                              <p:cond delay="0"/>
                            </p:stCondLst>
                            <p:childTnLst>
                              <p:par>
                                <p:cTn id="154" presetID="9" presetClass="entr" presetSubtype="0" fill="hold" grpId="0" nodeType="clickEffect">
                                  <p:stCondLst>
                                    <p:cond delay="0"/>
                                  </p:stCondLst>
                                  <p:childTnLst>
                                    <p:set>
                                      <p:cBhvr>
                                        <p:cTn id="155" dur="1" fill="hold">
                                          <p:stCondLst>
                                            <p:cond delay="0"/>
                                          </p:stCondLst>
                                        </p:cTn>
                                        <p:tgtEl>
                                          <p:spTgt spid="31815"/>
                                        </p:tgtEl>
                                        <p:attrNameLst>
                                          <p:attrName>style.visibility</p:attrName>
                                        </p:attrNameLst>
                                      </p:cBhvr>
                                      <p:to>
                                        <p:strVal val="visible"/>
                                      </p:to>
                                    </p:set>
                                    <p:animEffect transition="in" filter="dissolve">
                                      <p:cBhvr>
                                        <p:cTn id="156" dur="500"/>
                                        <p:tgtEl>
                                          <p:spTgt spid="31815"/>
                                        </p:tgtEl>
                                      </p:cBhvr>
                                    </p:animEffect>
                                  </p:childTnLst>
                                </p:cTn>
                              </p:par>
                            </p:childTnLst>
                          </p:cTn>
                        </p:par>
                        <p:par>
                          <p:cTn id="157" fill="hold">
                            <p:stCondLst>
                              <p:cond delay="500"/>
                            </p:stCondLst>
                            <p:childTnLst>
                              <p:par>
                                <p:cTn id="158" presetID="22" presetClass="entr" presetSubtype="1" fill="hold" nodeType="afterEffect">
                                  <p:stCondLst>
                                    <p:cond delay="0"/>
                                  </p:stCondLst>
                                  <p:childTnLst>
                                    <p:set>
                                      <p:cBhvr>
                                        <p:cTn id="159" dur="1" fill="hold">
                                          <p:stCondLst>
                                            <p:cond delay="0"/>
                                          </p:stCondLst>
                                        </p:cTn>
                                        <p:tgtEl>
                                          <p:spTgt spid="13"/>
                                        </p:tgtEl>
                                        <p:attrNameLst>
                                          <p:attrName>style.visibility</p:attrName>
                                        </p:attrNameLst>
                                      </p:cBhvr>
                                      <p:to>
                                        <p:strVal val="visible"/>
                                      </p:to>
                                    </p:set>
                                    <p:animEffect transition="in" filter="wipe(up)">
                                      <p:cBhvr>
                                        <p:cTn id="160" dur="500"/>
                                        <p:tgtEl>
                                          <p:spTgt spid="13"/>
                                        </p:tgtEl>
                                      </p:cBhvr>
                                    </p:animEffect>
                                  </p:childTnLst>
                                </p:cTn>
                              </p:par>
                            </p:childTnLst>
                          </p:cTn>
                        </p:par>
                        <p:par>
                          <p:cTn id="161" fill="hold">
                            <p:stCondLst>
                              <p:cond delay="1000"/>
                            </p:stCondLst>
                            <p:childTnLst>
                              <p:par>
                                <p:cTn id="162" presetID="9" presetClass="entr" presetSubtype="0" fill="hold" grpId="0" nodeType="afterEffect">
                                  <p:stCondLst>
                                    <p:cond delay="0"/>
                                  </p:stCondLst>
                                  <p:childTnLst>
                                    <p:set>
                                      <p:cBhvr>
                                        <p:cTn id="163" dur="1" fill="hold">
                                          <p:stCondLst>
                                            <p:cond delay="0"/>
                                          </p:stCondLst>
                                        </p:cTn>
                                        <p:tgtEl>
                                          <p:spTgt spid="31819"/>
                                        </p:tgtEl>
                                        <p:attrNameLst>
                                          <p:attrName>style.visibility</p:attrName>
                                        </p:attrNameLst>
                                      </p:cBhvr>
                                      <p:to>
                                        <p:strVal val="visible"/>
                                      </p:to>
                                    </p:set>
                                    <p:animEffect transition="in" filter="dissolve">
                                      <p:cBhvr>
                                        <p:cTn id="164" dur="500"/>
                                        <p:tgtEl>
                                          <p:spTgt spid="31819"/>
                                        </p:tgtEl>
                                      </p:cBhvr>
                                    </p:animEffect>
                                  </p:childTnLst>
                                </p:cTn>
                              </p:par>
                            </p:childTnLst>
                          </p:cTn>
                        </p:par>
                        <p:par>
                          <p:cTn id="165" fill="hold">
                            <p:stCondLst>
                              <p:cond delay="1500"/>
                            </p:stCondLst>
                            <p:childTnLst>
                              <p:par>
                                <p:cTn id="166" presetID="22" presetClass="entr" presetSubtype="4" fill="hold" nodeType="afterEffect">
                                  <p:stCondLst>
                                    <p:cond delay="0"/>
                                  </p:stCondLst>
                                  <p:childTnLst>
                                    <p:set>
                                      <p:cBhvr>
                                        <p:cTn id="167" dur="1" fill="hold">
                                          <p:stCondLst>
                                            <p:cond delay="0"/>
                                          </p:stCondLst>
                                        </p:cTn>
                                        <p:tgtEl>
                                          <p:spTgt spid="15"/>
                                        </p:tgtEl>
                                        <p:attrNameLst>
                                          <p:attrName>style.visibility</p:attrName>
                                        </p:attrNameLst>
                                      </p:cBhvr>
                                      <p:to>
                                        <p:strVal val="visible"/>
                                      </p:to>
                                    </p:set>
                                    <p:animEffect transition="in" filter="wipe(down)">
                                      <p:cBhvr>
                                        <p:cTn id="16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animBg="1"/>
      <p:bldP spid="31831" grpId="0" animBg="1"/>
      <p:bldP spid="31830" grpId="0" animBg="1"/>
      <p:bldP spid="31829" grpId="0" animBg="1"/>
      <p:bldP spid="31828" grpId="0" animBg="1"/>
      <p:bldP spid="31751" grpId="0" build="allAtOnce"/>
      <p:bldP spid="31748" grpId="0" animBg="1"/>
      <p:bldP spid="31759" grpId="0"/>
      <p:bldP spid="31774" grpId="0"/>
      <p:bldP spid="31775" grpId="0"/>
      <p:bldP spid="31776" grpId="0"/>
      <p:bldP spid="31770" grpId="0"/>
      <p:bldP spid="31805" grpId="0"/>
      <p:bldP spid="31806" grpId="0"/>
      <p:bldP spid="31807" grpId="0"/>
      <p:bldP spid="31808" grpId="0"/>
      <p:bldP spid="31819" grpId="0"/>
      <p:bldP spid="31815" grpId="0"/>
      <p:bldP spid="31825" grpId="0"/>
      <p:bldP spid="31826" grpId="0"/>
      <p:bldP spid="31827" grpId="0" animBg="1"/>
      <p:bldP spid="31760" grpId="0"/>
      <p:bldP spid="3174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ChangeArrowheads="1"/>
          </p:cNvSpPr>
          <p:nvPr/>
        </p:nvSpPr>
        <p:spPr bwMode="auto">
          <a:xfrm rot="-5400000">
            <a:off x="1046957" y="4779169"/>
            <a:ext cx="793750" cy="1404937"/>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chemeClr val="accent1">
                  <a:gamma/>
                  <a:shade val="31765"/>
                  <a:invGamma/>
                </a:schemeClr>
              </a:gs>
              <a:gs pos="100000">
                <a:schemeClr val="accent1"/>
              </a:gs>
            </a:gsLst>
            <a:lin ang="0" scaled="1"/>
          </a:gradFill>
          <a:ln w="9525" algn="ctr">
            <a:noFill/>
            <a:miter lim="800000"/>
            <a:headEnd/>
            <a:tailEnd/>
          </a:ln>
          <a:effectLst/>
        </p:spPr>
        <p:txBody>
          <a:bodyPr anchor="ctr">
            <a:spAutoFit/>
          </a:bodyPr>
          <a:lstStyle/>
          <a:p>
            <a:pPr>
              <a:defRPr/>
            </a:pPr>
            <a:endParaRPr lang="en-US"/>
          </a:p>
        </p:txBody>
      </p:sp>
      <p:sp>
        <p:nvSpPr>
          <p:cNvPr id="8195" name="Rectangle 3"/>
          <p:cNvSpPr>
            <a:spLocks noGrp="1" noChangeArrowheads="1"/>
          </p:cNvSpPr>
          <p:nvPr>
            <p:ph type="title"/>
          </p:nvPr>
        </p:nvSpPr>
        <p:spPr>
          <a:xfrm>
            <a:off x="895350" y="333375"/>
            <a:ext cx="8420100" cy="1143000"/>
          </a:xfrm>
        </p:spPr>
        <p:txBody>
          <a:bodyPr/>
          <a:lstStyle/>
          <a:p>
            <a:r>
              <a:rPr lang="en-US" b="1" smtClean="0"/>
              <a:t>Akreditasi Institusi</a:t>
            </a:r>
          </a:p>
        </p:txBody>
      </p:sp>
      <p:sp>
        <p:nvSpPr>
          <p:cNvPr id="30724" name="Oval 4"/>
          <p:cNvSpPr>
            <a:spLocks noChangeArrowheads="1"/>
          </p:cNvSpPr>
          <p:nvPr/>
        </p:nvSpPr>
        <p:spPr bwMode="auto">
          <a:xfrm>
            <a:off x="6940550" y="549275"/>
            <a:ext cx="2965450" cy="1752600"/>
          </a:xfrm>
          <a:prstGeom prst="ellipse">
            <a:avLst/>
          </a:prstGeom>
          <a:solidFill>
            <a:schemeClr val="accent1"/>
          </a:solidFill>
          <a:ln w="9525">
            <a:noFill/>
            <a:round/>
            <a:headEnd/>
            <a:tailEnd/>
          </a:ln>
        </p:spPr>
        <p:txBody>
          <a:bodyPr wrap="none" anchor="ctr"/>
          <a:lstStyle/>
          <a:p>
            <a:pPr algn="ctr"/>
            <a:r>
              <a:rPr lang="en-US" sz="5400" b="1"/>
              <a:t>800 PT</a:t>
            </a:r>
          </a:p>
        </p:txBody>
      </p:sp>
      <p:sp>
        <p:nvSpPr>
          <p:cNvPr id="30725" name="Text Box 5"/>
          <p:cNvSpPr txBox="1">
            <a:spLocks noChangeArrowheads="1"/>
          </p:cNvSpPr>
          <p:nvPr/>
        </p:nvSpPr>
        <p:spPr bwMode="auto">
          <a:xfrm>
            <a:off x="7956550" y="5734050"/>
            <a:ext cx="1325563" cy="641350"/>
          </a:xfrm>
          <a:prstGeom prst="rect">
            <a:avLst/>
          </a:prstGeom>
          <a:noFill/>
          <a:ln w="9525">
            <a:noFill/>
            <a:miter lim="800000"/>
            <a:headEnd/>
            <a:tailEnd/>
          </a:ln>
        </p:spPr>
        <p:txBody>
          <a:bodyPr>
            <a:spAutoFit/>
          </a:bodyPr>
          <a:lstStyle/>
          <a:p>
            <a:pPr>
              <a:spcBef>
                <a:spcPct val="50000"/>
              </a:spcBef>
            </a:pPr>
            <a:r>
              <a:rPr lang="en-US" sz="3600" b="1">
                <a:solidFill>
                  <a:schemeClr val="tx2"/>
                </a:solidFill>
              </a:rPr>
              <a:t>2011</a:t>
            </a:r>
          </a:p>
        </p:txBody>
      </p:sp>
      <p:sp>
        <p:nvSpPr>
          <p:cNvPr id="30726" name="Text Box 6"/>
          <p:cNvSpPr txBox="1">
            <a:spLocks noChangeArrowheads="1"/>
          </p:cNvSpPr>
          <p:nvPr/>
        </p:nvSpPr>
        <p:spPr bwMode="auto">
          <a:xfrm>
            <a:off x="895350" y="5740400"/>
            <a:ext cx="1327150" cy="641350"/>
          </a:xfrm>
          <a:prstGeom prst="rect">
            <a:avLst/>
          </a:prstGeom>
          <a:noFill/>
          <a:ln w="9525">
            <a:noFill/>
            <a:miter lim="800000"/>
            <a:headEnd/>
            <a:tailEnd/>
          </a:ln>
        </p:spPr>
        <p:txBody>
          <a:bodyPr>
            <a:spAutoFit/>
          </a:bodyPr>
          <a:lstStyle/>
          <a:p>
            <a:pPr>
              <a:spcBef>
                <a:spcPct val="50000"/>
              </a:spcBef>
            </a:pPr>
            <a:r>
              <a:rPr lang="en-US" sz="3600" b="1">
                <a:solidFill>
                  <a:schemeClr val="tx2"/>
                </a:solidFill>
              </a:rPr>
              <a:t>2007</a:t>
            </a:r>
          </a:p>
        </p:txBody>
      </p:sp>
      <p:sp>
        <p:nvSpPr>
          <p:cNvPr id="30727" name="Oval 7"/>
          <p:cNvSpPr>
            <a:spLocks noChangeArrowheads="1"/>
          </p:cNvSpPr>
          <p:nvPr/>
        </p:nvSpPr>
        <p:spPr bwMode="auto">
          <a:xfrm>
            <a:off x="895350" y="4508500"/>
            <a:ext cx="1171575" cy="576263"/>
          </a:xfrm>
          <a:prstGeom prst="ellipse">
            <a:avLst/>
          </a:prstGeom>
          <a:gradFill rotWithShape="1">
            <a:gsLst>
              <a:gs pos="0">
                <a:schemeClr val="accent1"/>
              </a:gs>
              <a:gs pos="100000">
                <a:schemeClr val="accent1">
                  <a:gamma/>
                  <a:shade val="28627"/>
                  <a:invGamma/>
                </a:schemeClr>
              </a:gs>
            </a:gsLst>
            <a:path path="shape">
              <a:fillToRect l="50000" t="50000" r="50000" b="50000"/>
            </a:path>
          </a:gradFill>
          <a:ln w="9525">
            <a:noFill/>
            <a:round/>
            <a:headEnd/>
            <a:tailEnd/>
          </a:ln>
          <a:effectLst/>
        </p:spPr>
        <p:txBody>
          <a:bodyPr wrap="none" anchor="ctr"/>
          <a:lstStyle/>
          <a:p>
            <a:pPr algn="ctr">
              <a:defRPr/>
            </a:pPr>
            <a:r>
              <a:rPr lang="en-US" sz="2400" b="1"/>
              <a:t>20</a:t>
            </a:r>
            <a:r>
              <a:rPr lang="en-US" sz="2400" b="1">
                <a:sym typeface="Wingdings" pitchFamily="2" charset="2"/>
              </a:rPr>
              <a:t> 50</a:t>
            </a:r>
            <a:endParaRPr lang="en-US" sz="2400" b="1"/>
          </a:p>
        </p:txBody>
      </p:sp>
      <p:sp>
        <p:nvSpPr>
          <p:cNvPr id="30728" name="Text Box 8"/>
          <p:cNvSpPr txBox="1">
            <a:spLocks noChangeArrowheads="1"/>
          </p:cNvSpPr>
          <p:nvPr/>
        </p:nvSpPr>
        <p:spPr bwMode="auto">
          <a:xfrm>
            <a:off x="2690813" y="5734050"/>
            <a:ext cx="1327150" cy="641350"/>
          </a:xfrm>
          <a:prstGeom prst="rect">
            <a:avLst/>
          </a:prstGeom>
          <a:noFill/>
          <a:ln w="9525">
            <a:noFill/>
            <a:miter lim="800000"/>
            <a:headEnd/>
            <a:tailEnd/>
          </a:ln>
        </p:spPr>
        <p:txBody>
          <a:bodyPr>
            <a:spAutoFit/>
          </a:bodyPr>
          <a:lstStyle/>
          <a:p>
            <a:pPr>
              <a:spcBef>
                <a:spcPct val="50000"/>
              </a:spcBef>
            </a:pPr>
            <a:r>
              <a:rPr lang="en-US" sz="3600" b="1">
                <a:solidFill>
                  <a:schemeClr val="tx2"/>
                </a:solidFill>
              </a:rPr>
              <a:t>2008</a:t>
            </a:r>
          </a:p>
        </p:txBody>
      </p:sp>
      <p:sp>
        <p:nvSpPr>
          <p:cNvPr id="30729" name="Oval 9"/>
          <p:cNvSpPr>
            <a:spLocks noChangeArrowheads="1"/>
          </p:cNvSpPr>
          <p:nvPr/>
        </p:nvSpPr>
        <p:spPr bwMode="auto">
          <a:xfrm>
            <a:off x="2535238" y="4005263"/>
            <a:ext cx="1482725" cy="720725"/>
          </a:xfrm>
          <a:prstGeom prst="ellipse">
            <a:avLst/>
          </a:prstGeom>
          <a:gradFill rotWithShape="1">
            <a:gsLst>
              <a:gs pos="0">
                <a:schemeClr val="accent1"/>
              </a:gs>
              <a:gs pos="100000">
                <a:schemeClr val="accent1">
                  <a:gamma/>
                  <a:shade val="57255"/>
                  <a:invGamma/>
                </a:schemeClr>
              </a:gs>
            </a:gsLst>
            <a:path path="shape">
              <a:fillToRect l="50000" t="50000" r="50000" b="50000"/>
            </a:path>
          </a:gradFill>
          <a:ln w="9525">
            <a:noFill/>
            <a:round/>
            <a:headEnd/>
            <a:tailEnd/>
          </a:ln>
          <a:effectLst/>
        </p:spPr>
        <p:txBody>
          <a:bodyPr wrap="none" anchor="ctr"/>
          <a:lstStyle/>
          <a:p>
            <a:pPr algn="ctr">
              <a:defRPr/>
            </a:pPr>
            <a:r>
              <a:rPr lang="en-US" sz="3000" b="1"/>
              <a:t>100</a:t>
            </a:r>
          </a:p>
        </p:txBody>
      </p:sp>
      <p:sp>
        <p:nvSpPr>
          <p:cNvPr id="30730" name="Text Box 10"/>
          <p:cNvSpPr txBox="1">
            <a:spLocks noChangeArrowheads="1"/>
          </p:cNvSpPr>
          <p:nvPr/>
        </p:nvSpPr>
        <p:spPr bwMode="auto">
          <a:xfrm>
            <a:off x="4249738" y="5740400"/>
            <a:ext cx="1325562" cy="641350"/>
          </a:xfrm>
          <a:prstGeom prst="rect">
            <a:avLst/>
          </a:prstGeom>
          <a:noFill/>
          <a:ln w="9525">
            <a:noFill/>
            <a:miter lim="800000"/>
            <a:headEnd/>
            <a:tailEnd/>
          </a:ln>
        </p:spPr>
        <p:txBody>
          <a:bodyPr>
            <a:spAutoFit/>
          </a:bodyPr>
          <a:lstStyle/>
          <a:p>
            <a:pPr>
              <a:spcBef>
                <a:spcPct val="50000"/>
              </a:spcBef>
            </a:pPr>
            <a:r>
              <a:rPr lang="en-US" sz="3600" b="1">
                <a:solidFill>
                  <a:schemeClr val="tx2"/>
                </a:solidFill>
              </a:rPr>
              <a:t>2009</a:t>
            </a:r>
          </a:p>
        </p:txBody>
      </p:sp>
      <p:sp>
        <p:nvSpPr>
          <p:cNvPr id="30731" name="Oval 11"/>
          <p:cNvSpPr>
            <a:spLocks noChangeArrowheads="1"/>
          </p:cNvSpPr>
          <p:nvPr/>
        </p:nvSpPr>
        <p:spPr bwMode="auto">
          <a:xfrm>
            <a:off x="3938588" y="3357563"/>
            <a:ext cx="1716087" cy="863600"/>
          </a:xfrm>
          <a:prstGeom prst="ellipse">
            <a:avLst/>
          </a:prstGeom>
          <a:gradFill rotWithShape="1">
            <a:gsLst>
              <a:gs pos="0">
                <a:schemeClr val="accent1"/>
              </a:gs>
              <a:gs pos="100000">
                <a:schemeClr val="accent1">
                  <a:gamma/>
                  <a:shade val="69804"/>
                  <a:invGamma/>
                </a:schemeClr>
              </a:gs>
            </a:gsLst>
            <a:path path="shape">
              <a:fillToRect l="50000" t="50000" r="50000" b="50000"/>
            </a:path>
          </a:gradFill>
          <a:ln w="9525">
            <a:noFill/>
            <a:round/>
            <a:headEnd/>
            <a:tailEnd/>
          </a:ln>
          <a:effectLst/>
        </p:spPr>
        <p:txBody>
          <a:bodyPr wrap="none" anchor="ctr"/>
          <a:lstStyle/>
          <a:p>
            <a:pPr algn="ctr">
              <a:defRPr/>
            </a:pPr>
            <a:r>
              <a:rPr lang="en-US" sz="3600" b="1"/>
              <a:t>300</a:t>
            </a:r>
          </a:p>
        </p:txBody>
      </p:sp>
      <p:sp>
        <p:nvSpPr>
          <p:cNvPr id="30732" name="Text Box 12"/>
          <p:cNvSpPr txBox="1">
            <a:spLocks noChangeArrowheads="1"/>
          </p:cNvSpPr>
          <p:nvPr/>
        </p:nvSpPr>
        <p:spPr bwMode="auto">
          <a:xfrm>
            <a:off x="5888038" y="5727700"/>
            <a:ext cx="1327150" cy="639763"/>
          </a:xfrm>
          <a:prstGeom prst="rect">
            <a:avLst/>
          </a:prstGeom>
          <a:noFill/>
          <a:ln w="9525">
            <a:noFill/>
            <a:miter lim="800000"/>
            <a:headEnd/>
            <a:tailEnd/>
          </a:ln>
        </p:spPr>
        <p:txBody>
          <a:bodyPr>
            <a:spAutoFit/>
          </a:bodyPr>
          <a:lstStyle/>
          <a:p>
            <a:pPr>
              <a:spcBef>
                <a:spcPct val="50000"/>
              </a:spcBef>
            </a:pPr>
            <a:r>
              <a:rPr lang="en-US" sz="3600" b="1">
                <a:solidFill>
                  <a:schemeClr val="tx2"/>
                </a:solidFill>
              </a:rPr>
              <a:t>2010</a:t>
            </a:r>
          </a:p>
        </p:txBody>
      </p:sp>
      <p:sp>
        <p:nvSpPr>
          <p:cNvPr id="30733" name="Oval 13"/>
          <p:cNvSpPr>
            <a:spLocks noChangeArrowheads="1"/>
          </p:cNvSpPr>
          <p:nvPr/>
        </p:nvSpPr>
        <p:spPr bwMode="auto">
          <a:xfrm>
            <a:off x="5421313" y="2276475"/>
            <a:ext cx="2027237" cy="1122363"/>
          </a:xfrm>
          <a:prstGeom prst="ellipse">
            <a:avLst/>
          </a:prstGeom>
          <a:gradFill rotWithShape="1">
            <a:gsLst>
              <a:gs pos="0">
                <a:schemeClr val="accent1"/>
              </a:gs>
              <a:gs pos="100000">
                <a:schemeClr val="accent1">
                  <a:gamma/>
                  <a:shade val="85882"/>
                  <a:invGamma/>
                </a:schemeClr>
              </a:gs>
            </a:gsLst>
            <a:path path="shape">
              <a:fillToRect l="50000" t="50000" r="50000" b="50000"/>
            </a:path>
          </a:gradFill>
          <a:ln w="9525">
            <a:noFill/>
            <a:round/>
            <a:headEnd/>
            <a:tailEnd/>
          </a:ln>
          <a:effectLst/>
        </p:spPr>
        <p:txBody>
          <a:bodyPr wrap="none" anchor="ctr"/>
          <a:lstStyle/>
          <a:p>
            <a:pPr algn="ctr">
              <a:defRPr/>
            </a:pPr>
            <a:r>
              <a:rPr lang="en-US" sz="4400" b="1"/>
              <a:t>600</a:t>
            </a:r>
          </a:p>
        </p:txBody>
      </p:sp>
      <p:sp>
        <p:nvSpPr>
          <p:cNvPr id="30734" name="Rectangle 14"/>
          <p:cNvSpPr>
            <a:spLocks noChangeArrowheads="1"/>
          </p:cNvSpPr>
          <p:nvPr/>
        </p:nvSpPr>
        <p:spPr bwMode="auto">
          <a:xfrm>
            <a:off x="1285875" y="981075"/>
            <a:ext cx="4448175" cy="1584325"/>
          </a:xfrm>
          <a:prstGeom prst="rect">
            <a:avLst/>
          </a:prstGeom>
          <a:noFill/>
          <a:ln w="9525">
            <a:noFill/>
            <a:miter lim="800000"/>
            <a:headEnd/>
            <a:tailEnd/>
          </a:ln>
        </p:spPr>
        <p:txBody>
          <a:bodyPr wrap="none" anchor="ctr"/>
          <a:lstStyle/>
          <a:p>
            <a:pPr algn="ctr"/>
            <a:r>
              <a:rPr lang="en-US" sz="2800" b="1"/>
              <a:t>UU no 20, 2003 ttg Sisdiknas</a:t>
            </a:r>
          </a:p>
          <a:p>
            <a:pPr algn="ctr"/>
            <a:r>
              <a:rPr lang="en-US" sz="2800" b="1"/>
              <a:t>PP no 19, 2005 ttg SNP</a:t>
            </a:r>
          </a:p>
        </p:txBody>
      </p:sp>
      <p:sp>
        <p:nvSpPr>
          <p:cNvPr id="30735" name="AutoShape 15"/>
          <p:cNvSpPr>
            <a:spLocks noChangeArrowheads="1"/>
          </p:cNvSpPr>
          <p:nvPr/>
        </p:nvSpPr>
        <p:spPr bwMode="auto">
          <a:xfrm rot="-5400000">
            <a:off x="2660650" y="4598988"/>
            <a:ext cx="1154113" cy="1404937"/>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chemeClr val="accent1">
                  <a:gamma/>
                  <a:shade val="31765"/>
                  <a:invGamma/>
                </a:schemeClr>
              </a:gs>
              <a:gs pos="100000">
                <a:schemeClr val="accent1"/>
              </a:gs>
            </a:gsLst>
            <a:lin ang="0" scaled="1"/>
          </a:gradFill>
          <a:ln w="9525" algn="ctr">
            <a:noFill/>
            <a:miter lim="800000"/>
            <a:headEnd/>
            <a:tailEnd/>
          </a:ln>
          <a:effectLst/>
        </p:spPr>
        <p:txBody>
          <a:bodyPr anchor="ctr">
            <a:spAutoFit/>
          </a:bodyPr>
          <a:lstStyle/>
          <a:p>
            <a:pPr>
              <a:defRPr/>
            </a:pPr>
            <a:endParaRPr lang="en-US"/>
          </a:p>
        </p:txBody>
      </p:sp>
      <p:sp>
        <p:nvSpPr>
          <p:cNvPr id="30736" name="AutoShape 16"/>
          <p:cNvSpPr>
            <a:spLocks noChangeArrowheads="1"/>
          </p:cNvSpPr>
          <p:nvPr/>
        </p:nvSpPr>
        <p:spPr bwMode="auto">
          <a:xfrm rot="-5400000">
            <a:off x="4436269" y="4060031"/>
            <a:ext cx="1657350" cy="140493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chemeClr val="accent1">
                  <a:gamma/>
                  <a:shade val="31765"/>
                  <a:invGamma/>
                </a:schemeClr>
              </a:gs>
              <a:gs pos="100000">
                <a:schemeClr val="accent1"/>
              </a:gs>
            </a:gsLst>
            <a:lin ang="0" scaled="1"/>
          </a:gradFill>
          <a:ln w="9525" algn="ctr">
            <a:noFill/>
            <a:miter lim="800000"/>
            <a:headEnd/>
            <a:tailEnd/>
          </a:ln>
          <a:effectLst/>
        </p:spPr>
        <p:txBody>
          <a:bodyPr anchor="ctr">
            <a:spAutoFit/>
          </a:bodyPr>
          <a:lstStyle/>
          <a:p>
            <a:pPr>
              <a:defRPr/>
            </a:pPr>
            <a:endParaRPr lang="en-US"/>
          </a:p>
        </p:txBody>
      </p:sp>
      <p:sp>
        <p:nvSpPr>
          <p:cNvPr id="30737" name="AutoShape 17"/>
          <p:cNvSpPr>
            <a:spLocks noChangeArrowheads="1"/>
          </p:cNvSpPr>
          <p:nvPr/>
        </p:nvSpPr>
        <p:spPr bwMode="auto">
          <a:xfrm rot="-5400000">
            <a:off x="5248275" y="3914775"/>
            <a:ext cx="2376488" cy="140493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chemeClr val="accent1">
                  <a:gamma/>
                  <a:shade val="31765"/>
                  <a:invGamma/>
                </a:schemeClr>
              </a:gs>
              <a:gs pos="100000">
                <a:schemeClr val="accent1"/>
              </a:gs>
            </a:gsLst>
            <a:lin ang="0" scaled="1"/>
          </a:gradFill>
          <a:ln w="9525" algn="ctr">
            <a:noFill/>
            <a:miter lim="800000"/>
            <a:headEnd/>
            <a:tailEnd/>
          </a:ln>
          <a:effectLst/>
        </p:spPr>
        <p:txBody>
          <a:bodyPr anchor="ctr">
            <a:spAutoFit/>
          </a:bodyPr>
          <a:lstStyle/>
          <a:p>
            <a:pPr>
              <a:defRPr/>
            </a:pPr>
            <a:endParaRPr lang="en-US"/>
          </a:p>
        </p:txBody>
      </p:sp>
      <p:sp>
        <p:nvSpPr>
          <p:cNvPr id="30738" name="AutoShape 18"/>
          <p:cNvSpPr>
            <a:spLocks noChangeArrowheads="1"/>
          </p:cNvSpPr>
          <p:nvPr/>
        </p:nvSpPr>
        <p:spPr bwMode="auto">
          <a:xfrm rot="-5400000">
            <a:off x="6777037" y="3338513"/>
            <a:ext cx="3529013" cy="140493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chemeClr val="accent1">
                  <a:gamma/>
                  <a:shade val="31765"/>
                  <a:invGamma/>
                </a:schemeClr>
              </a:gs>
              <a:gs pos="100000">
                <a:schemeClr val="accent1"/>
              </a:gs>
            </a:gsLst>
            <a:lin ang="0" scaled="1"/>
          </a:gradFill>
          <a:ln w="9525" algn="ctr">
            <a:noFill/>
            <a:miter lim="800000"/>
            <a:headEnd/>
            <a:tailEnd/>
          </a:ln>
          <a:effectLst/>
        </p:spPr>
        <p:txBody>
          <a:bodyPr anchor="ctr">
            <a:spAutoFit/>
          </a:bodyPr>
          <a:lstStyle/>
          <a:p>
            <a:pP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0734"/>
                                        </p:tgtEl>
                                        <p:attrNameLst>
                                          <p:attrName>style.visibility</p:attrName>
                                        </p:attrNameLst>
                                      </p:cBhvr>
                                      <p:to>
                                        <p:strVal val="visible"/>
                                      </p:to>
                                    </p:set>
                                    <p:animEffect transition="in" filter="dissolve">
                                      <p:cBhvr>
                                        <p:cTn id="7" dur="500"/>
                                        <p:tgtEl>
                                          <p:spTgt spid="30734"/>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0726"/>
                                        </p:tgtEl>
                                        <p:attrNameLst>
                                          <p:attrName>style.visibility</p:attrName>
                                        </p:attrNameLst>
                                      </p:cBhvr>
                                      <p:to>
                                        <p:strVal val="visible"/>
                                      </p:to>
                                    </p:set>
                                    <p:animEffect transition="in" filter="dissolve">
                                      <p:cBhvr>
                                        <p:cTn id="11" dur="500"/>
                                        <p:tgtEl>
                                          <p:spTgt spid="30726"/>
                                        </p:tgtEl>
                                      </p:cBhvr>
                                    </p:animEffect>
                                  </p:childTnLst>
                                </p:cTn>
                              </p:par>
                            </p:childTnLst>
                          </p:cTn>
                        </p:par>
                        <p:par>
                          <p:cTn id="12" fill="hold">
                            <p:stCondLst>
                              <p:cond delay="1000"/>
                            </p:stCondLst>
                            <p:childTnLst>
                              <p:par>
                                <p:cTn id="13" presetID="22" presetClass="entr" presetSubtype="4" repeatCount="3000" fill="hold" grpId="0" nodeType="afterEffect">
                                  <p:stCondLst>
                                    <p:cond delay="0"/>
                                  </p:stCondLst>
                                  <p:childTnLst>
                                    <p:set>
                                      <p:cBhvr>
                                        <p:cTn id="14" dur="1" fill="hold">
                                          <p:stCondLst>
                                            <p:cond delay="0"/>
                                          </p:stCondLst>
                                        </p:cTn>
                                        <p:tgtEl>
                                          <p:spTgt spid="30722"/>
                                        </p:tgtEl>
                                        <p:attrNameLst>
                                          <p:attrName>style.visibility</p:attrName>
                                        </p:attrNameLst>
                                      </p:cBhvr>
                                      <p:to>
                                        <p:strVal val="visible"/>
                                      </p:to>
                                    </p:set>
                                    <p:animEffect transition="in" filter="wipe(down)">
                                      <p:cBhvr>
                                        <p:cTn id="15" dur="500"/>
                                        <p:tgtEl>
                                          <p:spTgt spid="30722"/>
                                        </p:tgtEl>
                                      </p:cBhvr>
                                    </p:animEffect>
                                  </p:childTnLst>
                                  <p:subTnLst>
                                    <p:set>
                                      <p:cBhvr override="childStyle">
                                        <p:cTn dur="1" fill="hold" display="0" masterRel="sameClick" afterEffect="1">
                                          <p:stCondLst>
                                            <p:cond evt="end" delay="0">
                                              <p:tn val="13"/>
                                            </p:cond>
                                          </p:stCondLst>
                                        </p:cTn>
                                        <p:tgtEl>
                                          <p:spTgt spid="30722"/>
                                        </p:tgtEl>
                                        <p:attrNameLst>
                                          <p:attrName>style.visibility</p:attrName>
                                        </p:attrNameLst>
                                      </p:cBhvr>
                                      <p:to>
                                        <p:strVal val="hidden"/>
                                      </p:to>
                                    </p:set>
                                  </p:subTnLst>
                                </p:cTn>
                              </p:par>
                            </p:childTnLst>
                          </p:cTn>
                        </p:par>
                        <p:par>
                          <p:cTn id="16" fill="hold">
                            <p:stCondLst>
                              <p:cond delay="2500"/>
                            </p:stCondLst>
                            <p:childTnLst>
                              <p:par>
                                <p:cTn id="17" presetID="9" presetClass="entr" presetSubtype="0" fill="hold" grpId="0" nodeType="afterEffect">
                                  <p:stCondLst>
                                    <p:cond delay="0"/>
                                  </p:stCondLst>
                                  <p:childTnLst>
                                    <p:set>
                                      <p:cBhvr>
                                        <p:cTn id="18" dur="1" fill="hold">
                                          <p:stCondLst>
                                            <p:cond delay="0"/>
                                          </p:stCondLst>
                                        </p:cTn>
                                        <p:tgtEl>
                                          <p:spTgt spid="30727"/>
                                        </p:tgtEl>
                                        <p:attrNameLst>
                                          <p:attrName>style.visibility</p:attrName>
                                        </p:attrNameLst>
                                      </p:cBhvr>
                                      <p:to>
                                        <p:strVal val="visible"/>
                                      </p:to>
                                    </p:set>
                                    <p:animEffect transition="in" filter="dissolve">
                                      <p:cBhvr>
                                        <p:cTn id="19" dur="500"/>
                                        <p:tgtEl>
                                          <p:spTgt spid="30727"/>
                                        </p:tgtEl>
                                      </p:cBhvr>
                                    </p:animEffect>
                                  </p:childTnLst>
                                </p:cTn>
                              </p:par>
                            </p:childTnLst>
                          </p:cTn>
                        </p:par>
                        <p:par>
                          <p:cTn id="20" fill="hold">
                            <p:stCondLst>
                              <p:cond delay="3000"/>
                            </p:stCondLst>
                            <p:childTnLst>
                              <p:par>
                                <p:cTn id="21" presetID="22" presetClass="entr" presetSubtype="4" fill="hold" grpId="0" nodeType="afterEffect">
                                  <p:stCondLst>
                                    <p:cond delay="0"/>
                                  </p:stCondLst>
                                  <p:childTnLst>
                                    <p:set>
                                      <p:cBhvr>
                                        <p:cTn id="22" dur="1" fill="hold">
                                          <p:stCondLst>
                                            <p:cond delay="0"/>
                                          </p:stCondLst>
                                        </p:cTn>
                                        <p:tgtEl>
                                          <p:spTgt spid="30728"/>
                                        </p:tgtEl>
                                        <p:attrNameLst>
                                          <p:attrName>style.visibility</p:attrName>
                                        </p:attrNameLst>
                                      </p:cBhvr>
                                      <p:to>
                                        <p:strVal val="visible"/>
                                      </p:to>
                                    </p:set>
                                    <p:animEffect transition="in" filter="wipe(down)">
                                      <p:cBhvr>
                                        <p:cTn id="23" dur="500"/>
                                        <p:tgtEl>
                                          <p:spTgt spid="30728"/>
                                        </p:tgtEl>
                                      </p:cBhvr>
                                    </p:animEffect>
                                  </p:childTnLst>
                                </p:cTn>
                              </p:par>
                            </p:childTnLst>
                          </p:cTn>
                        </p:par>
                        <p:par>
                          <p:cTn id="24" fill="hold">
                            <p:stCondLst>
                              <p:cond delay="3500"/>
                            </p:stCondLst>
                            <p:childTnLst>
                              <p:par>
                                <p:cTn id="25" presetID="22" presetClass="entr" presetSubtype="4" repeatCount="3000" fill="hold" grpId="0" nodeType="afterEffect">
                                  <p:stCondLst>
                                    <p:cond delay="0"/>
                                  </p:stCondLst>
                                  <p:childTnLst>
                                    <p:set>
                                      <p:cBhvr>
                                        <p:cTn id="26" dur="1" fill="hold">
                                          <p:stCondLst>
                                            <p:cond delay="0"/>
                                          </p:stCondLst>
                                        </p:cTn>
                                        <p:tgtEl>
                                          <p:spTgt spid="30735"/>
                                        </p:tgtEl>
                                        <p:attrNameLst>
                                          <p:attrName>style.visibility</p:attrName>
                                        </p:attrNameLst>
                                      </p:cBhvr>
                                      <p:to>
                                        <p:strVal val="visible"/>
                                      </p:to>
                                    </p:set>
                                    <p:animEffect transition="in" filter="wipe(down)">
                                      <p:cBhvr>
                                        <p:cTn id="27" dur="500"/>
                                        <p:tgtEl>
                                          <p:spTgt spid="30735"/>
                                        </p:tgtEl>
                                      </p:cBhvr>
                                    </p:animEffect>
                                  </p:childTnLst>
                                  <p:subTnLst>
                                    <p:set>
                                      <p:cBhvr override="childStyle">
                                        <p:cTn dur="1" fill="hold" display="0" masterRel="nextClick" afterEffect="1"/>
                                        <p:tgtEl>
                                          <p:spTgt spid="30735"/>
                                        </p:tgtEl>
                                        <p:attrNameLst>
                                          <p:attrName>style.visibility</p:attrName>
                                        </p:attrNameLst>
                                      </p:cBhvr>
                                      <p:to>
                                        <p:strVal val="hidden"/>
                                      </p:to>
                                    </p:set>
                                  </p:subTnLst>
                                </p:cTn>
                              </p:par>
                            </p:childTnLst>
                          </p:cTn>
                        </p:par>
                        <p:par>
                          <p:cTn id="28" fill="hold">
                            <p:stCondLst>
                              <p:cond delay="5000"/>
                            </p:stCondLst>
                            <p:childTnLst>
                              <p:par>
                                <p:cTn id="29" presetID="9" presetClass="entr" presetSubtype="0" fill="hold" grpId="0" nodeType="afterEffect">
                                  <p:stCondLst>
                                    <p:cond delay="0"/>
                                  </p:stCondLst>
                                  <p:childTnLst>
                                    <p:set>
                                      <p:cBhvr>
                                        <p:cTn id="30" dur="1" fill="hold">
                                          <p:stCondLst>
                                            <p:cond delay="0"/>
                                          </p:stCondLst>
                                        </p:cTn>
                                        <p:tgtEl>
                                          <p:spTgt spid="30729"/>
                                        </p:tgtEl>
                                        <p:attrNameLst>
                                          <p:attrName>style.visibility</p:attrName>
                                        </p:attrNameLst>
                                      </p:cBhvr>
                                      <p:to>
                                        <p:strVal val="visible"/>
                                      </p:to>
                                    </p:set>
                                    <p:animEffect transition="in" filter="dissolve">
                                      <p:cBhvr>
                                        <p:cTn id="31" dur="500"/>
                                        <p:tgtEl>
                                          <p:spTgt spid="30729"/>
                                        </p:tgtEl>
                                      </p:cBhvr>
                                    </p:animEffect>
                                  </p:childTnLst>
                                </p:cTn>
                              </p:par>
                            </p:childTnLst>
                          </p:cTn>
                        </p:par>
                        <p:par>
                          <p:cTn id="32" fill="hold">
                            <p:stCondLst>
                              <p:cond delay="5500"/>
                            </p:stCondLst>
                            <p:childTnLst>
                              <p:par>
                                <p:cTn id="33" presetID="22" presetClass="entr" presetSubtype="4" fill="hold" grpId="0" nodeType="afterEffect">
                                  <p:stCondLst>
                                    <p:cond delay="0"/>
                                  </p:stCondLst>
                                  <p:childTnLst>
                                    <p:set>
                                      <p:cBhvr>
                                        <p:cTn id="34" dur="1" fill="hold">
                                          <p:stCondLst>
                                            <p:cond delay="0"/>
                                          </p:stCondLst>
                                        </p:cTn>
                                        <p:tgtEl>
                                          <p:spTgt spid="30730"/>
                                        </p:tgtEl>
                                        <p:attrNameLst>
                                          <p:attrName>style.visibility</p:attrName>
                                        </p:attrNameLst>
                                      </p:cBhvr>
                                      <p:to>
                                        <p:strVal val="visible"/>
                                      </p:to>
                                    </p:set>
                                    <p:animEffect transition="in" filter="wipe(down)">
                                      <p:cBhvr>
                                        <p:cTn id="35" dur="500"/>
                                        <p:tgtEl>
                                          <p:spTgt spid="30730"/>
                                        </p:tgtEl>
                                      </p:cBhvr>
                                    </p:animEffect>
                                  </p:childTnLst>
                                </p:cTn>
                              </p:par>
                            </p:childTnLst>
                          </p:cTn>
                        </p:par>
                        <p:par>
                          <p:cTn id="36" fill="hold">
                            <p:stCondLst>
                              <p:cond delay="6000"/>
                            </p:stCondLst>
                            <p:childTnLst>
                              <p:par>
                                <p:cTn id="37" presetID="22" presetClass="entr" presetSubtype="4" repeatCount="3000" fill="hold" grpId="0" nodeType="afterEffect">
                                  <p:stCondLst>
                                    <p:cond delay="0"/>
                                  </p:stCondLst>
                                  <p:childTnLst>
                                    <p:set>
                                      <p:cBhvr>
                                        <p:cTn id="38" dur="1" fill="hold">
                                          <p:stCondLst>
                                            <p:cond delay="0"/>
                                          </p:stCondLst>
                                        </p:cTn>
                                        <p:tgtEl>
                                          <p:spTgt spid="30736"/>
                                        </p:tgtEl>
                                        <p:attrNameLst>
                                          <p:attrName>style.visibility</p:attrName>
                                        </p:attrNameLst>
                                      </p:cBhvr>
                                      <p:to>
                                        <p:strVal val="visible"/>
                                      </p:to>
                                    </p:set>
                                    <p:animEffect transition="in" filter="wipe(down)">
                                      <p:cBhvr>
                                        <p:cTn id="39" dur="500"/>
                                        <p:tgtEl>
                                          <p:spTgt spid="30736"/>
                                        </p:tgtEl>
                                      </p:cBhvr>
                                    </p:animEffect>
                                  </p:childTnLst>
                                  <p:subTnLst>
                                    <p:set>
                                      <p:cBhvr override="childStyle">
                                        <p:cTn dur="1" fill="hold" display="0" masterRel="nextClick" afterEffect="1"/>
                                        <p:tgtEl>
                                          <p:spTgt spid="30736"/>
                                        </p:tgtEl>
                                        <p:attrNameLst>
                                          <p:attrName>style.visibility</p:attrName>
                                        </p:attrNameLst>
                                      </p:cBhvr>
                                      <p:to>
                                        <p:strVal val="hidden"/>
                                      </p:to>
                                    </p:set>
                                  </p:subTnLst>
                                </p:cTn>
                              </p:par>
                            </p:childTnLst>
                          </p:cTn>
                        </p:par>
                        <p:par>
                          <p:cTn id="40" fill="hold">
                            <p:stCondLst>
                              <p:cond delay="7500"/>
                            </p:stCondLst>
                            <p:childTnLst>
                              <p:par>
                                <p:cTn id="41" presetID="9" presetClass="entr" presetSubtype="0" fill="hold" grpId="0" nodeType="afterEffect">
                                  <p:stCondLst>
                                    <p:cond delay="0"/>
                                  </p:stCondLst>
                                  <p:childTnLst>
                                    <p:set>
                                      <p:cBhvr>
                                        <p:cTn id="42" dur="1" fill="hold">
                                          <p:stCondLst>
                                            <p:cond delay="0"/>
                                          </p:stCondLst>
                                        </p:cTn>
                                        <p:tgtEl>
                                          <p:spTgt spid="30731"/>
                                        </p:tgtEl>
                                        <p:attrNameLst>
                                          <p:attrName>style.visibility</p:attrName>
                                        </p:attrNameLst>
                                      </p:cBhvr>
                                      <p:to>
                                        <p:strVal val="visible"/>
                                      </p:to>
                                    </p:set>
                                    <p:animEffect transition="in" filter="dissolve">
                                      <p:cBhvr>
                                        <p:cTn id="43" dur="500"/>
                                        <p:tgtEl>
                                          <p:spTgt spid="30731"/>
                                        </p:tgtEl>
                                      </p:cBhvr>
                                    </p:animEffect>
                                  </p:childTnLst>
                                </p:cTn>
                              </p:par>
                            </p:childTnLst>
                          </p:cTn>
                        </p:par>
                        <p:par>
                          <p:cTn id="44" fill="hold">
                            <p:stCondLst>
                              <p:cond delay="8000"/>
                            </p:stCondLst>
                            <p:childTnLst>
                              <p:par>
                                <p:cTn id="45" presetID="22" presetClass="entr" presetSubtype="4" fill="hold" grpId="0" nodeType="afterEffect">
                                  <p:stCondLst>
                                    <p:cond delay="0"/>
                                  </p:stCondLst>
                                  <p:childTnLst>
                                    <p:set>
                                      <p:cBhvr>
                                        <p:cTn id="46" dur="1" fill="hold">
                                          <p:stCondLst>
                                            <p:cond delay="0"/>
                                          </p:stCondLst>
                                        </p:cTn>
                                        <p:tgtEl>
                                          <p:spTgt spid="30732"/>
                                        </p:tgtEl>
                                        <p:attrNameLst>
                                          <p:attrName>style.visibility</p:attrName>
                                        </p:attrNameLst>
                                      </p:cBhvr>
                                      <p:to>
                                        <p:strVal val="visible"/>
                                      </p:to>
                                    </p:set>
                                    <p:animEffect transition="in" filter="wipe(down)">
                                      <p:cBhvr>
                                        <p:cTn id="47" dur="500"/>
                                        <p:tgtEl>
                                          <p:spTgt spid="30732"/>
                                        </p:tgtEl>
                                      </p:cBhvr>
                                    </p:animEffect>
                                  </p:childTnLst>
                                </p:cTn>
                              </p:par>
                            </p:childTnLst>
                          </p:cTn>
                        </p:par>
                        <p:par>
                          <p:cTn id="48" fill="hold">
                            <p:stCondLst>
                              <p:cond delay="8500"/>
                            </p:stCondLst>
                            <p:childTnLst>
                              <p:par>
                                <p:cTn id="49" presetID="22" presetClass="entr" presetSubtype="4" repeatCount="3000" fill="hold" grpId="0" nodeType="afterEffect">
                                  <p:stCondLst>
                                    <p:cond delay="0"/>
                                  </p:stCondLst>
                                  <p:childTnLst>
                                    <p:set>
                                      <p:cBhvr>
                                        <p:cTn id="50" dur="1" fill="hold">
                                          <p:stCondLst>
                                            <p:cond delay="0"/>
                                          </p:stCondLst>
                                        </p:cTn>
                                        <p:tgtEl>
                                          <p:spTgt spid="30737"/>
                                        </p:tgtEl>
                                        <p:attrNameLst>
                                          <p:attrName>style.visibility</p:attrName>
                                        </p:attrNameLst>
                                      </p:cBhvr>
                                      <p:to>
                                        <p:strVal val="visible"/>
                                      </p:to>
                                    </p:set>
                                    <p:animEffect transition="in" filter="wipe(down)">
                                      <p:cBhvr>
                                        <p:cTn id="51" dur="500"/>
                                        <p:tgtEl>
                                          <p:spTgt spid="30737"/>
                                        </p:tgtEl>
                                      </p:cBhvr>
                                    </p:animEffect>
                                  </p:childTnLst>
                                  <p:subTnLst>
                                    <p:set>
                                      <p:cBhvr override="childStyle">
                                        <p:cTn dur="1" fill="hold" display="0" masterRel="nextClick" afterEffect="1"/>
                                        <p:tgtEl>
                                          <p:spTgt spid="30737"/>
                                        </p:tgtEl>
                                        <p:attrNameLst>
                                          <p:attrName>style.visibility</p:attrName>
                                        </p:attrNameLst>
                                      </p:cBhvr>
                                      <p:to>
                                        <p:strVal val="hidden"/>
                                      </p:to>
                                    </p:set>
                                  </p:subTnLst>
                                </p:cTn>
                              </p:par>
                            </p:childTnLst>
                          </p:cTn>
                        </p:par>
                        <p:par>
                          <p:cTn id="52" fill="hold">
                            <p:stCondLst>
                              <p:cond delay="10000"/>
                            </p:stCondLst>
                            <p:childTnLst>
                              <p:par>
                                <p:cTn id="53" presetID="9" presetClass="entr" presetSubtype="0" fill="hold" grpId="0" nodeType="afterEffect">
                                  <p:stCondLst>
                                    <p:cond delay="0"/>
                                  </p:stCondLst>
                                  <p:childTnLst>
                                    <p:set>
                                      <p:cBhvr>
                                        <p:cTn id="54" dur="1" fill="hold">
                                          <p:stCondLst>
                                            <p:cond delay="0"/>
                                          </p:stCondLst>
                                        </p:cTn>
                                        <p:tgtEl>
                                          <p:spTgt spid="30733"/>
                                        </p:tgtEl>
                                        <p:attrNameLst>
                                          <p:attrName>style.visibility</p:attrName>
                                        </p:attrNameLst>
                                      </p:cBhvr>
                                      <p:to>
                                        <p:strVal val="visible"/>
                                      </p:to>
                                    </p:set>
                                    <p:animEffect transition="in" filter="dissolve">
                                      <p:cBhvr>
                                        <p:cTn id="55" dur="500"/>
                                        <p:tgtEl>
                                          <p:spTgt spid="30733"/>
                                        </p:tgtEl>
                                      </p:cBhvr>
                                    </p:animEffect>
                                  </p:childTnLst>
                                </p:cTn>
                              </p:par>
                            </p:childTnLst>
                          </p:cTn>
                        </p:par>
                        <p:par>
                          <p:cTn id="56" fill="hold">
                            <p:stCondLst>
                              <p:cond delay="10500"/>
                            </p:stCondLst>
                            <p:childTnLst>
                              <p:par>
                                <p:cTn id="57" presetID="22" presetClass="entr" presetSubtype="4" fill="hold" grpId="0" nodeType="afterEffect">
                                  <p:stCondLst>
                                    <p:cond delay="0"/>
                                  </p:stCondLst>
                                  <p:childTnLst>
                                    <p:set>
                                      <p:cBhvr>
                                        <p:cTn id="58" dur="1" fill="hold">
                                          <p:stCondLst>
                                            <p:cond delay="0"/>
                                          </p:stCondLst>
                                        </p:cTn>
                                        <p:tgtEl>
                                          <p:spTgt spid="30725"/>
                                        </p:tgtEl>
                                        <p:attrNameLst>
                                          <p:attrName>style.visibility</p:attrName>
                                        </p:attrNameLst>
                                      </p:cBhvr>
                                      <p:to>
                                        <p:strVal val="visible"/>
                                      </p:to>
                                    </p:set>
                                    <p:animEffect transition="in" filter="wipe(down)">
                                      <p:cBhvr>
                                        <p:cTn id="59" dur="500"/>
                                        <p:tgtEl>
                                          <p:spTgt spid="30725"/>
                                        </p:tgtEl>
                                      </p:cBhvr>
                                    </p:animEffect>
                                  </p:childTnLst>
                                </p:cTn>
                              </p:par>
                            </p:childTnLst>
                          </p:cTn>
                        </p:par>
                        <p:par>
                          <p:cTn id="60" fill="hold">
                            <p:stCondLst>
                              <p:cond delay="11000"/>
                            </p:stCondLst>
                            <p:childTnLst>
                              <p:par>
                                <p:cTn id="61" presetID="22" presetClass="entr" presetSubtype="4" repeatCount="3000" fill="hold" grpId="0" nodeType="afterEffect">
                                  <p:stCondLst>
                                    <p:cond delay="0"/>
                                  </p:stCondLst>
                                  <p:childTnLst>
                                    <p:set>
                                      <p:cBhvr>
                                        <p:cTn id="62" dur="1" fill="hold">
                                          <p:stCondLst>
                                            <p:cond delay="0"/>
                                          </p:stCondLst>
                                        </p:cTn>
                                        <p:tgtEl>
                                          <p:spTgt spid="30738"/>
                                        </p:tgtEl>
                                        <p:attrNameLst>
                                          <p:attrName>style.visibility</p:attrName>
                                        </p:attrNameLst>
                                      </p:cBhvr>
                                      <p:to>
                                        <p:strVal val="visible"/>
                                      </p:to>
                                    </p:set>
                                    <p:animEffect transition="in" filter="wipe(down)">
                                      <p:cBhvr>
                                        <p:cTn id="63" dur="500"/>
                                        <p:tgtEl>
                                          <p:spTgt spid="30738"/>
                                        </p:tgtEl>
                                      </p:cBhvr>
                                    </p:animEffect>
                                  </p:childTnLst>
                                  <p:subTnLst>
                                    <p:set>
                                      <p:cBhvr override="childStyle">
                                        <p:cTn dur="1" fill="hold" display="0" masterRel="nextClick" afterEffect="1"/>
                                        <p:tgtEl>
                                          <p:spTgt spid="30738"/>
                                        </p:tgtEl>
                                        <p:attrNameLst>
                                          <p:attrName>style.visibility</p:attrName>
                                        </p:attrNameLst>
                                      </p:cBhvr>
                                      <p:to>
                                        <p:strVal val="hidden"/>
                                      </p:to>
                                    </p:set>
                                  </p:subTnLst>
                                </p:cTn>
                              </p:par>
                            </p:childTnLst>
                          </p:cTn>
                        </p:par>
                        <p:par>
                          <p:cTn id="64" fill="hold">
                            <p:stCondLst>
                              <p:cond delay="12500"/>
                            </p:stCondLst>
                            <p:childTnLst>
                              <p:par>
                                <p:cTn id="65" presetID="9" presetClass="entr" presetSubtype="0" fill="hold" grpId="0" nodeType="afterEffect">
                                  <p:stCondLst>
                                    <p:cond delay="0"/>
                                  </p:stCondLst>
                                  <p:childTnLst>
                                    <p:set>
                                      <p:cBhvr>
                                        <p:cTn id="66" dur="1" fill="hold">
                                          <p:stCondLst>
                                            <p:cond delay="0"/>
                                          </p:stCondLst>
                                        </p:cTn>
                                        <p:tgtEl>
                                          <p:spTgt spid="30724"/>
                                        </p:tgtEl>
                                        <p:attrNameLst>
                                          <p:attrName>style.visibility</p:attrName>
                                        </p:attrNameLst>
                                      </p:cBhvr>
                                      <p:to>
                                        <p:strVal val="visible"/>
                                      </p:to>
                                    </p:set>
                                    <p:animEffect transition="in" filter="dissolve">
                                      <p:cBhvr>
                                        <p:cTn id="67" dur="500"/>
                                        <p:tgtEl>
                                          <p:spTgt spid="30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nimBg="1"/>
      <p:bldP spid="30724" grpId="0" animBg="1"/>
      <p:bldP spid="30725" grpId="0"/>
      <p:bldP spid="30726" grpId="0"/>
      <p:bldP spid="30727" grpId="0" animBg="1"/>
      <p:bldP spid="30728" grpId="0"/>
      <p:bldP spid="30729" grpId="0" animBg="1"/>
      <p:bldP spid="30730" grpId="0"/>
      <p:bldP spid="30731" grpId="0" animBg="1"/>
      <p:bldP spid="30732" grpId="0"/>
      <p:bldP spid="30733" grpId="0" animBg="1"/>
      <p:bldP spid="30735" grpId="0" animBg="1"/>
      <p:bldP spid="30736" grpId="0" animBg="1"/>
      <p:bldP spid="30737" grpId="0" animBg="1"/>
      <p:bldP spid="3073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520825" y="2060575"/>
            <a:ext cx="8034338" cy="4176713"/>
            <a:chOff x="1012" y="1344"/>
            <a:chExt cx="4037" cy="1859"/>
          </a:xfrm>
        </p:grpSpPr>
        <p:sp>
          <p:nvSpPr>
            <p:cNvPr id="28675" name="Oval 3"/>
            <p:cNvSpPr>
              <a:spLocks noChangeArrowheads="1"/>
            </p:cNvSpPr>
            <p:nvPr/>
          </p:nvSpPr>
          <p:spPr bwMode="auto">
            <a:xfrm>
              <a:off x="1012" y="1344"/>
              <a:ext cx="4037" cy="1859"/>
            </a:xfrm>
            <a:prstGeom prst="ellipse">
              <a:avLst/>
            </a:prstGeom>
            <a:gradFill rotWithShape="1">
              <a:gsLst>
                <a:gs pos="0">
                  <a:schemeClr val="accent1"/>
                </a:gs>
                <a:gs pos="100000">
                  <a:schemeClr val="accent1">
                    <a:gamma/>
                    <a:shade val="3137"/>
                    <a:invGamma/>
                  </a:schemeClr>
                </a:gs>
              </a:gsLst>
              <a:path path="shape">
                <a:fillToRect l="50000" t="50000" r="50000" b="50000"/>
              </a:path>
            </a:gradFill>
            <a:ln w="9525">
              <a:noFill/>
              <a:round/>
              <a:headEnd/>
              <a:tailEnd/>
            </a:ln>
            <a:effectLst/>
          </p:spPr>
          <p:txBody>
            <a:bodyPr wrap="none" anchor="ctr"/>
            <a:lstStyle/>
            <a:p>
              <a:pPr algn="ctr">
                <a:defRPr/>
              </a:pPr>
              <a:endParaRPr lang="en-US" sz="3600" b="1"/>
            </a:p>
          </p:txBody>
        </p:sp>
        <p:sp>
          <p:nvSpPr>
            <p:cNvPr id="9230" name="WordArt 4"/>
            <p:cNvSpPr>
              <a:spLocks noChangeArrowheads="1" noChangeShapeType="1" noTextEdit="1"/>
            </p:cNvSpPr>
            <p:nvPr/>
          </p:nvSpPr>
          <p:spPr bwMode="auto">
            <a:xfrm>
              <a:off x="1156" y="1482"/>
              <a:ext cx="3765" cy="1633"/>
            </a:xfrm>
            <a:prstGeom prst="rect">
              <a:avLst/>
            </a:prstGeom>
          </p:spPr>
          <p:txBody>
            <a:bodyPr spcFirstLastPara="1" wrap="none" fromWordArt="1">
              <a:prstTxWarp prst="textArchUp">
                <a:avLst>
                  <a:gd name="adj" fmla="val 10900668"/>
                </a:avLst>
              </a:prstTxWarp>
            </a:bodyPr>
            <a:lstStyle/>
            <a:p>
              <a:pPr algn="ctr"/>
              <a:r>
                <a:rPr lang="en-US" sz="3600" kern="10">
                  <a:ln w="9525">
                    <a:noFill/>
                    <a:round/>
                    <a:headEnd/>
                    <a:tailEnd/>
                  </a:ln>
                  <a:solidFill>
                    <a:srgbClr val="FFFF00"/>
                  </a:solidFill>
                  <a:latin typeface="Arial Black"/>
                </a:rPr>
                <a:t>International Recognition &amp; Reference</a:t>
              </a:r>
            </a:p>
          </p:txBody>
        </p:sp>
      </p:grpSp>
      <p:sp>
        <p:nvSpPr>
          <p:cNvPr id="28677" name="Rectangle 5"/>
          <p:cNvSpPr>
            <a:spLocks noGrp="1" noChangeArrowheads="1"/>
          </p:cNvSpPr>
          <p:nvPr>
            <p:ph type="title"/>
          </p:nvPr>
        </p:nvSpPr>
        <p:spPr>
          <a:xfrm>
            <a:off x="1155700" y="188913"/>
            <a:ext cx="8420100" cy="1143000"/>
          </a:xfrm>
        </p:spPr>
        <p:txBody>
          <a:bodyPr/>
          <a:lstStyle/>
          <a:p>
            <a:pPr algn="ctr">
              <a:defRPr/>
            </a:pPr>
            <a:r>
              <a:rPr lang="en-US" sz="4000" dirty="0" smtClean="0">
                <a:effectLst>
                  <a:outerShdw blurRad="38100" dist="38100" dir="2700000" algn="tl">
                    <a:srgbClr val="FFFFFF"/>
                  </a:outerShdw>
                </a:effectLst>
              </a:rPr>
              <a:t>Strategic Priority Focus &amp; Options</a:t>
            </a:r>
          </a:p>
        </p:txBody>
      </p:sp>
      <p:sp>
        <p:nvSpPr>
          <p:cNvPr id="28678" name="Rectangle 6"/>
          <p:cNvSpPr>
            <a:spLocks noGrp="1" noChangeArrowheads="1"/>
          </p:cNvSpPr>
          <p:nvPr>
            <p:ph type="body" idx="1"/>
          </p:nvPr>
        </p:nvSpPr>
        <p:spPr>
          <a:xfrm>
            <a:off x="819150" y="1268413"/>
            <a:ext cx="8810625" cy="4321175"/>
          </a:xfrm>
        </p:spPr>
        <p:txBody>
          <a:bodyPr/>
          <a:lstStyle/>
          <a:p>
            <a:pPr algn="ctr">
              <a:lnSpc>
                <a:spcPct val="70000"/>
              </a:lnSpc>
              <a:buFontTx/>
              <a:buNone/>
            </a:pPr>
            <a:r>
              <a:rPr lang="en-US" sz="6600" b="1" smtClean="0"/>
              <a:t>3 Fokus</a:t>
            </a:r>
          </a:p>
        </p:txBody>
      </p:sp>
      <p:grpSp>
        <p:nvGrpSpPr>
          <p:cNvPr id="3" name="Group 7"/>
          <p:cNvGrpSpPr>
            <a:grpSpLocks/>
          </p:cNvGrpSpPr>
          <p:nvPr/>
        </p:nvGrpSpPr>
        <p:grpSpPr bwMode="auto">
          <a:xfrm>
            <a:off x="2847975" y="2779713"/>
            <a:ext cx="5224463" cy="2736850"/>
            <a:chOff x="1519" y="1661"/>
            <a:chExt cx="2948" cy="1406"/>
          </a:xfrm>
        </p:grpSpPr>
        <p:sp>
          <p:nvSpPr>
            <p:cNvPr id="28680" name="Oval 8"/>
            <p:cNvSpPr>
              <a:spLocks noChangeArrowheads="1"/>
            </p:cNvSpPr>
            <p:nvPr/>
          </p:nvSpPr>
          <p:spPr bwMode="auto">
            <a:xfrm>
              <a:off x="1519" y="1661"/>
              <a:ext cx="2948" cy="1406"/>
            </a:xfrm>
            <a:prstGeom prst="ellipse">
              <a:avLst/>
            </a:prstGeom>
            <a:gradFill rotWithShape="1">
              <a:gsLst>
                <a:gs pos="0">
                  <a:schemeClr val="accent1"/>
                </a:gs>
                <a:gs pos="100000">
                  <a:schemeClr val="accent1">
                    <a:gamma/>
                    <a:shade val="3137"/>
                    <a:invGamma/>
                  </a:schemeClr>
                </a:gs>
              </a:gsLst>
              <a:path path="shape">
                <a:fillToRect l="50000" t="50000" r="50000" b="50000"/>
              </a:path>
            </a:gradFill>
            <a:ln w="9525">
              <a:noFill/>
              <a:round/>
              <a:headEnd/>
              <a:tailEnd/>
            </a:ln>
            <a:effectLst/>
          </p:spPr>
          <p:txBody>
            <a:bodyPr wrap="none" anchor="ctr"/>
            <a:lstStyle/>
            <a:p>
              <a:pPr algn="ctr">
                <a:defRPr/>
              </a:pPr>
              <a:endParaRPr lang="en-US" sz="3600" b="1">
                <a:solidFill>
                  <a:schemeClr val="tx2"/>
                </a:solidFill>
              </a:endParaRPr>
            </a:p>
          </p:txBody>
        </p:sp>
        <p:sp>
          <p:nvSpPr>
            <p:cNvPr id="9228" name="WordArt 9"/>
            <p:cNvSpPr>
              <a:spLocks noChangeArrowheads="1" noChangeShapeType="1" noTextEdit="1"/>
            </p:cNvSpPr>
            <p:nvPr/>
          </p:nvSpPr>
          <p:spPr bwMode="auto">
            <a:xfrm>
              <a:off x="2255" y="1856"/>
              <a:ext cx="1578" cy="408"/>
            </a:xfrm>
            <a:prstGeom prst="rect">
              <a:avLst/>
            </a:prstGeom>
          </p:spPr>
          <p:txBody>
            <a:bodyPr spcFirstLastPara="1" wrap="none" fromWordArt="1">
              <a:prstTxWarp prst="textArchUp">
                <a:avLst>
                  <a:gd name="adj" fmla="val 10800004"/>
                </a:avLst>
              </a:prstTxWarp>
            </a:bodyPr>
            <a:lstStyle/>
            <a:p>
              <a:pPr algn="ctr"/>
              <a:r>
                <a:rPr lang="en-US" sz="3600" kern="10">
                  <a:ln w="9525">
                    <a:noFill/>
                    <a:round/>
                    <a:headEnd/>
                    <a:tailEnd/>
                  </a:ln>
                  <a:solidFill>
                    <a:srgbClr val="FFFF00"/>
                  </a:solidFill>
                  <a:latin typeface="Arial Black"/>
                </a:rPr>
                <a:t>Viabilitas </a:t>
              </a:r>
            </a:p>
          </p:txBody>
        </p:sp>
      </p:grpSp>
      <p:grpSp>
        <p:nvGrpSpPr>
          <p:cNvPr id="4" name="Group 10"/>
          <p:cNvGrpSpPr>
            <a:grpSpLocks/>
          </p:cNvGrpSpPr>
          <p:nvPr/>
        </p:nvGrpSpPr>
        <p:grpSpPr bwMode="auto">
          <a:xfrm>
            <a:off x="3470275" y="3429000"/>
            <a:ext cx="3900488" cy="1511300"/>
            <a:chOff x="2018" y="2160"/>
            <a:chExt cx="2268" cy="952"/>
          </a:xfrm>
        </p:grpSpPr>
        <p:sp>
          <p:nvSpPr>
            <p:cNvPr id="28683" name="Oval 11"/>
            <p:cNvSpPr>
              <a:spLocks noChangeArrowheads="1"/>
            </p:cNvSpPr>
            <p:nvPr/>
          </p:nvSpPr>
          <p:spPr bwMode="auto">
            <a:xfrm>
              <a:off x="2018" y="2160"/>
              <a:ext cx="2268" cy="952"/>
            </a:xfrm>
            <a:prstGeom prst="ellipse">
              <a:avLst/>
            </a:prstGeom>
            <a:gradFill rotWithShape="1">
              <a:gsLst>
                <a:gs pos="0">
                  <a:schemeClr val="accent1"/>
                </a:gs>
                <a:gs pos="100000">
                  <a:schemeClr val="accent1">
                    <a:gamma/>
                    <a:shade val="3137"/>
                    <a:invGamma/>
                  </a:schemeClr>
                </a:gs>
              </a:gsLst>
              <a:path path="shape">
                <a:fillToRect l="50000" t="50000" r="50000" b="50000"/>
              </a:path>
            </a:gradFill>
            <a:ln w="9525">
              <a:noFill/>
              <a:round/>
              <a:headEnd/>
              <a:tailEnd/>
            </a:ln>
            <a:effectLst/>
          </p:spPr>
          <p:txBody>
            <a:bodyPr wrap="none" anchor="ctr"/>
            <a:lstStyle/>
            <a:p>
              <a:pPr algn="ctr">
                <a:lnSpc>
                  <a:spcPct val="70000"/>
                </a:lnSpc>
                <a:defRPr/>
              </a:pPr>
              <a:r>
                <a:rPr lang="en-US" sz="3600" b="1">
                  <a:latin typeface="Algerian" pitchFamily="82" charset="0"/>
                </a:rPr>
                <a:t>GCG</a:t>
              </a:r>
            </a:p>
          </p:txBody>
        </p:sp>
        <p:sp>
          <p:nvSpPr>
            <p:cNvPr id="9225" name="WordArt 12"/>
            <p:cNvSpPr>
              <a:spLocks noChangeArrowheads="1" noChangeShapeType="1" noTextEdit="1"/>
            </p:cNvSpPr>
            <p:nvPr/>
          </p:nvSpPr>
          <p:spPr bwMode="auto">
            <a:xfrm>
              <a:off x="2336" y="2720"/>
              <a:ext cx="1633" cy="272"/>
            </a:xfrm>
            <a:prstGeom prst="rect">
              <a:avLst/>
            </a:prstGeom>
          </p:spPr>
          <p:txBody>
            <a:bodyPr wrap="none" fromWordArt="1">
              <a:prstTxWarp prst="textCanDown">
                <a:avLst>
                  <a:gd name="adj" fmla="val 33333"/>
                </a:avLst>
              </a:prstTxWarp>
            </a:bodyPr>
            <a:lstStyle/>
            <a:p>
              <a:pPr algn="ctr"/>
              <a:r>
                <a:rPr lang="en-US" sz="3600" kern="10">
                  <a:ln w="9525">
                    <a:solidFill>
                      <a:schemeClr val="tx1"/>
                    </a:solidFill>
                    <a:round/>
                    <a:headEnd/>
                    <a:tailEnd/>
                  </a:ln>
                  <a:solidFill>
                    <a:srgbClr val="808080"/>
                  </a:solidFill>
                  <a:latin typeface="Stencil"/>
                </a:rPr>
                <a:t>CEPAT TANGGAP</a:t>
              </a:r>
            </a:p>
          </p:txBody>
        </p:sp>
        <p:sp>
          <p:nvSpPr>
            <p:cNvPr id="9226" name="WordArt 13"/>
            <p:cNvSpPr>
              <a:spLocks noChangeArrowheads="1" noChangeShapeType="1" noTextEdit="1"/>
            </p:cNvSpPr>
            <p:nvPr/>
          </p:nvSpPr>
          <p:spPr bwMode="auto">
            <a:xfrm>
              <a:off x="2245" y="2341"/>
              <a:ext cx="1817" cy="499"/>
            </a:xfrm>
            <a:prstGeom prst="rect">
              <a:avLst/>
            </a:prstGeom>
          </p:spPr>
          <p:txBody>
            <a:bodyPr spcFirstLastPara="1" wrap="none" fromWordArt="1">
              <a:prstTxWarp prst="textArchUp">
                <a:avLst>
                  <a:gd name="adj" fmla="val 10660212"/>
                </a:avLst>
              </a:prstTxWarp>
            </a:bodyPr>
            <a:lstStyle/>
            <a:p>
              <a:pPr algn="ctr"/>
              <a:r>
                <a:rPr lang="en-US" sz="3600" kern="10">
                  <a:ln w="9525">
                    <a:solidFill>
                      <a:schemeClr val="tx1"/>
                    </a:solidFill>
                    <a:round/>
                    <a:headEnd/>
                    <a:tailEnd/>
                  </a:ln>
                  <a:solidFill>
                    <a:schemeClr val="bg2"/>
                  </a:solidFill>
                  <a:latin typeface="Algerian"/>
                </a:rPr>
                <a:t>Layanan Prima</a:t>
              </a:r>
            </a:p>
          </p:txBody>
        </p:sp>
      </p:grpSp>
      <p:sp>
        <p:nvSpPr>
          <p:cNvPr id="28686" name="Text Box 14"/>
          <p:cNvSpPr txBox="1">
            <a:spLocks noChangeArrowheads="1"/>
          </p:cNvSpPr>
          <p:nvPr/>
        </p:nvSpPr>
        <p:spPr bwMode="auto">
          <a:xfrm>
            <a:off x="1209675" y="6453188"/>
            <a:ext cx="8267700" cy="519112"/>
          </a:xfrm>
          <a:prstGeom prst="rect">
            <a:avLst/>
          </a:prstGeom>
          <a:noFill/>
          <a:ln w="9525">
            <a:noFill/>
            <a:miter lim="800000"/>
            <a:headEnd/>
            <a:tailEnd/>
          </a:ln>
        </p:spPr>
        <p:txBody>
          <a:bodyPr>
            <a:spAutoFit/>
          </a:bodyPr>
          <a:lstStyle/>
          <a:p>
            <a:pPr algn="ctr">
              <a:spcBef>
                <a:spcPct val="50000"/>
              </a:spcBef>
            </a:pPr>
            <a:r>
              <a:rPr lang="en-US" sz="2800" b="1"/>
              <a:t>DIHORMATI &amp; DIJADIKAN RUJUKAN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8678">
                                            <p:txEl>
                                              <p:pRg st="0" end="0"/>
                                            </p:txEl>
                                          </p:spTgt>
                                        </p:tgtEl>
                                        <p:attrNameLst>
                                          <p:attrName>style.visibility</p:attrName>
                                        </p:attrNameLst>
                                      </p:cBhvr>
                                      <p:to>
                                        <p:strVal val="visible"/>
                                      </p:to>
                                    </p:set>
                                    <p:animEffect transition="in" filter="wipe(up)">
                                      <p:cBhvr>
                                        <p:cTn id="7" dur="500"/>
                                        <p:tgtEl>
                                          <p:spTgt spid="28678">
                                            <p:txEl>
                                              <p:pRg st="0" end="0"/>
                                            </p:txEl>
                                          </p:spTgt>
                                        </p:tgtEl>
                                      </p:cBhvr>
                                    </p:animEffect>
                                  </p:childTnLst>
                                </p:cTn>
                              </p:par>
                            </p:childTnLst>
                          </p:cTn>
                        </p:par>
                        <p:par>
                          <p:cTn id="8" fill="hold">
                            <p:stCondLst>
                              <p:cond delay="500"/>
                            </p:stCondLst>
                            <p:childTnLst>
                              <p:par>
                                <p:cTn id="9" presetID="9" presetClass="entr" presetSubtype="0" fill="hold" grpId="1" nodeType="afterEffect">
                                  <p:stCondLst>
                                    <p:cond delay="0"/>
                                  </p:stCondLst>
                                  <p:childTnLst>
                                    <p:set>
                                      <p:cBhvr>
                                        <p:cTn id="10" dur="1" fill="hold">
                                          <p:stCondLst>
                                            <p:cond delay="0"/>
                                          </p:stCondLst>
                                        </p:cTn>
                                        <p:tgtEl>
                                          <p:spTgt spid="28678">
                                            <p:txEl>
                                              <p:pRg st="0" end="0"/>
                                            </p:txEl>
                                          </p:spTgt>
                                        </p:tgtEl>
                                        <p:attrNameLst>
                                          <p:attrName>style.visibility</p:attrName>
                                        </p:attrNameLst>
                                      </p:cBhvr>
                                      <p:to>
                                        <p:strVal val="visible"/>
                                      </p:to>
                                    </p:set>
                                    <p:animEffect transition="in" filter="dissolve">
                                      <p:cBhvr>
                                        <p:cTn id="11" dur="500"/>
                                        <p:tgtEl>
                                          <p:spTgt spid="28678">
                                            <p:txEl>
                                              <p:pRg st="0" end="0"/>
                                            </p:txEl>
                                          </p:spTgt>
                                        </p:tgtEl>
                                      </p:cBhvr>
                                    </p:animEffect>
                                  </p:childTnLst>
                                </p:cTn>
                              </p:par>
                            </p:childTnLst>
                          </p:cTn>
                        </p:par>
                        <p:par>
                          <p:cTn id="12" fill="hold">
                            <p:stCondLst>
                              <p:cond delay="1000"/>
                            </p:stCondLst>
                            <p:childTnLst>
                              <p:par>
                                <p:cTn id="13" presetID="53" presetClass="entr" presetSubtype="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par>
                          <p:cTn id="18" fill="hold">
                            <p:stCondLst>
                              <p:cond delay="1500"/>
                            </p:stCondLst>
                            <p:childTnLst>
                              <p:par>
                                <p:cTn id="19" presetID="53" presetClass="entr" presetSubtype="0"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2000" fill="hold"/>
                                        <p:tgtEl>
                                          <p:spTgt spid="3"/>
                                        </p:tgtEl>
                                        <p:attrNameLst>
                                          <p:attrName>ppt_w</p:attrName>
                                        </p:attrNameLst>
                                      </p:cBhvr>
                                      <p:tavLst>
                                        <p:tav tm="0">
                                          <p:val>
                                            <p:fltVal val="0"/>
                                          </p:val>
                                        </p:tav>
                                        <p:tav tm="100000">
                                          <p:val>
                                            <p:strVal val="#ppt_w"/>
                                          </p:val>
                                        </p:tav>
                                      </p:tavLst>
                                    </p:anim>
                                    <p:anim calcmode="lin" valueType="num">
                                      <p:cBhvr>
                                        <p:cTn id="22" dur="2000" fill="hold"/>
                                        <p:tgtEl>
                                          <p:spTgt spid="3"/>
                                        </p:tgtEl>
                                        <p:attrNameLst>
                                          <p:attrName>ppt_h</p:attrName>
                                        </p:attrNameLst>
                                      </p:cBhvr>
                                      <p:tavLst>
                                        <p:tav tm="0">
                                          <p:val>
                                            <p:fltVal val="0"/>
                                          </p:val>
                                        </p:tav>
                                        <p:tav tm="100000">
                                          <p:val>
                                            <p:strVal val="#ppt_h"/>
                                          </p:val>
                                        </p:tav>
                                      </p:tavLst>
                                    </p:anim>
                                    <p:animEffect transition="in" filter="fade">
                                      <p:cBhvr>
                                        <p:cTn id="23" dur="2000"/>
                                        <p:tgtEl>
                                          <p:spTgt spid="3"/>
                                        </p:tgtEl>
                                      </p:cBhvr>
                                    </p:animEffect>
                                  </p:childTnLst>
                                </p:cTn>
                              </p:par>
                            </p:childTnLst>
                          </p:cTn>
                        </p:par>
                        <p:par>
                          <p:cTn id="24" fill="hold">
                            <p:stCondLst>
                              <p:cond delay="3500"/>
                            </p:stCondLst>
                            <p:childTnLst>
                              <p:par>
                                <p:cTn id="25" presetID="53" presetClass="entr" presetSubtype="0"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p:cTn id="27" dur="3000" fill="hold"/>
                                        <p:tgtEl>
                                          <p:spTgt spid="2"/>
                                        </p:tgtEl>
                                        <p:attrNameLst>
                                          <p:attrName>ppt_w</p:attrName>
                                        </p:attrNameLst>
                                      </p:cBhvr>
                                      <p:tavLst>
                                        <p:tav tm="0">
                                          <p:val>
                                            <p:fltVal val="0"/>
                                          </p:val>
                                        </p:tav>
                                        <p:tav tm="100000">
                                          <p:val>
                                            <p:strVal val="#ppt_w"/>
                                          </p:val>
                                        </p:tav>
                                      </p:tavLst>
                                    </p:anim>
                                    <p:anim calcmode="lin" valueType="num">
                                      <p:cBhvr>
                                        <p:cTn id="28" dur="3000" fill="hold"/>
                                        <p:tgtEl>
                                          <p:spTgt spid="2"/>
                                        </p:tgtEl>
                                        <p:attrNameLst>
                                          <p:attrName>ppt_h</p:attrName>
                                        </p:attrNameLst>
                                      </p:cBhvr>
                                      <p:tavLst>
                                        <p:tav tm="0">
                                          <p:val>
                                            <p:fltVal val="0"/>
                                          </p:val>
                                        </p:tav>
                                        <p:tav tm="100000">
                                          <p:val>
                                            <p:strVal val="#ppt_h"/>
                                          </p:val>
                                        </p:tav>
                                      </p:tavLst>
                                    </p:anim>
                                    <p:animEffect transition="in" filter="fade">
                                      <p:cBhvr>
                                        <p:cTn id="29" dur="3000"/>
                                        <p:tgtEl>
                                          <p:spTgt spid="2"/>
                                        </p:tgtEl>
                                      </p:cBhvr>
                                    </p:animEffect>
                                  </p:childTnLst>
                                </p:cTn>
                              </p:par>
                            </p:childTnLst>
                          </p:cTn>
                        </p:par>
                        <p:par>
                          <p:cTn id="30" fill="hold">
                            <p:stCondLst>
                              <p:cond delay="6500"/>
                            </p:stCondLst>
                            <p:childTnLst>
                              <p:par>
                                <p:cTn id="31" presetID="23" presetClass="entr" presetSubtype="528" repeatCount="3000" fill="hold" grpId="0" nodeType="afterEffect">
                                  <p:stCondLst>
                                    <p:cond delay="0"/>
                                  </p:stCondLst>
                                  <p:childTnLst>
                                    <p:set>
                                      <p:cBhvr>
                                        <p:cTn id="32" dur="1" fill="hold">
                                          <p:stCondLst>
                                            <p:cond delay="0"/>
                                          </p:stCondLst>
                                        </p:cTn>
                                        <p:tgtEl>
                                          <p:spTgt spid="28686"/>
                                        </p:tgtEl>
                                        <p:attrNameLst>
                                          <p:attrName>style.visibility</p:attrName>
                                        </p:attrNameLst>
                                      </p:cBhvr>
                                      <p:to>
                                        <p:strVal val="visible"/>
                                      </p:to>
                                    </p:set>
                                    <p:anim calcmode="lin" valueType="num">
                                      <p:cBhvr>
                                        <p:cTn id="33" dur="500" fill="hold"/>
                                        <p:tgtEl>
                                          <p:spTgt spid="28686"/>
                                        </p:tgtEl>
                                        <p:attrNameLst>
                                          <p:attrName>ppt_w</p:attrName>
                                        </p:attrNameLst>
                                      </p:cBhvr>
                                      <p:tavLst>
                                        <p:tav tm="0">
                                          <p:val>
                                            <p:fltVal val="0"/>
                                          </p:val>
                                        </p:tav>
                                        <p:tav tm="100000">
                                          <p:val>
                                            <p:strVal val="#ppt_w"/>
                                          </p:val>
                                        </p:tav>
                                      </p:tavLst>
                                    </p:anim>
                                    <p:anim calcmode="lin" valueType="num">
                                      <p:cBhvr>
                                        <p:cTn id="34" dur="500" fill="hold"/>
                                        <p:tgtEl>
                                          <p:spTgt spid="28686"/>
                                        </p:tgtEl>
                                        <p:attrNameLst>
                                          <p:attrName>ppt_h</p:attrName>
                                        </p:attrNameLst>
                                      </p:cBhvr>
                                      <p:tavLst>
                                        <p:tav tm="0">
                                          <p:val>
                                            <p:fltVal val="0"/>
                                          </p:val>
                                        </p:tav>
                                        <p:tav tm="100000">
                                          <p:val>
                                            <p:strVal val="#ppt_h"/>
                                          </p:val>
                                        </p:tav>
                                      </p:tavLst>
                                    </p:anim>
                                    <p:anim calcmode="lin" valueType="num">
                                      <p:cBhvr>
                                        <p:cTn id="35" dur="500" fill="hold"/>
                                        <p:tgtEl>
                                          <p:spTgt spid="28686"/>
                                        </p:tgtEl>
                                        <p:attrNameLst>
                                          <p:attrName>ppt_x</p:attrName>
                                        </p:attrNameLst>
                                      </p:cBhvr>
                                      <p:tavLst>
                                        <p:tav tm="0">
                                          <p:val>
                                            <p:fltVal val="0.5"/>
                                          </p:val>
                                        </p:tav>
                                        <p:tav tm="100000">
                                          <p:val>
                                            <p:strVal val="#ppt_x"/>
                                          </p:val>
                                        </p:tav>
                                      </p:tavLst>
                                    </p:anim>
                                    <p:anim calcmode="lin" valueType="num">
                                      <p:cBhvr>
                                        <p:cTn id="36" dur="500" fill="hold"/>
                                        <p:tgtEl>
                                          <p:spTgt spid="2868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8" grpId="0" build="p"/>
      <p:bldP spid="28678" grpId="1" build="p"/>
      <p:bldP spid="2868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895350" y="403225"/>
            <a:ext cx="8420100" cy="1081088"/>
          </a:xfrm>
        </p:spPr>
        <p:txBody>
          <a:bodyPr/>
          <a:lstStyle/>
          <a:p>
            <a:pPr>
              <a:defRPr/>
            </a:pPr>
            <a:r>
              <a:rPr lang="en-US" sz="4000" b="1" smtClean="0">
                <a:effectLst>
                  <a:outerShdw blurRad="38100" dist="38100" dir="2700000" algn="tl">
                    <a:srgbClr val="FFFFFF"/>
                  </a:outerShdw>
                </a:effectLst>
              </a:rPr>
              <a:t>CORE VALUES </a:t>
            </a:r>
            <a:br>
              <a:rPr lang="en-US" sz="4000" b="1" smtClean="0">
                <a:effectLst>
                  <a:outerShdw blurRad="38100" dist="38100" dir="2700000" algn="tl">
                    <a:srgbClr val="FFFFFF"/>
                  </a:outerShdw>
                </a:effectLst>
              </a:rPr>
            </a:br>
            <a:r>
              <a:rPr lang="en-US" sz="4000" b="1" smtClean="0">
                <a:effectLst>
                  <a:outerShdw blurRad="38100" dist="38100" dir="2700000" algn="tl">
                    <a:srgbClr val="FFFFFF"/>
                  </a:outerShdw>
                </a:effectLst>
                <a:sym typeface="Wingdings" pitchFamily="2" charset="2"/>
              </a:rPr>
              <a:t> </a:t>
            </a:r>
            <a:r>
              <a:rPr lang="en-US" sz="3200" smtClean="0">
                <a:solidFill>
                  <a:schemeClr val="tx1"/>
                </a:solidFill>
                <a:effectLst>
                  <a:outerShdw blurRad="38100" dist="38100" dir="2700000" algn="tl">
                    <a:srgbClr val="868686"/>
                  </a:outerShdw>
                </a:effectLst>
              </a:rPr>
              <a:t>agar dihormati dan dijadikan rujukan</a:t>
            </a:r>
          </a:p>
        </p:txBody>
      </p:sp>
      <p:sp>
        <p:nvSpPr>
          <p:cNvPr id="39939" name="Rectangle 3"/>
          <p:cNvSpPr>
            <a:spLocks noGrp="1" noChangeArrowheads="1"/>
          </p:cNvSpPr>
          <p:nvPr>
            <p:ph type="body" idx="1"/>
          </p:nvPr>
        </p:nvSpPr>
        <p:spPr>
          <a:xfrm>
            <a:off x="974725" y="1981200"/>
            <a:ext cx="8931275" cy="4114800"/>
          </a:xfrm>
        </p:spPr>
        <p:txBody>
          <a:bodyPr/>
          <a:lstStyle/>
          <a:p>
            <a:pPr marL="609600" indent="-609600">
              <a:buClr>
                <a:schemeClr val="tx1"/>
              </a:buClr>
              <a:buFontTx/>
              <a:buAutoNum type="arabicPeriod"/>
            </a:pPr>
            <a:r>
              <a:rPr lang="en-US" b="1" smtClean="0">
                <a:solidFill>
                  <a:schemeClr val="tx2"/>
                </a:solidFill>
              </a:rPr>
              <a:t>Mutu</a:t>
            </a:r>
            <a:r>
              <a:rPr lang="en-US" sz="2800" smtClean="0"/>
              <a:t>: </a:t>
            </a:r>
            <a:r>
              <a:rPr lang="en-US" sz="2800" b="1" i="1" smtClean="0"/>
              <a:t>Quality Commitment</a:t>
            </a:r>
            <a:r>
              <a:rPr lang="en-US" sz="2800" b="1" smtClean="0"/>
              <a:t>, </a:t>
            </a:r>
            <a:r>
              <a:rPr lang="en-US" sz="2800" b="1" i="1" smtClean="0"/>
              <a:t>Quality First, CQI</a:t>
            </a:r>
          </a:p>
          <a:p>
            <a:pPr marL="609600" indent="-609600">
              <a:buClr>
                <a:schemeClr val="tx1"/>
              </a:buClr>
              <a:buFontTx/>
              <a:buAutoNum type="arabicPeriod"/>
            </a:pPr>
            <a:r>
              <a:rPr lang="en-US" b="1" smtClean="0">
                <a:solidFill>
                  <a:schemeClr val="tx2"/>
                </a:solidFill>
              </a:rPr>
              <a:t>Integritas</a:t>
            </a:r>
            <a:r>
              <a:rPr lang="en-US" sz="2800" b="1" i="1" smtClean="0"/>
              <a:t>: Kejujuran, keadilan,keobyektifan</a:t>
            </a:r>
          </a:p>
          <a:p>
            <a:pPr marL="609600" indent="-609600">
              <a:buClr>
                <a:schemeClr val="tx1"/>
              </a:buClr>
              <a:buFontTx/>
              <a:buAutoNum type="arabicPeriod"/>
            </a:pPr>
            <a:r>
              <a:rPr lang="en-US" b="1" smtClean="0">
                <a:solidFill>
                  <a:schemeClr val="tx2"/>
                </a:solidFill>
              </a:rPr>
              <a:t>Innovation</a:t>
            </a:r>
            <a:r>
              <a:rPr lang="en-US" sz="2800" b="1" i="1" smtClean="0"/>
              <a:t>: Ingenuity,advocate creativity through innovative policies&amp;process sbg katalis</a:t>
            </a:r>
          </a:p>
          <a:p>
            <a:pPr marL="609600" indent="-609600">
              <a:buClr>
                <a:schemeClr val="tx1"/>
              </a:buClr>
              <a:buFontTx/>
              <a:buAutoNum type="arabicPeriod"/>
            </a:pPr>
            <a:r>
              <a:rPr lang="en-US" b="1" smtClean="0">
                <a:solidFill>
                  <a:schemeClr val="tx2"/>
                </a:solidFill>
              </a:rPr>
              <a:t>Prime Services &amp; Responsiveness</a:t>
            </a:r>
          </a:p>
          <a:p>
            <a:pPr marL="609600" indent="-609600">
              <a:buClr>
                <a:schemeClr val="tx1"/>
              </a:buClr>
              <a:buFontTx/>
              <a:buAutoNum type="arabicPeriod"/>
            </a:pPr>
            <a:r>
              <a:rPr lang="en-US" b="1" smtClean="0">
                <a:solidFill>
                  <a:schemeClr val="tx2"/>
                </a:solidFill>
              </a:rPr>
              <a:t>Strategic Partnership &amp; Collaborations</a:t>
            </a:r>
          </a:p>
          <a:p>
            <a:pPr marL="609600" indent="-609600">
              <a:buClr>
                <a:schemeClr val="tx1"/>
              </a:buClr>
              <a:buFontTx/>
              <a:buAutoNum type="arabicPeriod"/>
            </a:pPr>
            <a:r>
              <a:rPr lang="en-US" b="1" smtClean="0">
                <a:solidFill>
                  <a:schemeClr val="tx2"/>
                </a:solidFill>
              </a:rPr>
              <a:t>Learning Organization</a:t>
            </a:r>
            <a:endParaRPr lang="en-US"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wipe(left)">
                                      <p:cBhvr>
                                        <p:cTn id="7" dur="500"/>
                                        <p:tgtEl>
                                          <p:spTgt spid="3993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9939">
                                            <p:txEl>
                                              <p:pRg st="0" end="0"/>
                                            </p:txEl>
                                          </p:spTgt>
                                        </p:tgtEl>
                                        <p:attrNameLst>
                                          <p:attrName>style.visibility</p:attrName>
                                        </p:attrNameLst>
                                      </p:cBhvr>
                                      <p:to>
                                        <p:strVal val="visible"/>
                                      </p:to>
                                    </p:set>
                                    <p:animEffect transition="in" filter="dissolve">
                                      <p:cBhvr>
                                        <p:cTn id="11" dur="500"/>
                                        <p:tgtEl>
                                          <p:spTgt spid="39939">
                                            <p:txEl>
                                              <p:pRg st="0" end="0"/>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9939">
                                            <p:txEl>
                                              <p:pRg st="1" end="1"/>
                                            </p:txEl>
                                          </p:spTgt>
                                        </p:tgtEl>
                                        <p:attrNameLst>
                                          <p:attrName>style.visibility</p:attrName>
                                        </p:attrNameLst>
                                      </p:cBhvr>
                                      <p:to>
                                        <p:strVal val="visible"/>
                                      </p:to>
                                    </p:set>
                                    <p:animEffect transition="in" filter="dissolve">
                                      <p:cBhvr>
                                        <p:cTn id="15" dur="500"/>
                                        <p:tgtEl>
                                          <p:spTgt spid="39939">
                                            <p:txEl>
                                              <p:pRg st="1" end="1"/>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9939">
                                            <p:txEl>
                                              <p:pRg st="2" end="2"/>
                                            </p:txEl>
                                          </p:spTgt>
                                        </p:tgtEl>
                                        <p:attrNameLst>
                                          <p:attrName>style.visibility</p:attrName>
                                        </p:attrNameLst>
                                      </p:cBhvr>
                                      <p:to>
                                        <p:strVal val="visible"/>
                                      </p:to>
                                    </p:set>
                                    <p:animEffect transition="in" filter="dissolve">
                                      <p:cBhvr>
                                        <p:cTn id="19" dur="500"/>
                                        <p:tgtEl>
                                          <p:spTgt spid="39939">
                                            <p:txEl>
                                              <p:pRg st="2" end="2"/>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9939">
                                            <p:txEl>
                                              <p:pRg st="3" end="3"/>
                                            </p:txEl>
                                          </p:spTgt>
                                        </p:tgtEl>
                                        <p:attrNameLst>
                                          <p:attrName>style.visibility</p:attrName>
                                        </p:attrNameLst>
                                      </p:cBhvr>
                                      <p:to>
                                        <p:strVal val="visible"/>
                                      </p:to>
                                    </p:set>
                                    <p:animEffect transition="in" filter="dissolve">
                                      <p:cBhvr>
                                        <p:cTn id="23" dur="500"/>
                                        <p:tgtEl>
                                          <p:spTgt spid="39939">
                                            <p:txEl>
                                              <p:pRg st="3" end="3"/>
                                            </p:txEl>
                                          </p:spTgt>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39939">
                                            <p:txEl>
                                              <p:pRg st="4" end="4"/>
                                            </p:txEl>
                                          </p:spTgt>
                                        </p:tgtEl>
                                        <p:attrNameLst>
                                          <p:attrName>style.visibility</p:attrName>
                                        </p:attrNameLst>
                                      </p:cBhvr>
                                      <p:to>
                                        <p:strVal val="visible"/>
                                      </p:to>
                                    </p:set>
                                    <p:animEffect transition="in" filter="dissolve">
                                      <p:cBhvr>
                                        <p:cTn id="27" dur="500"/>
                                        <p:tgtEl>
                                          <p:spTgt spid="39939">
                                            <p:txEl>
                                              <p:pRg st="4" end="4"/>
                                            </p:txEl>
                                          </p:spTgt>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39939">
                                            <p:txEl>
                                              <p:pRg st="5" end="5"/>
                                            </p:txEl>
                                          </p:spTgt>
                                        </p:tgtEl>
                                        <p:attrNameLst>
                                          <p:attrName>style.visibility</p:attrName>
                                        </p:attrNameLst>
                                      </p:cBhvr>
                                      <p:to>
                                        <p:strVal val="visible"/>
                                      </p:to>
                                    </p:set>
                                    <p:animEffect transition="in" filter="dissolve">
                                      <p:cBhvr>
                                        <p:cTn id="31" dur="500"/>
                                        <p:tgtEl>
                                          <p:spTgt spid="399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804863" y="115888"/>
            <a:ext cx="8983662" cy="1139825"/>
          </a:xfrm>
        </p:spPr>
        <p:txBody>
          <a:bodyPr/>
          <a:lstStyle/>
          <a:p>
            <a:r>
              <a:rPr lang="en-US" sz="4000" smtClean="0"/>
              <a:t>Nilai-nilai dasar </a:t>
            </a:r>
            <a:r>
              <a:rPr lang="en-US" b="1" smtClean="0">
                <a:latin typeface="Trebuchet MS" pitchFamily="34" charset="0"/>
              </a:rPr>
              <a:t>TQM di BAN-PT</a:t>
            </a:r>
            <a:r>
              <a:rPr lang="en-US" sz="8000" b="1" smtClean="0">
                <a:latin typeface="Trebuchet MS" pitchFamily="34" charset="0"/>
              </a:rPr>
              <a:t>?</a:t>
            </a:r>
          </a:p>
        </p:txBody>
      </p:sp>
      <p:sp>
        <p:nvSpPr>
          <p:cNvPr id="11267" name="Text Box 3"/>
          <p:cNvSpPr txBox="1">
            <a:spLocks noChangeArrowheads="1"/>
          </p:cNvSpPr>
          <p:nvPr/>
        </p:nvSpPr>
        <p:spPr bwMode="auto">
          <a:xfrm>
            <a:off x="974725" y="1628775"/>
            <a:ext cx="8580438" cy="366713"/>
          </a:xfrm>
          <a:prstGeom prst="rect">
            <a:avLst/>
          </a:prstGeom>
          <a:noFill/>
          <a:ln w="9525">
            <a:noFill/>
            <a:miter lim="800000"/>
            <a:headEnd/>
            <a:tailEnd/>
          </a:ln>
        </p:spPr>
        <p:txBody>
          <a:bodyPr>
            <a:spAutoFit/>
          </a:bodyPr>
          <a:lstStyle/>
          <a:p>
            <a:pPr eaLnBrk="1" hangingPunct="1">
              <a:spcBef>
                <a:spcPct val="50000"/>
              </a:spcBef>
            </a:pPr>
            <a:endParaRPr lang="en-US">
              <a:latin typeface="Arial" charset="0"/>
              <a:cs typeface="Arial" charset="0"/>
            </a:endParaRPr>
          </a:p>
        </p:txBody>
      </p:sp>
      <p:graphicFrame>
        <p:nvGraphicFramePr>
          <p:cNvPr id="22552" name="Group 24"/>
          <p:cNvGraphicFramePr>
            <a:graphicFrameLocks noGrp="1"/>
          </p:cNvGraphicFramePr>
          <p:nvPr>
            <p:ph idx="1"/>
          </p:nvPr>
        </p:nvGraphicFramePr>
        <p:xfrm>
          <a:off x="542925" y="1438275"/>
          <a:ext cx="9363075" cy="4926013"/>
        </p:xfrm>
        <a:graphic>
          <a:graphicData uri="http://schemas.openxmlformats.org/drawingml/2006/table">
            <a:tbl>
              <a:tblPr/>
              <a:tblGrid>
                <a:gridCol w="4681538"/>
                <a:gridCol w="4681537"/>
              </a:tblGrid>
              <a:tr h="369888">
                <a:tc>
                  <a:txBody>
                    <a:bodyPr/>
                    <a:lstStyle/>
                    <a:p>
                      <a:pPr marL="0" marR="0" lvl="0" indent="0" algn="ctr" defTabSz="914400" rtl="0" eaLnBrk="0" fontAlgn="base" latinLnBrk="0" hangingPunct="0">
                        <a:lnSpc>
                          <a:spcPct val="90000"/>
                        </a:lnSpc>
                        <a:spcBef>
                          <a:spcPct val="20000"/>
                        </a:spcBef>
                        <a:spcAft>
                          <a:spcPct val="0"/>
                        </a:spcAft>
                        <a:buClr>
                          <a:schemeClr val="hlink"/>
                        </a:buClr>
                        <a:buSzTx/>
                        <a:buFontTx/>
                        <a:buNone/>
                        <a:tabLst/>
                      </a:pPr>
                      <a:r>
                        <a:rPr kumimoji="0" lang="en-US" sz="2800" b="1" i="0" u="none" strike="noStrike" cap="none" normalizeH="0" baseline="0" smtClean="0">
                          <a:ln>
                            <a:noFill/>
                          </a:ln>
                          <a:solidFill>
                            <a:srgbClr val="FFFF00"/>
                          </a:solidFill>
                          <a:effectLst/>
                          <a:latin typeface="Times New Roman" pitchFamily="18" charset="0"/>
                        </a:rPr>
                        <a:t>VALUES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20000"/>
                        </a:spcBef>
                        <a:spcAft>
                          <a:spcPct val="0"/>
                        </a:spcAft>
                        <a:buClr>
                          <a:schemeClr val="hlink"/>
                        </a:buClr>
                        <a:buSzTx/>
                        <a:buFontTx/>
                        <a:buNone/>
                        <a:tabLst/>
                      </a:pPr>
                      <a:r>
                        <a:rPr kumimoji="0" lang="en-US" sz="2800" b="1" i="0" u="none" strike="noStrike" cap="none" normalizeH="0" baseline="0" smtClean="0">
                          <a:ln>
                            <a:noFill/>
                          </a:ln>
                          <a:solidFill>
                            <a:srgbClr val="FFFF00"/>
                          </a:solidFill>
                          <a:effectLst/>
                          <a:latin typeface="Times New Roman" pitchFamily="18" charset="0"/>
                        </a:rPr>
                        <a:t>ACTIONS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300">
                <a:tc>
                  <a:txBody>
                    <a:bodyPr/>
                    <a:lstStyle/>
                    <a:p>
                      <a:pPr marL="0" marR="0" lvl="0" indent="0" algn="l" defTabSz="914400" rtl="0" eaLnBrk="0" fontAlgn="base" latinLnBrk="0" hangingPunct="0">
                        <a:lnSpc>
                          <a:spcPct val="90000"/>
                        </a:lnSpc>
                        <a:spcBef>
                          <a:spcPct val="20000"/>
                        </a:spcBef>
                        <a:spcAft>
                          <a:spcPct val="0"/>
                        </a:spcAft>
                        <a:buClr>
                          <a:schemeClr val="hlink"/>
                        </a:buClr>
                        <a:buSzTx/>
                        <a:buFontTx/>
                        <a:buNone/>
                        <a:tabLst/>
                      </a:pPr>
                      <a:r>
                        <a:rPr kumimoji="0" lang="en-US" sz="2800" b="0" i="0" u="none" strike="noStrike" cap="none" normalizeH="0" baseline="0" smtClean="0">
                          <a:ln>
                            <a:noFill/>
                          </a:ln>
                          <a:solidFill>
                            <a:schemeClr val="bg1"/>
                          </a:solidFill>
                          <a:effectLst/>
                          <a:latin typeface="Times New Roman" pitchFamily="18" charset="0"/>
                        </a:rPr>
                        <a:t>1.</a:t>
                      </a:r>
                      <a:r>
                        <a:rPr kumimoji="0" lang="en-US" sz="2800" b="0" i="0" u="none" strike="noStrike" cap="none" normalizeH="0" baseline="0" smtClean="0">
                          <a:ln>
                            <a:noFill/>
                          </a:ln>
                          <a:solidFill>
                            <a:schemeClr val="tx1"/>
                          </a:solidFill>
                          <a:effectLst/>
                          <a:latin typeface="Times New Roman" pitchFamily="18" charset="0"/>
                        </a:rPr>
                        <a:t> Customer-First Attitude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41325" marR="0" lvl="0" indent="-441325" algn="l" defTabSz="914400" rtl="0" eaLnBrk="0" fontAlgn="base" latinLnBrk="0" hangingPunct="0">
                        <a:lnSpc>
                          <a:spcPct val="90000"/>
                        </a:lnSpc>
                        <a:spcBef>
                          <a:spcPct val="20000"/>
                        </a:spcBef>
                        <a:spcAft>
                          <a:spcPct val="0"/>
                        </a:spcAft>
                        <a:buClr>
                          <a:schemeClr val="hlink"/>
                        </a:buClr>
                        <a:buSzTx/>
                        <a:buFontTx/>
                        <a:buNone/>
                        <a:tabLst/>
                      </a:pPr>
                      <a:r>
                        <a:rPr kumimoji="0" lang="en-US" sz="2000" b="1" i="0" u="none" strike="noStrike" cap="none" normalizeH="0" baseline="0" smtClean="0">
                          <a:ln>
                            <a:noFill/>
                          </a:ln>
                          <a:solidFill>
                            <a:schemeClr val="tx1"/>
                          </a:solidFill>
                          <a:effectLst/>
                          <a:latin typeface="Times New Roman" pitchFamily="18" charset="0"/>
                        </a:rPr>
                        <a:t>1.1. Share customer survey results with all employees</a:t>
                      </a:r>
                    </a:p>
                    <a:p>
                      <a:pPr marL="441325" marR="0" lvl="0" indent="-441325" algn="l" defTabSz="914400" rtl="0" eaLnBrk="0" fontAlgn="base" latinLnBrk="0" hangingPunct="0">
                        <a:lnSpc>
                          <a:spcPct val="90000"/>
                        </a:lnSpc>
                        <a:spcBef>
                          <a:spcPct val="20000"/>
                        </a:spcBef>
                        <a:spcAft>
                          <a:spcPct val="0"/>
                        </a:spcAft>
                        <a:buClr>
                          <a:schemeClr val="hlink"/>
                        </a:buClr>
                        <a:buSzTx/>
                        <a:buFontTx/>
                        <a:buNone/>
                        <a:tabLst/>
                      </a:pPr>
                      <a:r>
                        <a:rPr kumimoji="0" lang="en-US" sz="2000" b="1" i="0" u="none" strike="noStrike" cap="none" normalizeH="0" baseline="0" smtClean="0">
                          <a:ln>
                            <a:noFill/>
                          </a:ln>
                          <a:solidFill>
                            <a:schemeClr val="tx1"/>
                          </a:solidFill>
                          <a:effectLst/>
                          <a:latin typeface="Times New Roman" pitchFamily="18" charset="0"/>
                        </a:rPr>
                        <a:t>1.2. Recognize and reward exceptional customer service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363538" marR="0" lvl="0" indent="-363538" algn="l" defTabSz="914400" rtl="0" eaLnBrk="0" fontAlgn="base" latinLnBrk="0" hangingPunct="0">
                        <a:lnSpc>
                          <a:spcPct val="90000"/>
                        </a:lnSpc>
                        <a:spcBef>
                          <a:spcPct val="20000"/>
                        </a:spcBef>
                        <a:spcAft>
                          <a:spcPct val="0"/>
                        </a:spcAft>
                        <a:buClr>
                          <a:schemeClr val="hlink"/>
                        </a:buClr>
                        <a:buSzTx/>
                        <a:buFontTx/>
                        <a:buNone/>
                        <a:tabLst/>
                      </a:pPr>
                      <a:r>
                        <a:rPr kumimoji="0" lang="en-US" sz="2800" b="0" i="0" u="none" strike="noStrike" cap="none" normalizeH="0" baseline="0" smtClean="0">
                          <a:ln>
                            <a:noFill/>
                          </a:ln>
                          <a:solidFill>
                            <a:schemeClr val="bg1"/>
                          </a:solidFill>
                          <a:effectLst/>
                          <a:latin typeface="Times New Roman" pitchFamily="18" charset="0"/>
                        </a:rPr>
                        <a:t>2.</a:t>
                      </a:r>
                      <a:r>
                        <a:rPr kumimoji="0" lang="en-US" sz="2800" b="0" i="0" u="none" strike="noStrike" cap="none" normalizeH="0" baseline="0" smtClean="0">
                          <a:ln>
                            <a:noFill/>
                          </a:ln>
                          <a:solidFill>
                            <a:srgbClr val="FFFF00"/>
                          </a:solidFill>
                          <a:effectLst/>
                          <a:latin typeface="Times New Roman" pitchFamily="18" charset="0"/>
                        </a:rPr>
                        <a:t> Teamwork &amp; Cooperation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41325" marR="0" lvl="0" indent="-441325" algn="l" defTabSz="914400" rtl="0" eaLnBrk="0" fontAlgn="base" latinLnBrk="0" hangingPunct="0">
                        <a:lnSpc>
                          <a:spcPct val="90000"/>
                        </a:lnSpc>
                        <a:spcBef>
                          <a:spcPct val="20000"/>
                        </a:spcBef>
                        <a:spcAft>
                          <a:spcPct val="0"/>
                        </a:spcAft>
                        <a:buClr>
                          <a:schemeClr val="hlink"/>
                        </a:buClr>
                        <a:buSzTx/>
                        <a:buFontTx/>
                        <a:buNone/>
                        <a:tabLst/>
                      </a:pPr>
                      <a:r>
                        <a:rPr kumimoji="0" lang="en-US" sz="2000" b="1" i="0" u="none" strike="noStrike" cap="none" normalizeH="0" baseline="0" smtClean="0">
                          <a:ln>
                            <a:noFill/>
                          </a:ln>
                          <a:solidFill>
                            <a:srgbClr val="FFFF00"/>
                          </a:solidFill>
                          <a:effectLst/>
                          <a:latin typeface="Times New Roman" pitchFamily="18" charset="0"/>
                        </a:rPr>
                        <a:t>2.1. Utilize quality teams extensively</a:t>
                      </a:r>
                    </a:p>
                    <a:p>
                      <a:pPr marL="441325" marR="0" lvl="0" indent="-441325" algn="l" defTabSz="914400" rtl="0" eaLnBrk="0" fontAlgn="base" latinLnBrk="0" hangingPunct="0">
                        <a:lnSpc>
                          <a:spcPct val="90000"/>
                        </a:lnSpc>
                        <a:spcBef>
                          <a:spcPct val="20000"/>
                        </a:spcBef>
                        <a:spcAft>
                          <a:spcPct val="0"/>
                        </a:spcAft>
                        <a:buClr>
                          <a:schemeClr val="hlink"/>
                        </a:buClr>
                        <a:buSzTx/>
                        <a:buFontTx/>
                        <a:buNone/>
                        <a:tabLst/>
                      </a:pPr>
                      <a:r>
                        <a:rPr kumimoji="0" lang="en-US" sz="2000" b="1" i="0" u="none" strike="noStrike" cap="none" normalizeH="0" baseline="0" smtClean="0">
                          <a:ln>
                            <a:noFill/>
                          </a:ln>
                          <a:solidFill>
                            <a:srgbClr val="FFFF00"/>
                          </a:solidFill>
                          <a:effectLst/>
                          <a:latin typeface="Times New Roman" pitchFamily="18" charset="0"/>
                        </a:rPr>
                        <a:t>2.2. Reward employees via special recognition events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363538" marR="0" lvl="0" indent="-363538" algn="l" defTabSz="914400" rtl="0" eaLnBrk="0" fontAlgn="base" latinLnBrk="0" hangingPunct="0">
                        <a:lnSpc>
                          <a:spcPct val="90000"/>
                        </a:lnSpc>
                        <a:spcBef>
                          <a:spcPct val="20000"/>
                        </a:spcBef>
                        <a:spcAft>
                          <a:spcPct val="0"/>
                        </a:spcAft>
                        <a:buClr>
                          <a:schemeClr val="hlink"/>
                        </a:buClr>
                        <a:buSzTx/>
                        <a:buFontTx/>
                        <a:buNone/>
                        <a:tabLst/>
                      </a:pPr>
                      <a:r>
                        <a:rPr kumimoji="0" lang="en-US" sz="2800" b="0" i="0" u="none" strike="noStrike" cap="none" normalizeH="0" baseline="0" smtClean="0">
                          <a:ln>
                            <a:noFill/>
                          </a:ln>
                          <a:solidFill>
                            <a:schemeClr val="bg1"/>
                          </a:solidFill>
                          <a:effectLst/>
                          <a:latin typeface="Times New Roman" pitchFamily="18" charset="0"/>
                        </a:rPr>
                        <a:t>3.</a:t>
                      </a:r>
                      <a:r>
                        <a:rPr kumimoji="0" lang="en-US" sz="2800" b="0" i="0" u="none" strike="noStrike" cap="none" normalizeH="0" baseline="0" smtClean="0">
                          <a:ln>
                            <a:noFill/>
                          </a:ln>
                          <a:solidFill>
                            <a:schemeClr val="tx1"/>
                          </a:solidFill>
                          <a:effectLst/>
                          <a:latin typeface="Times New Roman" pitchFamily="18" charset="0"/>
                        </a:rPr>
                        <a:t> Internal Customer support is vital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41325" marR="0" lvl="0" indent="-441325" algn="l" defTabSz="914400" rtl="0" eaLnBrk="0" fontAlgn="base" latinLnBrk="0" hangingPunct="0">
                        <a:lnSpc>
                          <a:spcPct val="90000"/>
                        </a:lnSpc>
                        <a:spcBef>
                          <a:spcPct val="20000"/>
                        </a:spcBef>
                        <a:spcAft>
                          <a:spcPct val="0"/>
                        </a:spcAft>
                        <a:buClr>
                          <a:schemeClr val="hlink"/>
                        </a:buClr>
                        <a:buSzTx/>
                        <a:buFontTx/>
                        <a:buNone/>
                        <a:tabLst/>
                      </a:pPr>
                      <a:r>
                        <a:rPr kumimoji="0" lang="en-US" sz="2000" b="1" i="0" u="none" strike="noStrike" cap="none" normalizeH="0" baseline="0" smtClean="0">
                          <a:ln>
                            <a:noFill/>
                          </a:ln>
                          <a:solidFill>
                            <a:schemeClr val="tx1"/>
                          </a:solidFill>
                          <a:effectLst/>
                          <a:latin typeface="Times New Roman" pitchFamily="18" charset="0"/>
                        </a:rPr>
                        <a:t>3.1. Utilize unit-level quality</a:t>
                      </a:r>
                    </a:p>
                    <a:p>
                      <a:pPr marL="441325" marR="0" lvl="0" indent="-441325" algn="l" defTabSz="914400" rtl="0" eaLnBrk="0" fontAlgn="base" latinLnBrk="0" hangingPunct="0">
                        <a:lnSpc>
                          <a:spcPct val="90000"/>
                        </a:lnSpc>
                        <a:spcBef>
                          <a:spcPct val="20000"/>
                        </a:spcBef>
                        <a:spcAft>
                          <a:spcPct val="0"/>
                        </a:spcAft>
                        <a:buClr>
                          <a:schemeClr val="hlink"/>
                        </a:buClr>
                        <a:buSzTx/>
                        <a:buFontTx/>
                        <a:buNone/>
                        <a:tabLst/>
                      </a:pPr>
                      <a:r>
                        <a:rPr kumimoji="0" lang="en-US" sz="2000" b="1" i="0" u="none" strike="noStrike" cap="none" normalizeH="0" baseline="0" smtClean="0">
                          <a:ln>
                            <a:noFill/>
                          </a:ln>
                          <a:solidFill>
                            <a:schemeClr val="tx1"/>
                          </a:solidFill>
                          <a:effectLst/>
                          <a:latin typeface="Times New Roman" pitchFamily="18" charset="0"/>
                        </a:rPr>
                        <a:t>3.2. Encourage interaction among supporting units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49363">
                <a:tc>
                  <a:txBody>
                    <a:bodyPr/>
                    <a:lstStyle/>
                    <a:p>
                      <a:pPr marL="363538" marR="0" lvl="0" indent="-363538" algn="l" defTabSz="914400" rtl="0" eaLnBrk="0" fontAlgn="base" latinLnBrk="0" hangingPunct="0">
                        <a:lnSpc>
                          <a:spcPct val="90000"/>
                        </a:lnSpc>
                        <a:spcBef>
                          <a:spcPct val="20000"/>
                        </a:spcBef>
                        <a:spcAft>
                          <a:spcPct val="0"/>
                        </a:spcAft>
                        <a:buClr>
                          <a:schemeClr val="hlink"/>
                        </a:buClr>
                        <a:buSzTx/>
                        <a:buFontTx/>
                        <a:buNone/>
                        <a:tabLst/>
                      </a:pPr>
                      <a:r>
                        <a:rPr kumimoji="0" lang="en-US" sz="2800" b="0" i="0" u="none" strike="noStrike" cap="none" normalizeH="0" baseline="0" smtClean="0">
                          <a:ln>
                            <a:noFill/>
                          </a:ln>
                          <a:solidFill>
                            <a:schemeClr val="bg1"/>
                          </a:solidFill>
                          <a:effectLst/>
                          <a:latin typeface="Times New Roman" pitchFamily="18" charset="0"/>
                        </a:rPr>
                        <a:t>4.</a:t>
                      </a:r>
                      <a:r>
                        <a:rPr kumimoji="0" lang="en-US" sz="2800" b="0" i="0" u="none" strike="noStrike" cap="none" normalizeH="0" baseline="0" smtClean="0">
                          <a:ln>
                            <a:noFill/>
                          </a:ln>
                          <a:solidFill>
                            <a:srgbClr val="FFFF00"/>
                          </a:solidFill>
                          <a:effectLst/>
                          <a:latin typeface="Times New Roman" pitchFamily="18" charset="0"/>
                        </a:rPr>
                        <a:t> Customer delight  drives all other indicators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441325" marR="0" lvl="0" indent="-441325" algn="l" defTabSz="914400" rtl="0" eaLnBrk="0" fontAlgn="base" latinLnBrk="0" hangingPunct="0">
                        <a:lnSpc>
                          <a:spcPct val="90000"/>
                        </a:lnSpc>
                        <a:spcBef>
                          <a:spcPct val="20000"/>
                        </a:spcBef>
                        <a:spcAft>
                          <a:spcPct val="0"/>
                        </a:spcAft>
                        <a:buClr>
                          <a:schemeClr val="hlink"/>
                        </a:buClr>
                        <a:buSzTx/>
                        <a:buFontTx/>
                        <a:buNone/>
                        <a:tabLst/>
                      </a:pPr>
                      <a:r>
                        <a:rPr kumimoji="0" lang="en-US" sz="2000" b="1" i="0" u="none" strike="noStrike" cap="none" normalizeH="0" baseline="0" smtClean="0">
                          <a:ln>
                            <a:noFill/>
                          </a:ln>
                          <a:solidFill>
                            <a:srgbClr val="FFFF00"/>
                          </a:solidFill>
                          <a:effectLst/>
                          <a:latin typeface="Times New Roman" pitchFamily="18" charset="0"/>
                        </a:rPr>
                        <a:t>4.1. Communicate this clearly</a:t>
                      </a:r>
                    </a:p>
                    <a:p>
                      <a:pPr marL="441325" marR="0" lvl="0" indent="-441325" algn="l" defTabSz="914400" rtl="0" eaLnBrk="0" fontAlgn="base" latinLnBrk="0" hangingPunct="0">
                        <a:lnSpc>
                          <a:spcPct val="90000"/>
                        </a:lnSpc>
                        <a:spcBef>
                          <a:spcPct val="20000"/>
                        </a:spcBef>
                        <a:spcAft>
                          <a:spcPct val="0"/>
                        </a:spcAft>
                        <a:buClr>
                          <a:schemeClr val="hlink"/>
                        </a:buClr>
                        <a:buSzTx/>
                        <a:buFontTx/>
                        <a:buNone/>
                        <a:tabLst/>
                      </a:pPr>
                      <a:r>
                        <a:rPr kumimoji="0" lang="en-US" sz="2000" b="1" i="0" u="none" strike="noStrike" cap="none" normalizeH="0" baseline="0" smtClean="0">
                          <a:ln>
                            <a:noFill/>
                          </a:ln>
                          <a:solidFill>
                            <a:srgbClr val="FFFF00"/>
                          </a:solidFill>
                          <a:effectLst/>
                          <a:latin typeface="Times New Roman" pitchFamily="18" charset="0"/>
                        </a:rPr>
                        <a:t>4.2. Make customer satisfaction the indicator of corporate performance</a:t>
                      </a:r>
                      <a:endParaRPr kumimoji="0" lang="en-US" sz="2800" b="1" i="0" u="none" strike="noStrike" cap="none" normalizeH="0" baseline="0" smtClean="0">
                        <a:ln>
                          <a:noFill/>
                        </a:ln>
                        <a:solidFill>
                          <a:srgbClr val="FFFF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2552"/>
                                        </p:tgtEl>
                                        <p:attrNameLst>
                                          <p:attrName>style.visibility</p:attrName>
                                        </p:attrNameLst>
                                      </p:cBhvr>
                                      <p:to>
                                        <p:strVal val="visible"/>
                                      </p:to>
                                    </p:set>
                                    <p:animEffect transition="in" filter="wipe(up)">
                                      <p:cBhvr>
                                        <p:cTn id="7" dur="500"/>
                                        <p:tgtEl>
                                          <p:spTgt spid="225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CK">
  <a:themeElements>
    <a:clrScheme name="BLACK 1">
      <a:dk1>
        <a:srgbClr val="868686"/>
      </a:dk1>
      <a:lt1>
        <a:srgbClr val="FFFFFF"/>
      </a:lt1>
      <a:dk2>
        <a:srgbClr val="000000"/>
      </a:dk2>
      <a:lt2>
        <a:srgbClr val="FFFF00"/>
      </a:lt2>
      <a:accent1>
        <a:srgbClr val="66FF33"/>
      </a:accent1>
      <a:accent2>
        <a:srgbClr val="CC3300"/>
      </a:accent2>
      <a:accent3>
        <a:srgbClr val="AAAAAA"/>
      </a:accent3>
      <a:accent4>
        <a:srgbClr val="DADADA"/>
      </a:accent4>
      <a:accent5>
        <a:srgbClr val="B8FFAD"/>
      </a:accent5>
      <a:accent6>
        <a:srgbClr val="B92D00"/>
      </a:accent6>
      <a:hlink>
        <a:srgbClr val="0000FF"/>
      </a:hlink>
      <a:folHlink>
        <a:srgbClr val="008080"/>
      </a:folHlink>
    </a:clrScheme>
    <a:fontScheme name="BLACK">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CK 1">
        <a:dk1>
          <a:srgbClr val="868686"/>
        </a:dk1>
        <a:lt1>
          <a:srgbClr val="FFFFFF"/>
        </a:lt1>
        <a:dk2>
          <a:srgbClr val="000000"/>
        </a:dk2>
        <a:lt2>
          <a:srgbClr val="FFFF00"/>
        </a:lt2>
        <a:accent1>
          <a:srgbClr val="66FF33"/>
        </a:accent1>
        <a:accent2>
          <a:srgbClr val="CC3300"/>
        </a:accent2>
        <a:accent3>
          <a:srgbClr val="AAAAAA"/>
        </a:accent3>
        <a:accent4>
          <a:srgbClr val="DADADA"/>
        </a:accent4>
        <a:accent5>
          <a:srgbClr val="B8FFAD"/>
        </a:accent5>
        <a:accent6>
          <a:srgbClr val="B92D00"/>
        </a:accent6>
        <a:hlink>
          <a:srgbClr val="0000FF"/>
        </a:hlink>
        <a:folHlink>
          <a:srgbClr val="008080"/>
        </a:folHlink>
      </a:clrScheme>
      <a:clrMap bg1="dk2" tx1="lt1" bg2="dk1" tx2="lt2" accent1="accent1" accent2="accent2" accent3="accent3" accent4="accent4" accent5="accent5" accent6="accent6" hlink="hlink" folHlink="folHlink"/>
    </a:extraClrScheme>
    <a:extraClrScheme>
      <a:clrScheme name="BLACK 2">
        <a:dk1>
          <a:srgbClr val="000000"/>
        </a:dk1>
        <a:lt1>
          <a:srgbClr val="FFFFFF"/>
        </a:lt1>
        <a:dk2>
          <a:srgbClr val="9966FF"/>
        </a:dk2>
        <a:lt2>
          <a:srgbClr val="CBCBCB"/>
        </a:lt2>
        <a:accent1>
          <a:srgbClr val="6699FF"/>
        </a:accent1>
        <a:accent2>
          <a:srgbClr val="777777"/>
        </a:accent2>
        <a:accent3>
          <a:srgbClr val="FFFFFF"/>
        </a:accent3>
        <a:accent4>
          <a:srgbClr val="000000"/>
        </a:accent4>
        <a:accent5>
          <a:srgbClr val="B8CAFF"/>
        </a:accent5>
        <a:accent6>
          <a:srgbClr val="6B6B6B"/>
        </a:accent6>
        <a:hlink>
          <a:srgbClr val="00CCCC"/>
        </a:hlink>
        <a:folHlink>
          <a:srgbClr val="FF6699"/>
        </a:folHlink>
      </a:clrScheme>
      <a:clrMap bg1="lt1" tx1="dk1" bg2="lt2" tx2="dk2" accent1="accent1" accent2="accent2" accent3="accent3" accent4="accent4" accent5="accent5" accent6="accent6" hlink="hlink" folHlink="folHlink"/>
    </a:extraClrScheme>
    <a:extraClrScheme>
      <a:clrScheme name="BLACK 3">
        <a:dk1>
          <a:srgbClr val="000000"/>
        </a:dk1>
        <a:lt1>
          <a:srgbClr val="FFFFFF"/>
        </a:lt1>
        <a:dk2>
          <a:srgbClr val="000000"/>
        </a:dk2>
        <a:lt2>
          <a:srgbClr val="777777"/>
        </a:lt2>
        <a:accent1>
          <a:srgbClr val="CBCBCB"/>
        </a:accent1>
        <a:accent2>
          <a:srgbClr val="969696"/>
        </a:accent2>
        <a:accent3>
          <a:srgbClr val="FFFFFF"/>
        </a:accent3>
        <a:accent4>
          <a:srgbClr val="000000"/>
        </a:accent4>
        <a:accent5>
          <a:srgbClr val="E2E2E2"/>
        </a:accent5>
        <a:accent6>
          <a:srgbClr val="878787"/>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BLACK</Template>
  <TotalTime>665</TotalTime>
  <Words>1536</Words>
  <Application>Microsoft Office PowerPoint</Application>
  <PresentationFormat>A4 Paper (210x297 mm)</PresentationFormat>
  <Paragraphs>297</Paragraphs>
  <Slides>19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Times New Roman</vt:lpstr>
      <vt:lpstr>Arial</vt:lpstr>
      <vt:lpstr>Calibri</vt:lpstr>
      <vt:lpstr>Bauhaus 93</vt:lpstr>
      <vt:lpstr>Stencil</vt:lpstr>
      <vt:lpstr>Wingdings</vt:lpstr>
      <vt:lpstr>Algerian</vt:lpstr>
      <vt:lpstr>Trebuchet MS</vt:lpstr>
      <vt:lpstr>Arial Narrow</vt:lpstr>
      <vt:lpstr>Verdana</vt:lpstr>
      <vt:lpstr>BLACK</vt:lpstr>
      <vt:lpstr>Visi, Misi, Strategi, Value, dan  Kode Etik  ASESOR BAN-PT</vt:lpstr>
      <vt:lpstr>INSPIRASI…….:</vt:lpstr>
      <vt:lpstr>Dari VISI 2011 BAN-PT</vt:lpstr>
      <vt:lpstr>MISI</vt:lpstr>
      <vt:lpstr>Strategic GOALS &amp; Priority</vt:lpstr>
      <vt:lpstr>Akreditasi Institusi</vt:lpstr>
      <vt:lpstr>Strategic Priority Focus &amp; Options</vt:lpstr>
      <vt:lpstr>CORE VALUES   agar dihormati dan dijadikan rujukan</vt:lpstr>
      <vt:lpstr>Nilai-nilai dasar TQM di BAN-PT?</vt:lpstr>
      <vt:lpstr>Nilai-nilai dasar TQM di BAN-PT?</vt:lpstr>
      <vt:lpstr>Core Values and Concepts</vt:lpstr>
      <vt:lpstr>Intinya adalah agar semua Approach &amp; Implementasi:</vt:lpstr>
      <vt:lpstr>KODE ETIK ASESOR BAN-PT</vt:lpstr>
      <vt:lpstr>KODE ETIK ASESOR (1 dari 3)</vt:lpstr>
      <vt:lpstr>KODE ETIK ASESOR (2 dari 3)</vt:lpstr>
      <vt:lpstr>KODE ETIK ASESOR (3 dari 3)</vt:lpstr>
      <vt:lpstr>SOP UTAMA</vt:lpstr>
      <vt:lpstr>SOP UTAMA (Lanjutan)</vt:lpstr>
      <vt:lpstr>Terimakasih</vt:lpstr>
    </vt:vector>
  </TitlesOfParts>
  <Company>WEARNES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KODE ETIK ASESOR BAN-PT</dc:title>
  <dc:creator>USER</dc:creator>
  <cp:lastModifiedBy>Rochman Natawidjaja</cp:lastModifiedBy>
  <cp:revision>59</cp:revision>
  <dcterms:created xsi:type="dcterms:W3CDTF">2007-03-15T16:34:47Z</dcterms:created>
  <dcterms:modified xsi:type="dcterms:W3CDTF">2010-09-15T03:02:27Z</dcterms:modified>
</cp:coreProperties>
</file>